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086" r:id="rId4"/>
  </p:sldMasterIdLst>
  <p:notesMasterIdLst>
    <p:notesMasterId r:id="rId28"/>
  </p:notesMasterIdLst>
  <p:handoutMasterIdLst>
    <p:handoutMasterId r:id="rId29"/>
  </p:handoutMasterIdLst>
  <p:sldIdLst>
    <p:sldId id="2147472286" r:id="rId5"/>
    <p:sldId id="2147472367" r:id="rId6"/>
    <p:sldId id="2147472336" r:id="rId7"/>
    <p:sldId id="2147472337" r:id="rId8"/>
    <p:sldId id="2147472370" r:id="rId9"/>
    <p:sldId id="2147472372" r:id="rId10"/>
    <p:sldId id="2147472368" r:id="rId11"/>
    <p:sldId id="2147472338" r:id="rId12"/>
    <p:sldId id="2147472339" r:id="rId13"/>
    <p:sldId id="2147472373" r:id="rId14"/>
    <p:sldId id="2147472366" r:id="rId15"/>
    <p:sldId id="2147472376" r:id="rId16"/>
    <p:sldId id="2147472369" r:id="rId17"/>
    <p:sldId id="2147472363" r:id="rId18"/>
    <p:sldId id="2147472346" r:id="rId19"/>
    <p:sldId id="2147472347" r:id="rId20"/>
    <p:sldId id="2147472348" r:id="rId21"/>
    <p:sldId id="2147472375" r:id="rId22"/>
    <p:sldId id="2147472365" r:id="rId23"/>
    <p:sldId id="2147472355" r:id="rId24"/>
    <p:sldId id="2147472349" r:id="rId25"/>
    <p:sldId id="2147472353" r:id="rId26"/>
    <p:sldId id="2147472374" r:id="rId27"/>
  </p:sldIdLst>
  <p:sldSz cx="9906000" cy="6858000" type="A4"/>
  <p:notesSz cx="6807200" cy="9939338"/>
  <p:custDataLst>
    <p:tags r:id="rId30"/>
  </p:custDataLst>
  <p:defaultTextStyle>
    <a:defPPr>
      <a:defRPr lang="en-US"/>
    </a:defPPr>
    <a:lvl1pPr algn="l" rtl="0" fontAlgn="base">
      <a:spcBef>
        <a:spcPct val="0"/>
      </a:spcBef>
      <a:spcAft>
        <a:spcPct val="0"/>
      </a:spcAft>
      <a:defRPr sz="1900" kern="1200">
        <a:solidFill>
          <a:schemeClr val="tx1"/>
        </a:solidFill>
        <a:latin typeface="Arial" charset="0"/>
        <a:ea typeface="+mn-ea"/>
        <a:cs typeface="Arial"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2" pos="3120" userDrawn="1">
          <p15:clr>
            <a:srgbClr val="A4A3A4"/>
          </p15:clr>
        </p15:guide>
        <p15:guide id="3" orient="horz" pos="2115" userDrawn="1">
          <p15:clr>
            <a:srgbClr val="A4A3A4"/>
          </p15:clr>
        </p15:guide>
        <p15:guide id="4" pos="1600" userDrawn="1">
          <p15:clr>
            <a:srgbClr val="A4A3A4"/>
          </p15:clr>
        </p15:guide>
        <p15:guide id="6" orient="horz" pos="1185" userDrawn="1">
          <p15:clr>
            <a:srgbClr val="A4A3A4"/>
          </p15:clr>
        </p15:guide>
        <p15:guide id="8" orient="horz" pos="3090" userDrawn="1">
          <p15:clr>
            <a:srgbClr val="A4A3A4"/>
          </p15:clr>
        </p15:guide>
        <p15:guide id="9" orient="horz" pos="1049" userDrawn="1">
          <p15:clr>
            <a:srgbClr val="A4A3A4"/>
          </p15:clr>
        </p15:guide>
        <p15:guide id="10" userDrawn="1">
          <p15:clr>
            <a:srgbClr val="A4A3A4"/>
          </p15:clr>
        </p15:guide>
        <p15:guide id="11" orient="horz" pos="3952" userDrawn="1">
          <p15:clr>
            <a:srgbClr val="A4A3A4"/>
          </p15:clr>
        </p15:guide>
        <p15:guide id="12" pos="3755" userDrawn="1">
          <p15:clr>
            <a:srgbClr val="A4A3A4"/>
          </p15:clr>
        </p15:guide>
        <p15:guide id="13" pos="1419" userDrawn="1">
          <p15:clr>
            <a:srgbClr val="A4A3A4"/>
          </p15:clr>
        </p15:guide>
        <p15:guide id="14" pos="1782" userDrawn="1">
          <p15:clr>
            <a:srgbClr val="A4A3A4"/>
          </p15:clr>
        </p15:guide>
        <p15:guide id="15" pos="2712" userDrawn="1">
          <p15:clr>
            <a:srgbClr val="A4A3A4"/>
          </p15:clr>
        </p15:guide>
        <p15:guide id="16" pos="3710" userDrawn="1">
          <p15:clr>
            <a:srgbClr val="A4A3A4"/>
          </p15:clr>
        </p15:guide>
        <p15:guide id="17" pos="5025" userDrawn="1">
          <p15:clr>
            <a:srgbClr val="A4A3A4"/>
          </p15:clr>
        </p15:guide>
        <p15:guide id="18" pos="444" userDrawn="1">
          <p15:clr>
            <a:srgbClr val="A4A3A4"/>
          </p15:clr>
        </p15:guide>
        <p15:guide id="19" pos="1215" userDrawn="1">
          <p15:clr>
            <a:srgbClr val="A4A3A4"/>
          </p15:clr>
        </p15:guide>
        <p15:guide id="20" pos="2258" userDrawn="1">
          <p15:clr>
            <a:srgbClr val="A4A3A4"/>
          </p15:clr>
        </p15:guide>
        <p15:guide id="21" pos="3551" userDrawn="1">
          <p15:clr>
            <a:srgbClr val="A4A3A4"/>
          </p15:clr>
        </p15:guide>
        <p15:guide id="22" pos="3959" userDrawn="1">
          <p15:clr>
            <a:srgbClr val="A4A3A4"/>
          </p15:clr>
        </p15:guide>
        <p15:guide id="23" pos="4685" userDrawn="1">
          <p15:clr>
            <a:srgbClr val="A4A3A4"/>
          </p15:clr>
        </p15:guide>
        <p15:guide id="24" pos="81" userDrawn="1">
          <p15:clr>
            <a:srgbClr val="A4A3A4"/>
          </p15:clr>
        </p15:guide>
        <p15:guide id="25" orient="horz" pos="799" userDrawn="1">
          <p15:clr>
            <a:srgbClr val="A4A3A4"/>
          </p15:clr>
        </p15:guide>
        <p15:guide id="26" pos="897" userDrawn="1">
          <p15:clr>
            <a:srgbClr val="A4A3A4"/>
          </p15:clr>
        </p15:guide>
        <p15:guide id="27" pos="3188" userDrawn="1">
          <p15:clr>
            <a:srgbClr val="A4A3A4"/>
          </p15:clr>
        </p15:guide>
        <p15:guide id="28" pos="2939" userDrawn="1">
          <p15:clr>
            <a:srgbClr val="A4A3A4"/>
          </p15:clr>
        </p15:guide>
        <p15:guide id="29" pos="1519" userDrawn="1">
          <p15:clr>
            <a:srgbClr val="A4A3A4"/>
          </p15:clr>
        </p15:guide>
        <p15:guide id="30" orient="horz" pos="109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7CD"/>
    <a:srgbClr val="E6E6E6"/>
    <a:srgbClr val="ED8B00"/>
    <a:srgbClr val="007CB0"/>
    <a:srgbClr val="FFFFFF"/>
    <a:srgbClr val="D9D9D9"/>
    <a:srgbClr val="FFF1C5"/>
    <a:srgbClr val="BFBFBF"/>
    <a:srgbClr val="E1F3FF"/>
    <a:srgbClr val="0D83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57" autoAdjust="0"/>
    <p:restoredTop sz="97095" autoAdjust="0"/>
  </p:normalViewPr>
  <p:slideViewPr>
    <p:cSldViewPr snapToGrid="0" showGuides="1">
      <p:cViewPr varScale="1">
        <p:scale>
          <a:sx n="67" d="100"/>
          <a:sy n="67" d="100"/>
        </p:scale>
        <p:origin x="1320" y="72"/>
      </p:cViewPr>
      <p:guideLst>
        <p:guide pos="3120"/>
        <p:guide orient="horz" pos="2115"/>
        <p:guide pos="1600"/>
        <p:guide orient="horz" pos="1185"/>
        <p:guide orient="horz" pos="3090"/>
        <p:guide orient="horz" pos="1049"/>
        <p:guide/>
        <p:guide orient="horz" pos="3952"/>
        <p:guide pos="3755"/>
        <p:guide pos="1419"/>
        <p:guide pos="1782"/>
        <p:guide pos="2712"/>
        <p:guide pos="3710"/>
        <p:guide pos="5025"/>
        <p:guide pos="444"/>
        <p:guide pos="1215"/>
        <p:guide pos="2258"/>
        <p:guide pos="3551"/>
        <p:guide pos="3959"/>
        <p:guide pos="4685"/>
        <p:guide pos="81"/>
        <p:guide orient="horz" pos="799"/>
        <p:guide pos="897"/>
        <p:guide pos="3188"/>
        <p:guide pos="2939"/>
        <p:guide pos="1519"/>
        <p:guide orient="horz" pos="1094"/>
      </p:guideLst>
    </p:cSldViewPr>
  </p:slideViewPr>
  <p:notesTextViewPr>
    <p:cViewPr>
      <p:scale>
        <a:sx n="1" d="1"/>
        <a:sy n="1" d="1"/>
      </p:scale>
      <p:origin x="0" y="0"/>
    </p:cViewPr>
  </p:notesTextViewPr>
  <p:sorterViewPr>
    <p:cViewPr>
      <p:scale>
        <a:sx n="200" d="100"/>
        <a:sy n="200" d="100"/>
      </p:scale>
      <p:origin x="0" y="-2388"/>
    </p:cViewPr>
  </p:sorterViewPr>
  <p:notesViewPr>
    <p:cSldViewPr snapToGrid="0" showGuides="1">
      <p:cViewPr varScale="1">
        <p:scale>
          <a:sx n="78" d="100"/>
          <a:sy n="78" d="100"/>
        </p:scale>
        <p:origin x="405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FC74E62-19B1-4C2B-8773-DC56A4F1C320}"/>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D3C96903-D87B-4F95-ABBE-5A1464732430}"/>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0F21DA25-15F6-4522-A30A-E2B57F06108A}" type="datetimeFigureOut">
              <a:rPr kumimoji="1" lang="ja-JP" altLang="en-US" smtClean="0"/>
              <a:t>2024/7/1</a:t>
            </a:fld>
            <a:endParaRPr kumimoji="1" lang="ja-JP" altLang="en-US"/>
          </a:p>
        </p:txBody>
      </p:sp>
      <p:sp>
        <p:nvSpPr>
          <p:cNvPr id="4" name="フッター プレースホルダー 3">
            <a:extLst>
              <a:ext uri="{FF2B5EF4-FFF2-40B4-BE49-F238E27FC236}">
                <a16:creationId xmlns:a16="http://schemas.microsoft.com/office/drawing/2014/main" id="{B478ED58-4418-495F-ADCE-A954AF306055}"/>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C90136C7-B9F9-4079-88F0-2EE55D813F76}"/>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16BA2B89-C541-47E1-A587-CFE56EE66233}" type="slidenum">
              <a:rPr kumimoji="1" lang="ja-JP" altLang="en-US" smtClean="0"/>
              <a:t>‹#›</a:t>
            </a:fld>
            <a:endParaRPr kumimoji="1" lang="ja-JP" altLang="en-US"/>
          </a:p>
        </p:txBody>
      </p:sp>
    </p:spTree>
    <p:extLst>
      <p:ext uri="{BB962C8B-B14F-4D97-AF65-F5344CB8AC3E}">
        <p14:creationId xmlns:p14="http://schemas.microsoft.com/office/powerpoint/2010/main" val="2829113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375" cy="498966"/>
          </a:xfrm>
          <a:prstGeom prst="rect">
            <a:avLst/>
          </a:prstGeom>
        </p:spPr>
        <p:txBody>
          <a:bodyPr vert="horz" lIns="92236" tIns="46118" rIns="92236" bIns="46118" rtlCol="0"/>
          <a:lstStyle>
            <a:lvl1pPr algn="l">
              <a:defRPr sz="1200">
                <a:latin typeface="+mn-lt"/>
                <a:ea typeface="Yu Gothic UI" panose="020B0500000000000000" pitchFamily="50" charset="-128"/>
                <a:cs typeface="+mn-cs"/>
                <a:sym typeface="+mn-lt"/>
              </a:defRPr>
            </a:lvl1pPr>
          </a:lstStyle>
          <a:p>
            <a:endParaRPr kumimoji="1" lang="ja-JP" altLang="en-US"/>
          </a:p>
        </p:txBody>
      </p:sp>
      <p:sp>
        <p:nvSpPr>
          <p:cNvPr id="3" name="日付プレースホルダー 2"/>
          <p:cNvSpPr>
            <a:spLocks noGrp="1"/>
          </p:cNvSpPr>
          <p:nvPr>
            <p:ph type="dt" idx="1"/>
          </p:nvPr>
        </p:nvSpPr>
        <p:spPr>
          <a:xfrm>
            <a:off x="3855221" y="0"/>
            <a:ext cx="2950374" cy="498966"/>
          </a:xfrm>
          <a:prstGeom prst="rect">
            <a:avLst/>
          </a:prstGeom>
        </p:spPr>
        <p:txBody>
          <a:bodyPr vert="horz" lIns="92236" tIns="46118" rIns="92236" bIns="46118" rtlCol="0"/>
          <a:lstStyle>
            <a:lvl1pPr algn="r">
              <a:defRPr sz="1200">
                <a:latin typeface="+mn-lt"/>
                <a:ea typeface="Yu Gothic UI" panose="020B0500000000000000" pitchFamily="50" charset="-128"/>
                <a:cs typeface="+mn-cs"/>
                <a:sym typeface="+mn-lt"/>
              </a:defRPr>
            </a:lvl1pPr>
          </a:lstStyle>
          <a:p>
            <a:fld id="{AAE2C4BB-DD5D-4EF0-8811-528209874544}" type="datetimeFigureOut">
              <a:rPr kumimoji="1" lang="ja-JP" altLang="en-US" smtClean="0"/>
              <a:pPr/>
              <a:t>2024/7/1</a:t>
            </a:fld>
            <a:endParaRPr kumimoji="1" lang="ja-JP" altLang="en-US"/>
          </a:p>
        </p:txBody>
      </p:sp>
      <p:sp>
        <p:nvSpPr>
          <p:cNvPr id="4" name="スライド イメージ プレースホルダー 3"/>
          <p:cNvSpPr>
            <a:spLocks noGrp="1" noRot="1" noChangeAspect="1"/>
          </p:cNvSpPr>
          <p:nvPr>
            <p:ph type="sldImg" idx="2"/>
          </p:nvPr>
        </p:nvSpPr>
        <p:spPr>
          <a:xfrm>
            <a:off x="982663" y="1243013"/>
            <a:ext cx="4841875" cy="3352800"/>
          </a:xfrm>
          <a:prstGeom prst="rect">
            <a:avLst/>
          </a:prstGeom>
          <a:noFill/>
          <a:ln w="12700">
            <a:solidFill>
              <a:prstClr val="black"/>
            </a:solidFill>
          </a:ln>
        </p:spPr>
        <p:txBody>
          <a:bodyPr vert="horz" lIns="92236" tIns="46118" rIns="92236" bIns="46118" rtlCol="0" anchor="ctr"/>
          <a:lstStyle/>
          <a:p>
            <a:endParaRPr lang="ja-JP" altLang="en-US" dirty="0"/>
          </a:p>
        </p:txBody>
      </p:sp>
      <p:sp>
        <p:nvSpPr>
          <p:cNvPr id="5" name="ノート プレースホルダー 4"/>
          <p:cNvSpPr>
            <a:spLocks noGrp="1"/>
          </p:cNvSpPr>
          <p:nvPr>
            <p:ph type="body" sz="quarter" idx="3"/>
          </p:nvPr>
        </p:nvSpPr>
        <p:spPr>
          <a:xfrm>
            <a:off x="680239" y="4783357"/>
            <a:ext cx="5446723" cy="3913364"/>
          </a:xfrm>
          <a:prstGeom prst="rect">
            <a:avLst/>
          </a:prstGeom>
        </p:spPr>
        <p:txBody>
          <a:bodyPr vert="horz" lIns="92236" tIns="46118" rIns="92236" bIns="46118"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440372"/>
            <a:ext cx="2950375" cy="498966"/>
          </a:xfrm>
          <a:prstGeom prst="rect">
            <a:avLst/>
          </a:prstGeom>
        </p:spPr>
        <p:txBody>
          <a:bodyPr vert="horz" lIns="92236" tIns="46118" rIns="92236" bIns="46118" rtlCol="0" anchor="b"/>
          <a:lstStyle>
            <a:lvl1pPr algn="l">
              <a:defRPr sz="1200">
                <a:latin typeface="+mn-lt"/>
                <a:ea typeface="Yu Gothic UI" panose="020B0500000000000000" pitchFamily="50" charset="-128"/>
                <a:cs typeface="+mn-cs"/>
                <a:sym typeface="+mn-lt"/>
              </a:defRPr>
            </a:lvl1pPr>
          </a:lstStyle>
          <a:p>
            <a:endParaRPr kumimoji="1" lang="ja-JP" altLang="en-US"/>
          </a:p>
        </p:txBody>
      </p:sp>
      <p:sp>
        <p:nvSpPr>
          <p:cNvPr id="7" name="スライド番号プレースホルダー 6"/>
          <p:cNvSpPr>
            <a:spLocks noGrp="1"/>
          </p:cNvSpPr>
          <p:nvPr>
            <p:ph type="sldNum" sz="quarter" idx="5"/>
          </p:nvPr>
        </p:nvSpPr>
        <p:spPr>
          <a:xfrm>
            <a:off x="3855221" y="9440372"/>
            <a:ext cx="2950374" cy="498966"/>
          </a:xfrm>
          <a:prstGeom prst="rect">
            <a:avLst/>
          </a:prstGeom>
        </p:spPr>
        <p:txBody>
          <a:bodyPr vert="horz" lIns="92236" tIns="46118" rIns="92236" bIns="46118" rtlCol="0" anchor="b"/>
          <a:lstStyle>
            <a:lvl1pPr algn="r">
              <a:defRPr sz="1200">
                <a:latin typeface="+mn-lt"/>
                <a:ea typeface="Yu Gothic UI" panose="020B0500000000000000" pitchFamily="50" charset="-128"/>
                <a:cs typeface="+mn-cs"/>
                <a:sym typeface="+mn-lt"/>
              </a:defRPr>
            </a:lvl1pPr>
          </a:lstStyle>
          <a:p>
            <a:fld id="{24DE13BB-FCB6-4491-A87D-1E9BA7500F8E}" type="slidenum">
              <a:rPr kumimoji="1" lang="ja-JP" altLang="en-US" smtClean="0"/>
              <a:pPr/>
              <a:t>‹#›</a:t>
            </a:fld>
            <a:endParaRPr kumimoji="1" lang="ja-JP" altLang="en-US"/>
          </a:p>
        </p:txBody>
      </p:sp>
    </p:spTree>
    <p:extLst>
      <p:ext uri="{BB962C8B-B14F-4D97-AF65-F5344CB8AC3E}">
        <p14:creationId xmlns:p14="http://schemas.microsoft.com/office/powerpoint/2010/main" val="9898522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Yu Gothic UI" panose="020B0500000000000000" pitchFamily="50" charset="-128"/>
        <a:cs typeface="+mn-cs"/>
        <a:sym typeface="+mn-lt"/>
      </a:defRPr>
    </a:lvl1pPr>
    <a:lvl2pPr marL="457200" algn="l" defTabSz="914400" rtl="0" eaLnBrk="1" latinLnBrk="0" hangingPunct="1">
      <a:defRPr kumimoji="1" sz="1200" kern="1200">
        <a:solidFill>
          <a:schemeClr val="tx1"/>
        </a:solidFill>
        <a:latin typeface="+mn-lt"/>
        <a:ea typeface="Yu Gothic UI" panose="020B0500000000000000" pitchFamily="50" charset="-128"/>
        <a:cs typeface="+mn-cs"/>
        <a:sym typeface="+mn-lt"/>
      </a:defRPr>
    </a:lvl2pPr>
    <a:lvl3pPr marL="914400" algn="l" defTabSz="914400" rtl="0" eaLnBrk="1" latinLnBrk="0" hangingPunct="1">
      <a:defRPr kumimoji="1" sz="1200" kern="1200">
        <a:solidFill>
          <a:schemeClr val="tx1"/>
        </a:solidFill>
        <a:latin typeface="+mn-lt"/>
        <a:ea typeface="Yu Gothic UI" panose="020B0500000000000000" pitchFamily="50" charset="-128"/>
        <a:cs typeface="+mn-cs"/>
        <a:sym typeface="+mn-lt"/>
      </a:defRPr>
    </a:lvl3pPr>
    <a:lvl4pPr marL="1371600" algn="l" defTabSz="914400" rtl="0" eaLnBrk="1" latinLnBrk="0" hangingPunct="1">
      <a:defRPr kumimoji="1" sz="1200" kern="1200">
        <a:solidFill>
          <a:schemeClr val="tx1"/>
        </a:solidFill>
        <a:latin typeface="+mn-lt"/>
        <a:ea typeface="Yu Gothic UI" panose="020B0500000000000000" pitchFamily="50" charset="-128"/>
        <a:cs typeface="+mn-cs"/>
        <a:sym typeface="+mn-lt"/>
      </a:defRPr>
    </a:lvl4pPr>
    <a:lvl5pPr marL="1828800" algn="l" defTabSz="914400" rtl="0" eaLnBrk="1" latinLnBrk="0" hangingPunct="1">
      <a:defRPr kumimoji="1" sz="1200" kern="1200">
        <a:solidFill>
          <a:schemeClr val="tx1"/>
        </a:solidFill>
        <a:latin typeface="+mn-lt"/>
        <a:ea typeface="Yu Gothic UI" panose="020B0500000000000000" pitchFamily="50" charset="-128"/>
        <a:cs typeface="+mn-cs"/>
        <a:sym typeface="+mn-lt"/>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4DE13BB-FCB6-4491-A87D-1E9BA7500F8E}"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Yu Gothic UI" panose="020B0500000000000000" pitchFamily="50" charset="-128"/>
                <a:cs typeface="+mn-cs"/>
                <a:sym typeface="+mn-lt"/>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Yu Gothic UI" panose="020B0500000000000000" pitchFamily="50" charset="-128"/>
              <a:cs typeface="+mn-cs"/>
              <a:sym typeface="+mn-lt"/>
            </a:endParaRPr>
          </a:p>
        </p:txBody>
      </p:sp>
    </p:spTree>
    <p:extLst>
      <p:ext uri="{BB962C8B-B14F-4D97-AF65-F5344CB8AC3E}">
        <p14:creationId xmlns:p14="http://schemas.microsoft.com/office/powerpoint/2010/main" val="3175799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4DE13BB-FCB6-4491-A87D-1E9BA7500F8E}"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Yu Gothic UI" panose="020B0500000000000000" pitchFamily="50" charset="-128"/>
                <a:cs typeface="+mn-cs"/>
                <a:sym typeface="+mn-lt"/>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Yu Gothic UI" panose="020B0500000000000000" pitchFamily="50" charset="-128"/>
              <a:cs typeface="+mn-cs"/>
              <a:sym typeface="+mn-lt"/>
            </a:endParaRPr>
          </a:p>
        </p:txBody>
      </p:sp>
    </p:spTree>
    <p:extLst>
      <p:ext uri="{BB962C8B-B14F-4D97-AF65-F5344CB8AC3E}">
        <p14:creationId xmlns:p14="http://schemas.microsoft.com/office/powerpoint/2010/main" val="3915054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11.emf"/><Relationship Id="rId4" Type="http://schemas.openxmlformats.org/officeDocument/2006/relationships/oleObject" Target="../embeddings/oleObject16.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基本版） タイトル_ ロゴ入り_A4">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extLst>
              <p:ext uri="{D42A27DB-BD31-4B8C-83A1-F6EECF244321}">
                <p14:modId xmlns:p14="http://schemas.microsoft.com/office/powerpoint/2010/main" val="27320411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スライド" r:id="rId4" imgW="563" imgH="564" progId="TCLayout.ActiveDocument.1">
                  <p:embed/>
                </p:oleObj>
              </mc:Choice>
              <mc:Fallback>
                <p:oleObj name="think-cell スライド" r:id="rId4" imgW="563" imgH="564" progId="TCLayout.ActiveDocument.1">
                  <p:embed/>
                  <p:pic>
                    <p:nvPicPr>
                      <p:cNvPr id="4" name="オブジェクト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baseline="0">
                <a:latin typeface="+mn-lt"/>
                <a:ea typeface="+mn-ea"/>
                <a:cs typeface="+mn-cs"/>
                <a:sym typeface="+mn-lt"/>
              </a:defRPr>
            </a:lvl1pPr>
          </a:lstStyle>
          <a:p>
            <a:r>
              <a:rPr lang="ja-JP" altLang="en-US"/>
              <a:t>アイコンをクリックして図を追加</a:t>
            </a:r>
            <a:endParaRPr lang="en-GB" dirty="0"/>
          </a:p>
        </p:txBody>
      </p:sp>
      <p:sp>
        <p:nvSpPr>
          <p:cNvPr id="2" name="Title 1"/>
          <p:cNvSpPr>
            <a:spLocks noGrp="1"/>
          </p:cNvSpPr>
          <p:nvPr>
            <p:ph type="ctrTitle" hasCustomPrompt="1"/>
          </p:nvPr>
        </p:nvSpPr>
        <p:spPr bwMode="gray">
          <a:xfrm>
            <a:off x="417600" y="5040000"/>
            <a:ext cx="4536000" cy="615553"/>
          </a:xfrm>
        </p:spPr>
        <p:txBody>
          <a:bodyPr vert="horz" anchor="b" anchorCtr="0">
            <a:noAutofit/>
          </a:bodyPr>
          <a:lstStyle>
            <a:lvl1pPr algn="l">
              <a:lnSpc>
                <a:spcPct val="100000"/>
              </a:lnSpc>
              <a:spcBef>
                <a:spcPts val="0"/>
              </a:spcBef>
              <a:spcAft>
                <a:spcPts val="0"/>
              </a:spcAft>
              <a:defRPr sz="2000" b="1" baseline="0">
                <a:solidFill>
                  <a:schemeClr val="tx1"/>
                </a:solidFill>
                <a:latin typeface="+mj-lt"/>
                <a:ea typeface="+mj-ea"/>
                <a:cs typeface="+mj-cs"/>
                <a:sym typeface="+mj-lt"/>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baseline="0">
                <a:solidFill>
                  <a:schemeClr val="tx1"/>
                </a:solidFill>
                <a:latin typeface="+mn-lt"/>
                <a:ea typeface="+mn-ea"/>
                <a:cs typeface="+mn-cs"/>
                <a:sym typeface="+mn-lt"/>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baseline="0">
                <a:solidFill>
                  <a:schemeClr val="tx1"/>
                </a:solidFill>
                <a:latin typeface="+mn-lt"/>
                <a:ea typeface="+mn-ea"/>
                <a:cs typeface="+mn-cs"/>
                <a:sym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10" name="テキスト プレースホルダー 9"/>
          <p:cNvSpPr>
            <a:spLocks noGrp="1"/>
          </p:cNvSpPr>
          <p:nvPr>
            <p:ph type="body" sz="quarter" idx="12" hasCustomPrompt="1"/>
          </p:nvPr>
        </p:nvSpPr>
        <p:spPr bwMode="gray">
          <a:xfrm>
            <a:off x="4953000" y="396000"/>
            <a:ext cx="4536000" cy="676800"/>
          </a:xfrm>
          <a:prstGeom prst="rect">
            <a:avLst/>
          </a:prstGeom>
        </p:spPr>
        <p:txBody>
          <a:bodyPr lIns="0">
            <a:normAutofit/>
          </a:bodyPr>
          <a:lstStyle>
            <a:lvl1pPr algn="r">
              <a:lnSpc>
                <a:spcPct val="100000"/>
              </a:lnSpc>
              <a:spcBef>
                <a:spcPts val="0"/>
              </a:spcBef>
              <a:defRPr sz="2200" baseline="0">
                <a:latin typeface="+mn-lt"/>
                <a:ea typeface="+mn-ea"/>
                <a:cs typeface="+mn-cs"/>
                <a:sym typeface="+mn-lt"/>
              </a:defRPr>
            </a:lvl1pPr>
            <a:lvl2pPr>
              <a:defRPr sz="2200"/>
            </a:lvl2pPr>
            <a:lvl3pPr>
              <a:defRPr sz="2200"/>
            </a:lvl3pPr>
            <a:lvl4pPr>
              <a:defRPr sz="2200"/>
            </a:lvl4pPr>
            <a:lvl5pPr>
              <a:defRPr sz="2200"/>
            </a:lvl5pPr>
          </a:lstStyle>
          <a:p>
            <a:pPr lvl="0"/>
            <a:r>
              <a:rPr kumimoji="1" lang="ja-JP" altLang="en-US" dirty="0"/>
              <a:t>クライアント社名</a:t>
            </a:r>
          </a:p>
        </p:txBody>
      </p:sp>
      <p:pic>
        <p:nvPicPr>
          <p:cNvPr id="7" name="図 6"/>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bwMode="gray">
          <a:xfrm>
            <a:off x="416496" y="432000"/>
            <a:ext cx="1872000" cy="587972"/>
          </a:xfrm>
          <a:prstGeom prst="rect">
            <a:avLst/>
          </a:prstGeom>
        </p:spPr>
      </p:pic>
      <p:sp>
        <p:nvSpPr>
          <p:cNvPr id="6" name="日付プレースホルダー 5">
            <a:extLst>
              <a:ext uri="{FF2B5EF4-FFF2-40B4-BE49-F238E27FC236}">
                <a16:creationId xmlns:a16="http://schemas.microsoft.com/office/drawing/2014/main" id="{3C0424FA-1860-43B7-8A94-43021EEC50FC}"/>
              </a:ext>
            </a:extLst>
          </p:cNvPr>
          <p:cNvSpPr>
            <a:spLocks noGrp="1"/>
          </p:cNvSpPr>
          <p:nvPr>
            <p:ph type="dt" sz="half" idx="13"/>
          </p:nvPr>
        </p:nvSpPr>
        <p:spPr bwMode="gray">
          <a:xfrm>
            <a:off x="4508167" y="6444000"/>
            <a:ext cx="889667" cy="169277"/>
          </a:xfrm>
          <a:prstGeom prst="rect">
            <a:avLst/>
          </a:prstGeom>
        </p:spPr>
        <p:txBody>
          <a:bodyPr/>
          <a:lstStyle>
            <a:lvl1pPr>
              <a:defRPr>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100" b="0" i="0" u="none" strike="noStrike" kern="1200" cap="none" spc="0" normalizeH="0" baseline="0" noProof="0" dirty="0">
              <a:ln>
                <a:noFill/>
              </a:ln>
              <a:solidFill>
                <a:srgbClr val="75787B"/>
              </a:solidFill>
              <a:effectLst/>
              <a:uLnTx/>
              <a:uFillTx/>
              <a:latin typeface="Calibri Light"/>
              <a:ea typeface="Yu Gothic UI"/>
              <a:cs typeface="+mn-cs"/>
            </a:endParaRPr>
          </a:p>
        </p:txBody>
      </p:sp>
    </p:spTree>
    <p:extLst>
      <p:ext uri="{BB962C8B-B14F-4D97-AF65-F5344CB8AC3E}">
        <p14:creationId xmlns:p14="http://schemas.microsoft.com/office/powerpoint/2010/main" val="418608559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基本版） コンテンツ全面_レベル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2"/>
            </p:custDataLst>
            <p:extLst>
              <p:ext uri="{D42A27DB-BD31-4B8C-83A1-F6EECF244321}">
                <p14:modId xmlns:p14="http://schemas.microsoft.com/office/powerpoint/2010/main" val="2132092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スライド" r:id="rId4" imgW="563" imgH="564" progId="TCLayout.ActiveDocument.1">
                  <p:embed/>
                </p:oleObj>
              </mc:Choice>
              <mc:Fallback>
                <p:oleObj name="think-cell スライド" r:id="rId4" imgW="563" imgH="564"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コンテンツ プレースホルダ 2"/>
          <p:cNvSpPr>
            <a:spLocks noGrp="1"/>
          </p:cNvSpPr>
          <p:nvPr>
            <p:ph idx="1"/>
          </p:nvPr>
        </p:nvSpPr>
        <p:spPr bwMode="gray">
          <a:xfrm>
            <a:off x="416999" y="1476000"/>
            <a:ext cx="9072000" cy="4824000"/>
          </a:xfrm>
          <a:prstGeom prst="rect">
            <a:avLst/>
          </a:prstGeom>
        </p:spPr>
        <p:txBody>
          <a:bodyPr/>
          <a:lstStyle>
            <a:lvl1pPr>
              <a:lnSpc>
                <a:spcPct val="110000"/>
              </a:lnSpc>
              <a:spcBef>
                <a:spcPts val="600"/>
              </a:spcBef>
              <a:buFont typeface="Arial" pitchFamily="34" charset="0"/>
              <a:buNone/>
              <a:defRPr sz="1200" baseline="0">
                <a:latin typeface="+mn-lt"/>
                <a:ea typeface="+mn-ea"/>
                <a:cs typeface="+mn-cs"/>
                <a:sym typeface="+mn-lt"/>
              </a:defRPr>
            </a:lvl1pPr>
            <a:lvl2pPr marL="180000" indent="-180000">
              <a:lnSpc>
                <a:spcPct val="110000"/>
              </a:lnSpc>
              <a:spcBef>
                <a:spcPts val="600"/>
              </a:spcBef>
              <a:buFont typeface="Wingdings" pitchFamily="2" charset="2"/>
              <a:buChar char="n"/>
              <a:defRPr sz="1200" baseline="0">
                <a:latin typeface="+mn-lt"/>
                <a:ea typeface="+mn-ea"/>
                <a:cs typeface="+mn-cs"/>
                <a:sym typeface="+mn-lt"/>
              </a:defRPr>
            </a:lvl2pPr>
            <a:lvl3pPr marL="360000" indent="-180000">
              <a:lnSpc>
                <a:spcPct val="110000"/>
              </a:lnSpc>
              <a:spcBef>
                <a:spcPts val="600"/>
              </a:spcBef>
              <a:buFont typeface="Wingdings" pitchFamily="2" charset="2"/>
              <a:buChar char="Ø"/>
              <a:defRPr sz="1200" baseline="0">
                <a:latin typeface="+mn-lt"/>
                <a:ea typeface="+mn-ea"/>
                <a:cs typeface="+mn-cs"/>
                <a:sym typeface="+mn-lt"/>
              </a:defRPr>
            </a:lvl3pPr>
            <a:lvl4pPr marL="504000" indent="-144000">
              <a:lnSpc>
                <a:spcPct val="110000"/>
              </a:lnSpc>
              <a:spcBef>
                <a:spcPts val="600"/>
              </a:spcBef>
              <a:buFont typeface="Arial" pitchFamily="34" charset="0"/>
              <a:buChar char="•"/>
              <a:defRPr sz="1200" baseline="0">
                <a:latin typeface="+mn-lt"/>
                <a:ea typeface="+mn-ea"/>
                <a:cs typeface="+mn-cs"/>
                <a:sym typeface="+mn-lt"/>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スライド番号プレースホルダ 8"/>
          <p:cNvSpPr>
            <a:spLocks noGrp="1"/>
          </p:cNvSpPr>
          <p:nvPr>
            <p:ph type="sldNum" sz="quarter" idx="10"/>
          </p:nvPr>
        </p:nvSpPr>
        <p:spPr bwMode="gray"/>
        <p:txBody>
          <a:bodyPr/>
          <a:lstStyle>
            <a:lvl1pPr>
              <a:defRPr baseline="0">
                <a:solidFill>
                  <a:schemeClr val="tx1"/>
                </a:solidFill>
                <a:latin typeface="+mn-lt"/>
                <a:ea typeface="+mn-ea"/>
                <a:cs typeface="+mn-cs"/>
                <a:sym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43A0986-838B-4D2A-A95C-8CB1738263FE}" type="slidenum">
              <a:rPr kumimoji="0" lang="ja-JP" altLang="en-US" sz="900" b="0" i="0" u="none" strike="noStrike" kern="1200" cap="none" spc="0" normalizeH="0" baseline="0" noProof="0" smtClean="0">
                <a:ln>
                  <a:noFill/>
                </a:ln>
                <a:solidFill>
                  <a:prstClr val="black"/>
                </a:solidFill>
                <a:effectLst/>
                <a:uLnTx/>
                <a:uFillTx/>
                <a:latin typeface="Calibri Light"/>
                <a:ea typeface="Yu Gothic UI"/>
                <a:cs typeface="+mn-cs"/>
                <a:sym typeface="+mn-lt"/>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ja-JP" altLang="en-US" sz="900" b="0" i="0" u="none" strike="noStrike" kern="1200" cap="none" spc="0" normalizeH="0" baseline="0" noProof="0" dirty="0">
              <a:ln>
                <a:noFill/>
              </a:ln>
              <a:solidFill>
                <a:prstClr val="black"/>
              </a:solidFill>
              <a:effectLst/>
              <a:uLnTx/>
              <a:uFillTx/>
              <a:latin typeface="Calibri Light"/>
              <a:ea typeface="Yu Gothic UI"/>
              <a:cs typeface="+mn-cs"/>
              <a:sym typeface="+mn-lt"/>
            </a:endParaRPr>
          </a:p>
        </p:txBody>
      </p:sp>
      <p:sp>
        <p:nvSpPr>
          <p:cNvPr id="10" name="フッター プレースホルダ 9"/>
          <p:cNvSpPr>
            <a:spLocks noGrp="1"/>
          </p:cNvSpPr>
          <p:nvPr>
            <p:ph type="ftr" sz="quarter" idx="11"/>
          </p:nvPr>
        </p:nvSpPr>
        <p:spPr bwMode="gray"/>
        <p:txBody>
          <a:bodyPr/>
          <a:lstStyle>
            <a:lvl1pPr>
              <a:defRPr baseline="0">
                <a:solidFill>
                  <a:schemeClr val="tx1"/>
                </a:solidFill>
                <a:latin typeface="+mn-lt"/>
                <a:ea typeface="+mn-ea"/>
                <a:cs typeface="+mn-cs"/>
                <a:sym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GB" sz="900" b="0" i="0" u="none" strike="noStrike" kern="1200" cap="none" spc="0" normalizeH="0" baseline="0" noProof="0" dirty="0">
              <a:ln>
                <a:noFill/>
              </a:ln>
              <a:solidFill>
                <a:prstClr val="black"/>
              </a:solidFill>
              <a:effectLst/>
              <a:uLnTx/>
              <a:uFillTx/>
              <a:latin typeface="Calibri Light"/>
              <a:ea typeface="Yu Gothic UI"/>
              <a:cs typeface="+mn-cs"/>
              <a:sym typeface="+mn-lt"/>
            </a:endParaRPr>
          </a:p>
        </p:txBody>
      </p:sp>
      <p:sp>
        <p:nvSpPr>
          <p:cNvPr id="8" name="テキスト プレースホルダー 2"/>
          <p:cNvSpPr>
            <a:spLocks noGrp="1"/>
          </p:cNvSpPr>
          <p:nvPr>
            <p:ph type="body" sz="quarter" idx="15" hasCustomPrompt="1"/>
          </p:nvPr>
        </p:nvSpPr>
        <p:spPr bwMode="gray">
          <a:xfrm>
            <a:off x="416496" y="1008000"/>
            <a:ext cx="4356000" cy="468000"/>
          </a:xfrm>
          <a:prstGeom prst="rect">
            <a:avLst/>
          </a:prstGeom>
        </p:spPr>
        <p:txBody>
          <a:bodyPr wrap="none" anchor="ctr">
            <a:noAutofit/>
          </a:bodyPr>
          <a:lstStyle>
            <a:lvl1pPr>
              <a:lnSpc>
                <a:spcPct val="100000"/>
              </a:lnSpc>
              <a:spcBef>
                <a:spcPts val="0"/>
              </a:spcBef>
              <a:defRPr sz="1600" b="1" baseline="0">
                <a:solidFill>
                  <a:schemeClr val="accent1"/>
                </a:solidFill>
                <a:latin typeface="+mn-lt"/>
                <a:ea typeface="+mn-ea"/>
                <a:cs typeface="+mn-cs"/>
                <a:sym typeface="+mn-lt"/>
              </a:defRPr>
            </a:lvl1pPr>
          </a:lstStyle>
          <a:p>
            <a:pPr lvl="0"/>
            <a:r>
              <a:rPr kumimoji="1" lang="en-US" altLang="ja-JP" dirty="0"/>
              <a:t>Header</a:t>
            </a:r>
            <a:r>
              <a:rPr kumimoji="1" lang="ja-JP" altLang="en-US" dirty="0"/>
              <a:t>を入力（スライドタイトル）</a:t>
            </a:r>
          </a:p>
        </p:txBody>
      </p:sp>
      <p:sp>
        <p:nvSpPr>
          <p:cNvPr id="3" name="タイトル 2"/>
          <p:cNvSpPr>
            <a:spLocks noGrp="1"/>
          </p:cNvSpPr>
          <p:nvPr>
            <p:ph type="title" hasCustomPrompt="1"/>
          </p:nvPr>
        </p:nvSpPr>
        <p:spPr bwMode="gray"/>
        <p:txBody>
          <a:bodyPr vert="horz"/>
          <a:lstStyle>
            <a:lvl1pPr>
              <a:defRPr>
                <a:latin typeface="+mj-lt"/>
                <a:ea typeface="+mj-ea"/>
                <a:cs typeface="+mj-cs"/>
                <a:sym typeface="+mj-lt"/>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829120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基本版）背表紙_白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2"/>
            </p:custDataLst>
            <p:extLst>
              <p:ext uri="{D42A27DB-BD31-4B8C-83A1-F6EECF244321}">
                <p14:modId xmlns:p14="http://schemas.microsoft.com/office/powerpoint/2010/main" val="17147720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スライド" r:id="rId4" imgW="563" imgH="564" progId="TCLayout.ActiveDocument.1">
                  <p:embed/>
                </p:oleObj>
              </mc:Choice>
              <mc:Fallback>
                <p:oleObj name="think-cell スライド" r:id="rId4" imgW="563" imgH="564"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テキスト ボックス 6">
            <a:extLst>
              <a:ext uri="{FF2B5EF4-FFF2-40B4-BE49-F238E27FC236}">
                <a16:creationId xmlns:a16="http://schemas.microsoft.com/office/drawing/2014/main" id="{A03F3504-9539-4146-B3C1-F25407A51609}"/>
              </a:ext>
            </a:extLst>
          </p:cNvPr>
          <p:cNvSpPr txBox="1"/>
          <p:nvPr userDrawn="1"/>
        </p:nvSpPr>
        <p:spPr bwMode="gray">
          <a:xfrm>
            <a:off x="8041197" y="6517421"/>
            <a:ext cx="1402628" cy="256480"/>
          </a:xfrm>
          <a:prstGeom prst="rect">
            <a:avLst/>
          </a:prstGeom>
          <a:noFill/>
        </p:spPr>
        <p:txBody>
          <a:bodyPr wrap="none" lIns="0" tIns="0" rIns="0" bIns="0" rtlCol="0">
            <a:sp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Light"/>
                <a:ea typeface="Yu Gothic UI"/>
                <a:cs typeface="Arial" charset="0"/>
                <a:sym typeface="+mn-lt"/>
              </a:rPr>
              <a:t>Member of</a:t>
            </a:r>
            <a:br>
              <a:rPr kumimoji="1" lang="en-US" altLang="ja-JP" sz="800" b="0" i="0" u="none" strike="noStrike" kern="1200" cap="none" spc="0" normalizeH="0" baseline="0" noProof="0" dirty="0">
                <a:ln>
                  <a:noFill/>
                </a:ln>
                <a:solidFill>
                  <a:prstClr val="black"/>
                </a:solidFill>
                <a:effectLst/>
                <a:uLnTx/>
                <a:uFillTx/>
                <a:latin typeface="Calibri Light"/>
                <a:ea typeface="Yu Gothic UI"/>
                <a:cs typeface="Arial" charset="0"/>
                <a:sym typeface="+mn-lt"/>
              </a:rPr>
            </a:br>
            <a:r>
              <a:rPr kumimoji="1" lang="en-US" altLang="ja-JP" sz="800" b="1" i="0" u="none" strike="noStrike" kern="1200" cap="none" spc="0" normalizeH="0" baseline="0" noProof="0" dirty="0">
                <a:ln>
                  <a:noFill/>
                </a:ln>
                <a:solidFill>
                  <a:prstClr val="black"/>
                </a:solidFill>
                <a:effectLst/>
                <a:uLnTx/>
                <a:uFillTx/>
                <a:latin typeface="Calibri Light"/>
                <a:ea typeface="Yu Gothic UI"/>
                <a:cs typeface="Arial" charset="0"/>
                <a:sym typeface="+mn-lt"/>
              </a:rPr>
              <a:t>Deloitte Touche Tohmatsu Limited</a:t>
            </a:r>
            <a:endParaRPr kumimoji="1" lang="ja-JP" altLang="en-US" sz="800" b="1" i="0" u="none" strike="noStrike" kern="1200" cap="none" spc="0" normalizeH="0" baseline="0" noProof="0" dirty="0">
              <a:ln>
                <a:noFill/>
              </a:ln>
              <a:solidFill>
                <a:prstClr val="black"/>
              </a:solidFill>
              <a:effectLst/>
              <a:uLnTx/>
              <a:uFillTx/>
              <a:latin typeface="Calibri Light"/>
              <a:ea typeface="Yu Gothic UI"/>
              <a:cs typeface="Arial" charset="0"/>
              <a:sym typeface="+mn-lt"/>
            </a:endParaRPr>
          </a:p>
        </p:txBody>
      </p:sp>
      <p:sp>
        <p:nvSpPr>
          <p:cNvPr id="14" name="テキスト プレースホルダー 13">
            <a:extLst>
              <a:ext uri="{FF2B5EF4-FFF2-40B4-BE49-F238E27FC236}">
                <a16:creationId xmlns:a16="http://schemas.microsoft.com/office/drawing/2014/main" id="{4D4831B1-A04A-42C3-BD52-942B25744B6D}"/>
              </a:ext>
            </a:extLst>
          </p:cNvPr>
          <p:cNvSpPr>
            <a:spLocks noGrp="1"/>
          </p:cNvSpPr>
          <p:nvPr>
            <p:ph type="body" sz="quarter" idx="10"/>
          </p:nvPr>
        </p:nvSpPr>
        <p:spPr bwMode="gray">
          <a:xfrm>
            <a:off x="417600" y="6336000"/>
            <a:ext cx="7020000" cy="127856"/>
          </a:xfrm>
        </p:spPr>
        <p:txBody>
          <a:bodyPr anchor="b" anchorCtr="0">
            <a:spAutoFit/>
          </a:bodyPr>
          <a:lstStyle>
            <a:lvl1pPr>
              <a:defRPr sz="800">
                <a:cs typeface="+mn-cs"/>
              </a:defRPr>
            </a:lvl1pPr>
          </a:lstStyle>
          <a:p>
            <a:pPr lvl="0"/>
            <a:r>
              <a:rPr kumimoji="1" lang="ja-JP" altLang="en-US"/>
              <a:t>マスター テキストの書式設定</a:t>
            </a:r>
          </a:p>
        </p:txBody>
      </p:sp>
      <p:pic>
        <p:nvPicPr>
          <p:cNvPr id="18" name="図 17">
            <a:extLst>
              <a:ext uri="{FF2B5EF4-FFF2-40B4-BE49-F238E27FC236}">
                <a16:creationId xmlns:a16="http://schemas.microsoft.com/office/drawing/2014/main" id="{7F14F7E8-2C42-4BD2-8B4C-7C658763AB7B}"/>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bwMode="gray">
          <a:xfrm>
            <a:off x="417600" y="432000"/>
            <a:ext cx="1872000" cy="587972"/>
          </a:xfrm>
          <a:prstGeom prst="rect">
            <a:avLst/>
          </a:prstGeom>
        </p:spPr>
      </p:pic>
      <p:sp>
        <p:nvSpPr>
          <p:cNvPr id="8" name="Text Box 37">
            <a:extLst>
              <a:ext uri="{FF2B5EF4-FFF2-40B4-BE49-F238E27FC236}">
                <a16:creationId xmlns:a16="http://schemas.microsoft.com/office/drawing/2014/main" id="{D6BA3D81-CAD1-43DC-A531-54F7C4DC8DF8}"/>
              </a:ext>
            </a:extLst>
          </p:cNvPr>
          <p:cNvSpPr txBox="1">
            <a:spLocks noChangeArrowheads="1"/>
          </p:cNvSpPr>
          <p:nvPr userDrawn="1"/>
        </p:nvSpPr>
        <p:spPr bwMode="gray">
          <a:xfrm>
            <a:off x="417600" y="6588000"/>
            <a:ext cx="4356000" cy="169200"/>
          </a:xfrm>
          <a:prstGeom prst="rect">
            <a:avLst/>
          </a:prstGeom>
          <a:noFill/>
          <a:ln w="9525">
            <a:noFill/>
            <a:miter lim="800000"/>
            <a:headEnd/>
            <a:tailEnd/>
          </a:ln>
          <a:effectLst/>
        </p:spPr>
        <p:txBody>
          <a:bodyPr wrap="none" lIns="0" tIns="0" rIns="0" bIns="0" anchor="b" anchorCtr="0">
            <a:no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ja-JP" sz="800" b="0" i="0" u="none" strike="noStrike" kern="1200" cap="none" spc="0" normalizeH="0" baseline="0" noProof="0" dirty="0">
                <a:ln>
                  <a:noFill/>
                </a:ln>
                <a:solidFill>
                  <a:prstClr val="black"/>
                </a:solidFill>
                <a:effectLst/>
                <a:uLnTx/>
                <a:uFillTx/>
                <a:latin typeface="Calibri Light"/>
                <a:ea typeface="Yu Gothic UI"/>
                <a:cs typeface="Arial" charset="0"/>
                <a:sym typeface="+mn-lt"/>
              </a:rPr>
              <a:t>© 2023. For information, contact Deloitte Tohmatsu Group.</a:t>
            </a:r>
          </a:p>
        </p:txBody>
      </p:sp>
      <p:grpSp>
        <p:nvGrpSpPr>
          <p:cNvPr id="6" name="グループ化 5">
            <a:extLst>
              <a:ext uri="{FF2B5EF4-FFF2-40B4-BE49-F238E27FC236}">
                <a16:creationId xmlns:a16="http://schemas.microsoft.com/office/drawing/2014/main" id="{768E43BC-0429-414C-BDAF-442F6FEE1F8D}"/>
              </a:ext>
            </a:extLst>
          </p:cNvPr>
          <p:cNvGrpSpPr/>
          <p:nvPr userDrawn="1"/>
        </p:nvGrpSpPr>
        <p:grpSpPr>
          <a:xfrm>
            <a:off x="8050246" y="4451478"/>
            <a:ext cx="1440000" cy="1894801"/>
            <a:chOff x="8050246" y="4451478"/>
            <a:chExt cx="1440000" cy="1894801"/>
          </a:xfrm>
        </p:grpSpPr>
        <p:pic>
          <p:nvPicPr>
            <p:cNvPr id="4" name="図 3" descr="ロゴ, 会社名&#10;&#10;自動的に生成された説明">
              <a:extLst>
                <a:ext uri="{FF2B5EF4-FFF2-40B4-BE49-F238E27FC236}">
                  <a16:creationId xmlns:a16="http://schemas.microsoft.com/office/drawing/2014/main" id="{784D5B73-DF9C-49AC-94A2-96EF6F33C255}"/>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bwMode="gray">
            <a:xfrm>
              <a:off x="8050246" y="4451478"/>
              <a:ext cx="1440000" cy="873777"/>
            </a:xfrm>
            <a:prstGeom prst="rect">
              <a:avLst/>
            </a:prstGeom>
          </p:spPr>
        </p:pic>
        <p:pic>
          <p:nvPicPr>
            <p:cNvPr id="5" name="図 4" descr="ロゴ&#10;&#10;自動的に生成された説明">
              <a:extLst>
                <a:ext uri="{FF2B5EF4-FFF2-40B4-BE49-F238E27FC236}">
                  <a16:creationId xmlns:a16="http://schemas.microsoft.com/office/drawing/2014/main" id="{2A7BE88D-698D-4275-913C-25ED99C1873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8148021" y="5473537"/>
              <a:ext cx="1244450" cy="872742"/>
            </a:xfrm>
            <a:prstGeom prst="rect">
              <a:avLst/>
            </a:prstGeom>
          </p:spPr>
        </p:pic>
      </p:grpSp>
    </p:spTree>
    <p:extLst>
      <p:ext uri="{BB962C8B-B14F-4D97-AF65-F5344CB8AC3E}">
        <p14:creationId xmlns:p14="http://schemas.microsoft.com/office/powerpoint/2010/main" val="45858245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基本版）背表紙_黒_A4">
    <p:bg bwMode="gray">
      <p:bgPr>
        <a:solidFill>
          <a:schemeClr val="tx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2"/>
            </p:custDataLst>
            <p:extLst>
              <p:ext uri="{D42A27DB-BD31-4B8C-83A1-F6EECF244321}">
                <p14:modId xmlns:p14="http://schemas.microsoft.com/office/powerpoint/2010/main" val="32363584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スライド" r:id="rId4" imgW="563" imgH="564" progId="TCLayout.ActiveDocument.1">
                  <p:embed/>
                </p:oleObj>
              </mc:Choice>
              <mc:Fallback>
                <p:oleObj name="think-cell スライド" r:id="rId4" imgW="563" imgH="564"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テキスト ボックス 6">
            <a:extLst>
              <a:ext uri="{FF2B5EF4-FFF2-40B4-BE49-F238E27FC236}">
                <a16:creationId xmlns:a16="http://schemas.microsoft.com/office/drawing/2014/main" id="{A03F3504-9539-4146-B3C1-F25407A51609}"/>
              </a:ext>
            </a:extLst>
          </p:cNvPr>
          <p:cNvSpPr txBox="1"/>
          <p:nvPr userDrawn="1"/>
        </p:nvSpPr>
        <p:spPr bwMode="gray">
          <a:xfrm>
            <a:off x="8041197" y="6517421"/>
            <a:ext cx="1402628" cy="256480"/>
          </a:xfrm>
          <a:prstGeom prst="rect">
            <a:avLst/>
          </a:prstGeom>
          <a:noFill/>
        </p:spPr>
        <p:txBody>
          <a:bodyPr wrap="none" lIns="0" tIns="0" rIns="0" bIns="0" rtlCol="0">
            <a:sp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prstClr val="white"/>
                </a:solidFill>
                <a:effectLst/>
                <a:uLnTx/>
                <a:uFillTx/>
                <a:latin typeface="Calibri Light"/>
                <a:ea typeface="Yu Gothic UI"/>
                <a:cs typeface="Arial" charset="0"/>
                <a:sym typeface="+mn-lt"/>
              </a:rPr>
              <a:t>Member of</a:t>
            </a:r>
            <a:br>
              <a:rPr kumimoji="1" lang="en-US" altLang="ja-JP" sz="800" b="0" i="0" u="none" strike="noStrike" kern="1200" cap="none" spc="0" normalizeH="0" baseline="0" noProof="0" dirty="0">
                <a:ln>
                  <a:noFill/>
                </a:ln>
                <a:solidFill>
                  <a:prstClr val="white"/>
                </a:solidFill>
                <a:effectLst/>
                <a:uLnTx/>
                <a:uFillTx/>
                <a:latin typeface="Calibri Light"/>
                <a:ea typeface="Yu Gothic UI"/>
                <a:cs typeface="Arial" charset="0"/>
                <a:sym typeface="+mn-lt"/>
              </a:rPr>
            </a:br>
            <a:r>
              <a:rPr kumimoji="1" lang="en-US" altLang="ja-JP" sz="800" b="1" i="0" u="none" strike="noStrike" kern="1200" cap="none" spc="0" normalizeH="0" baseline="0" noProof="0" dirty="0">
                <a:ln>
                  <a:noFill/>
                </a:ln>
                <a:solidFill>
                  <a:prstClr val="white"/>
                </a:solidFill>
                <a:effectLst/>
                <a:uLnTx/>
                <a:uFillTx/>
                <a:latin typeface="Calibri Light"/>
                <a:ea typeface="Yu Gothic UI"/>
                <a:cs typeface="Arial" charset="0"/>
                <a:sym typeface="+mn-lt"/>
              </a:rPr>
              <a:t>Deloitte Touche Tohmatsu Limited</a:t>
            </a:r>
            <a:endParaRPr kumimoji="1" lang="ja-JP" altLang="en-US" sz="800" b="1" i="0" u="none" strike="noStrike" kern="1200" cap="none" spc="0" normalizeH="0" baseline="0" noProof="0" dirty="0">
              <a:ln>
                <a:noFill/>
              </a:ln>
              <a:solidFill>
                <a:prstClr val="white"/>
              </a:solidFill>
              <a:effectLst/>
              <a:uLnTx/>
              <a:uFillTx/>
              <a:latin typeface="Calibri Light"/>
              <a:ea typeface="Yu Gothic UI"/>
              <a:cs typeface="Arial" charset="0"/>
              <a:sym typeface="+mn-lt"/>
            </a:endParaRPr>
          </a:p>
        </p:txBody>
      </p:sp>
      <p:sp>
        <p:nvSpPr>
          <p:cNvPr id="11" name="テキスト プレースホルダー 13">
            <a:extLst>
              <a:ext uri="{FF2B5EF4-FFF2-40B4-BE49-F238E27FC236}">
                <a16:creationId xmlns:a16="http://schemas.microsoft.com/office/drawing/2014/main" id="{EC10764A-D9E5-4773-9998-E6E340EF200C}"/>
              </a:ext>
            </a:extLst>
          </p:cNvPr>
          <p:cNvSpPr>
            <a:spLocks noGrp="1"/>
          </p:cNvSpPr>
          <p:nvPr>
            <p:ph type="body" sz="quarter" idx="10"/>
          </p:nvPr>
        </p:nvSpPr>
        <p:spPr bwMode="gray">
          <a:xfrm>
            <a:off x="417600" y="6336000"/>
            <a:ext cx="7020000" cy="127856"/>
          </a:xfrm>
        </p:spPr>
        <p:txBody>
          <a:bodyPr anchor="b" anchorCtr="0">
            <a:spAutoFit/>
          </a:bodyPr>
          <a:lstStyle>
            <a:lvl1pPr>
              <a:defRPr sz="800">
                <a:solidFill>
                  <a:schemeClr val="bg1"/>
                </a:solidFill>
                <a:cs typeface="+mn-cs"/>
              </a:defRPr>
            </a:lvl1pPr>
          </a:lstStyle>
          <a:p>
            <a:pPr lvl="0"/>
            <a:r>
              <a:rPr kumimoji="1" lang="ja-JP" altLang="en-US"/>
              <a:t>マスター テキストの書式設定</a:t>
            </a:r>
          </a:p>
        </p:txBody>
      </p:sp>
      <p:pic>
        <p:nvPicPr>
          <p:cNvPr id="13" name="図 12">
            <a:extLst>
              <a:ext uri="{FF2B5EF4-FFF2-40B4-BE49-F238E27FC236}">
                <a16:creationId xmlns:a16="http://schemas.microsoft.com/office/drawing/2014/main" id="{08C8D089-6B7B-4D22-A423-606FF0A0723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bwMode="gray">
          <a:xfrm>
            <a:off x="417601" y="432000"/>
            <a:ext cx="1870453" cy="586800"/>
          </a:xfrm>
          <a:prstGeom prst="rect">
            <a:avLst/>
          </a:prstGeom>
        </p:spPr>
      </p:pic>
      <p:sp>
        <p:nvSpPr>
          <p:cNvPr id="8" name="Text Box 37">
            <a:extLst>
              <a:ext uri="{FF2B5EF4-FFF2-40B4-BE49-F238E27FC236}">
                <a16:creationId xmlns:a16="http://schemas.microsoft.com/office/drawing/2014/main" id="{8ECAF025-B44C-4744-8C34-DBC751A55D36}"/>
              </a:ext>
            </a:extLst>
          </p:cNvPr>
          <p:cNvSpPr txBox="1">
            <a:spLocks noChangeArrowheads="1"/>
          </p:cNvSpPr>
          <p:nvPr userDrawn="1"/>
        </p:nvSpPr>
        <p:spPr bwMode="gray">
          <a:xfrm>
            <a:off x="417600" y="6588000"/>
            <a:ext cx="4356000" cy="169200"/>
          </a:xfrm>
          <a:prstGeom prst="rect">
            <a:avLst/>
          </a:prstGeom>
          <a:noFill/>
          <a:ln w="9525">
            <a:noFill/>
            <a:miter lim="800000"/>
            <a:headEnd/>
            <a:tailEnd/>
          </a:ln>
          <a:effectLst/>
        </p:spPr>
        <p:txBody>
          <a:bodyPr wrap="none" lIns="0" tIns="0" rIns="0" bIns="0" anchor="b" anchorCtr="0">
            <a:no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ja-JP" sz="800" b="0" i="0" u="none" strike="noStrike" kern="1200" cap="none" spc="0" normalizeH="0" baseline="0" noProof="0" dirty="0">
                <a:ln>
                  <a:noFill/>
                </a:ln>
                <a:solidFill>
                  <a:prstClr val="white"/>
                </a:solidFill>
                <a:effectLst/>
                <a:uLnTx/>
                <a:uFillTx/>
                <a:latin typeface="Calibri Light"/>
                <a:ea typeface="Yu Gothic UI"/>
                <a:cs typeface="Arial" charset="0"/>
                <a:sym typeface="+mn-lt"/>
              </a:rPr>
              <a:t>© 2023. For information, contact Deloitte Tohmatsu Group.</a:t>
            </a:r>
          </a:p>
        </p:txBody>
      </p:sp>
      <p:grpSp>
        <p:nvGrpSpPr>
          <p:cNvPr id="10" name="グループ化 9">
            <a:extLst>
              <a:ext uri="{FF2B5EF4-FFF2-40B4-BE49-F238E27FC236}">
                <a16:creationId xmlns:a16="http://schemas.microsoft.com/office/drawing/2014/main" id="{6BC01E31-FA0D-4317-BEE4-0E7AC224A8DA}"/>
              </a:ext>
            </a:extLst>
          </p:cNvPr>
          <p:cNvGrpSpPr/>
          <p:nvPr userDrawn="1"/>
        </p:nvGrpSpPr>
        <p:grpSpPr>
          <a:xfrm>
            <a:off x="8050925" y="4451478"/>
            <a:ext cx="1440000" cy="1861937"/>
            <a:chOff x="8050925" y="4451478"/>
            <a:chExt cx="1440000" cy="1861937"/>
          </a:xfrm>
        </p:grpSpPr>
        <p:pic>
          <p:nvPicPr>
            <p:cNvPr id="6" name="図 5" descr="ロゴ, 会社名&#10;&#10;自動的に生成された説明">
              <a:extLst>
                <a:ext uri="{FF2B5EF4-FFF2-40B4-BE49-F238E27FC236}">
                  <a16:creationId xmlns:a16="http://schemas.microsoft.com/office/drawing/2014/main" id="{EA662424-EC38-41B4-918D-98953BBCEA84}"/>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bwMode="gray">
            <a:xfrm>
              <a:off x="8050925" y="4451478"/>
              <a:ext cx="1440000" cy="873777"/>
            </a:xfrm>
            <a:prstGeom prst="rect">
              <a:avLst/>
            </a:prstGeom>
          </p:spPr>
        </p:pic>
        <p:pic>
          <p:nvPicPr>
            <p:cNvPr id="5" name="図 4">
              <a:extLst>
                <a:ext uri="{FF2B5EF4-FFF2-40B4-BE49-F238E27FC236}">
                  <a16:creationId xmlns:a16="http://schemas.microsoft.com/office/drawing/2014/main" id="{54E9F735-0942-4324-8416-52F209B1069A}"/>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8148021" y="5473537"/>
              <a:ext cx="1229139" cy="839878"/>
            </a:xfrm>
            <a:prstGeom prst="rect">
              <a:avLst/>
            </a:prstGeom>
          </p:spPr>
        </p:pic>
      </p:grpSp>
    </p:spTree>
    <p:extLst>
      <p:ext uri="{BB962C8B-B14F-4D97-AF65-F5344CB8AC3E}">
        <p14:creationId xmlns:p14="http://schemas.microsoft.com/office/powerpoint/2010/main" val="2657127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基本版）背表紙_白_トーマツロゴ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2"/>
            </p:custDataLst>
            <p:extLst>
              <p:ext uri="{D42A27DB-BD31-4B8C-83A1-F6EECF244321}">
                <p14:modId xmlns:p14="http://schemas.microsoft.com/office/powerpoint/2010/main" val="13044775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スライド" r:id="rId4" imgW="563" imgH="564" progId="TCLayout.ActiveDocument.1">
                  <p:embed/>
                </p:oleObj>
              </mc:Choice>
              <mc:Fallback>
                <p:oleObj name="think-cell スライド" r:id="rId4" imgW="563" imgH="564"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テキスト ボックス 6">
            <a:extLst>
              <a:ext uri="{FF2B5EF4-FFF2-40B4-BE49-F238E27FC236}">
                <a16:creationId xmlns:a16="http://schemas.microsoft.com/office/drawing/2014/main" id="{A03F3504-9539-4146-B3C1-F25407A51609}"/>
              </a:ext>
            </a:extLst>
          </p:cNvPr>
          <p:cNvSpPr txBox="1"/>
          <p:nvPr userDrawn="1"/>
        </p:nvSpPr>
        <p:spPr bwMode="gray">
          <a:xfrm>
            <a:off x="8041197" y="6517421"/>
            <a:ext cx="1402628" cy="256480"/>
          </a:xfrm>
          <a:prstGeom prst="rect">
            <a:avLst/>
          </a:prstGeom>
          <a:noFill/>
        </p:spPr>
        <p:txBody>
          <a:bodyPr wrap="none" lIns="0" tIns="0" rIns="0" bIns="0" rtlCol="0">
            <a:sp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Light"/>
                <a:ea typeface="Yu Gothic UI"/>
                <a:cs typeface="Arial" charset="0"/>
                <a:sym typeface="+mn-lt"/>
              </a:rPr>
              <a:t>Member of</a:t>
            </a:r>
            <a:br>
              <a:rPr kumimoji="1" lang="en-US" altLang="ja-JP" sz="800" b="0" i="0" u="none" strike="noStrike" kern="1200" cap="none" spc="0" normalizeH="0" baseline="0" noProof="0" dirty="0">
                <a:ln>
                  <a:noFill/>
                </a:ln>
                <a:solidFill>
                  <a:prstClr val="black"/>
                </a:solidFill>
                <a:effectLst/>
                <a:uLnTx/>
                <a:uFillTx/>
                <a:latin typeface="Calibri Light"/>
                <a:ea typeface="Yu Gothic UI"/>
                <a:cs typeface="Arial" charset="0"/>
                <a:sym typeface="+mn-lt"/>
              </a:rPr>
            </a:br>
            <a:r>
              <a:rPr kumimoji="1" lang="en-US" altLang="ja-JP" sz="800" b="1" i="0" u="none" strike="noStrike" kern="1200" cap="none" spc="0" normalizeH="0" baseline="0" noProof="0" dirty="0">
                <a:ln>
                  <a:noFill/>
                </a:ln>
                <a:solidFill>
                  <a:prstClr val="black"/>
                </a:solidFill>
                <a:effectLst/>
                <a:uLnTx/>
                <a:uFillTx/>
                <a:latin typeface="Calibri Light"/>
                <a:ea typeface="Yu Gothic UI"/>
                <a:cs typeface="Arial" charset="0"/>
                <a:sym typeface="+mn-lt"/>
              </a:rPr>
              <a:t>Deloitte Touche Tohmatsu Limited</a:t>
            </a:r>
            <a:endParaRPr kumimoji="1" lang="ja-JP" altLang="en-US" sz="800" b="1" i="0" u="none" strike="noStrike" kern="1200" cap="none" spc="0" normalizeH="0" baseline="0" noProof="0" dirty="0">
              <a:ln>
                <a:noFill/>
              </a:ln>
              <a:solidFill>
                <a:prstClr val="black"/>
              </a:solidFill>
              <a:effectLst/>
              <a:uLnTx/>
              <a:uFillTx/>
              <a:latin typeface="Calibri Light"/>
              <a:ea typeface="Yu Gothic UI"/>
              <a:cs typeface="Arial" charset="0"/>
              <a:sym typeface="+mn-lt"/>
            </a:endParaRPr>
          </a:p>
        </p:txBody>
      </p:sp>
      <p:sp>
        <p:nvSpPr>
          <p:cNvPr id="10" name="テキスト プレースホルダー 13">
            <a:extLst>
              <a:ext uri="{FF2B5EF4-FFF2-40B4-BE49-F238E27FC236}">
                <a16:creationId xmlns:a16="http://schemas.microsoft.com/office/drawing/2014/main" id="{8D7302B4-C3B2-43C1-A9E9-2DFB590FF1E9}"/>
              </a:ext>
            </a:extLst>
          </p:cNvPr>
          <p:cNvSpPr>
            <a:spLocks noGrp="1"/>
          </p:cNvSpPr>
          <p:nvPr>
            <p:ph type="body" sz="quarter" idx="10"/>
          </p:nvPr>
        </p:nvSpPr>
        <p:spPr bwMode="gray">
          <a:xfrm>
            <a:off x="417600" y="6336000"/>
            <a:ext cx="7020000" cy="127856"/>
          </a:xfrm>
        </p:spPr>
        <p:txBody>
          <a:bodyPr anchor="b" anchorCtr="0">
            <a:spAutoFit/>
          </a:bodyPr>
          <a:lstStyle>
            <a:lvl1pPr>
              <a:defRPr sz="800">
                <a:cs typeface="+mn-cs"/>
              </a:defRPr>
            </a:lvl1pPr>
          </a:lstStyle>
          <a:p>
            <a:pPr lvl="0"/>
            <a:r>
              <a:rPr kumimoji="1" lang="ja-JP" altLang="en-US"/>
              <a:t>マスター テキストの書式設定</a:t>
            </a:r>
          </a:p>
        </p:txBody>
      </p:sp>
      <p:pic>
        <p:nvPicPr>
          <p:cNvPr id="13" name="図 12">
            <a:extLst>
              <a:ext uri="{FF2B5EF4-FFF2-40B4-BE49-F238E27FC236}">
                <a16:creationId xmlns:a16="http://schemas.microsoft.com/office/drawing/2014/main" id="{881D215A-DF31-4FC4-A706-4B6A3613D035}"/>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bwMode="gray">
          <a:xfrm>
            <a:off x="416496" y="431005"/>
            <a:ext cx="3447786" cy="586800"/>
          </a:xfrm>
          <a:prstGeom prst="rect">
            <a:avLst/>
          </a:prstGeom>
          <a:noFill/>
          <a:ln>
            <a:noFill/>
          </a:ln>
        </p:spPr>
      </p:pic>
      <p:sp>
        <p:nvSpPr>
          <p:cNvPr id="8" name="Text Box 37">
            <a:extLst>
              <a:ext uri="{FF2B5EF4-FFF2-40B4-BE49-F238E27FC236}">
                <a16:creationId xmlns:a16="http://schemas.microsoft.com/office/drawing/2014/main" id="{5FB43949-A16F-4CF9-89FA-2868A80FA4F7}"/>
              </a:ext>
            </a:extLst>
          </p:cNvPr>
          <p:cNvSpPr txBox="1">
            <a:spLocks noChangeArrowheads="1"/>
          </p:cNvSpPr>
          <p:nvPr userDrawn="1"/>
        </p:nvSpPr>
        <p:spPr bwMode="gray">
          <a:xfrm>
            <a:off x="417600" y="6588000"/>
            <a:ext cx="4356000" cy="169200"/>
          </a:xfrm>
          <a:prstGeom prst="rect">
            <a:avLst/>
          </a:prstGeom>
          <a:noFill/>
          <a:ln w="9525">
            <a:noFill/>
            <a:miter lim="800000"/>
            <a:headEnd/>
            <a:tailEnd/>
          </a:ln>
          <a:effectLst/>
        </p:spPr>
        <p:txBody>
          <a:bodyPr wrap="none" lIns="0" tIns="0" rIns="0" bIns="0" anchor="b" anchorCtr="0">
            <a:no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ja-JP" sz="800" b="0" i="0" u="none" strike="noStrike" kern="1200" cap="none" spc="0" normalizeH="0" baseline="0" noProof="0" dirty="0">
                <a:ln>
                  <a:noFill/>
                </a:ln>
                <a:solidFill>
                  <a:prstClr val="black"/>
                </a:solidFill>
                <a:effectLst/>
                <a:uLnTx/>
                <a:uFillTx/>
                <a:latin typeface="Calibri Light"/>
                <a:ea typeface="Yu Gothic UI"/>
                <a:cs typeface="Arial" charset="0"/>
                <a:sym typeface="+mn-lt"/>
              </a:rPr>
              <a:t>© 2023. For information, contact Deloitte Tohmatsu Group.</a:t>
            </a:r>
          </a:p>
        </p:txBody>
      </p:sp>
      <p:grpSp>
        <p:nvGrpSpPr>
          <p:cNvPr id="9" name="グループ化 8">
            <a:extLst>
              <a:ext uri="{FF2B5EF4-FFF2-40B4-BE49-F238E27FC236}">
                <a16:creationId xmlns:a16="http://schemas.microsoft.com/office/drawing/2014/main" id="{B36E57AE-29F9-4712-8987-82A80AFD3A34}"/>
              </a:ext>
            </a:extLst>
          </p:cNvPr>
          <p:cNvGrpSpPr/>
          <p:nvPr userDrawn="1"/>
        </p:nvGrpSpPr>
        <p:grpSpPr>
          <a:xfrm>
            <a:off x="8050246" y="4451478"/>
            <a:ext cx="1440000" cy="1894801"/>
            <a:chOff x="8050246" y="4451478"/>
            <a:chExt cx="1440000" cy="1894801"/>
          </a:xfrm>
        </p:grpSpPr>
        <p:pic>
          <p:nvPicPr>
            <p:cNvPr id="11" name="図 10" descr="ロゴ, 会社名&#10;&#10;自動的に生成された説明">
              <a:extLst>
                <a:ext uri="{FF2B5EF4-FFF2-40B4-BE49-F238E27FC236}">
                  <a16:creationId xmlns:a16="http://schemas.microsoft.com/office/drawing/2014/main" id="{9CECCB90-F4A1-4210-BB80-AAC8707383C2}"/>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bwMode="gray">
            <a:xfrm>
              <a:off x="8050246" y="4451478"/>
              <a:ext cx="1440000" cy="873777"/>
            </a:xfrm>
            <a:prstGeom prst="rect">
              <a:avLst/>
            </a:prstGeom>
          </p:spPr>
        </p:pic>
        <p:pic>
          <p:nvPicPr>
            <p:cNvPr id="14" name="図 13" descr="ロゴ&#10;&#10;自動的に生成された説明">
              <a:extLst>
                <a:ext uri="{FF2B5EF4-FFF2-40B4-BE49-F238E27FC236}">
                  <a16:creationId xmlns:a16="http://schemas.microsoft.com/office/drawing/2014/main" id="{7B97852A-6CC9-45C0-9ED4-7C5966E19C9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8148021" y="5473537"/>
              <a:ext cx="1244450" cy="872742"/>
            </a:xfrm>
            <a:prstGeom prst="rect">
              <a:avLst/>
            </a:prstGeom>
          </p:spPr>
        </p:pic>
      </p:grpSp>
    </p:spTree>
    <p:extLst>
      <p:ext uri="{BB962C8B-B14F-4D97-AF65-F5344CB8AC3E}">
        <p14:creationId xmlns:p14="http://schemas.microsoft.com/office/powerpoint/2010/main" val="3228022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基本版）背表紙_黒_トーマツロゴ_A4">
    <p:bg bwMode="gray">
      <p:bgPr>
        <a:solidFill>
          <a:schemeClr val="tx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2"/>
            </p:custDataLst>
            <p:extLst>
              <p:ext uri="{D42A27DB-BD31-4B8C-83A1-F6EECF244321}">
                <p14:modId xmlns:p14="http://schemas.microsoft.com/office/powerpoint/2010/main" val="31496897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スライド" r:id="rId4" imgW="563" imgH="564" progId="TCLayout.ActiveDocument.1">
                  <p:embed/>
                </p:oleObj>
              </mc:Choice>
              <mc:Fallback>
                <p:oleObj name="think-cell スライド" r:id="rId4" imgW="563" imgH="564"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テキスト ボックス 6">
            <a:extLst>
              <a:ext uri="{FF2B5EF4-FFF2-40B4-BE49-F238E27FC236}">
                <a16:creationId xmlns:a16="http://schemas.microsoft.com/office/drawing/2014/main" id="{A03F3504-9539-4146-B3C1-F25407A51609}"/>
              </a:ext>
            </a:extLst>
          </p:cNvPr>
          <p:cNvSpPr txBox="1"/>
          <p:nvPr userDrawn="1"/>
        </p:nvSpPr>
        <p:spPr bwMode="gray">
          <a:xfrm>
            <a:off x="8041197" y="6517421"/>
            <a:ext cx="1402628" cy="256480"/>
          </a:xfrm>
          <a:prstGeom prst="rect">
            <a:avLst/>
          </a:prstGeom>
          <a:noFill/>
        </p:spPr>
        <p:txBody>
          <a:bodyPr wrap="none" lIns="0" tIns="0" rIns="0" bIns="0" rtlCol="0">
            <a:sp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prstClr val="white"/>
                </a:solidFill>
                <a:effectLst/>
                <a:uLnTx/>
                <a:uFillTx/>
                <a:latin typeface="Calibri Light"/>
                <a:ea typeface="Yu Gothic UI"/>
                <a:cs typeface="Arial" charset="0"/>
                <a:sym typeface="+mn-lt"/>
              </a:rPr>
              <a:t>Member of</a:t>
            </a:r>
            <a:br>
              <a:rPr kumimoji="1" lang="en-US" altLang="ja-JP" sz="800" b="0" i="0" u="none" strike="noStrike" kern="1200" cap="none" spc="0" normalizeH="0" baseline="0" noProof="0" dirty="0">
                <a:ln>
                  <a:noFill/>
                </a:ln>
                <a:solidFill>
                  <a:prstClr val="white"/>
                </a:solidFill>
                <a:effectLst/>
                <a:uLnTx/>
                <a:uFillTx/>
                <a:latin typeface="Calibri Light"/>
                <a:ea typeface="Yu Gothic UI"/>
                <a:cs typeface="Arial" charset="0"/>
                <a:sym typeface="+mn-lt"/>
              </a:rPr>
            </a:br>
            <a:r>
              <a:rPr kumimoji="1" lang="en-US" altLang="ja-JP" sz="800" b="1" i="0" u="none" strike="noStrike" kern="1200" cap="none" spc="0" normalizeH="0" baseline="0" noProof="0" dirty="0">
                <a:ln>
                  <a:noFill/>
                </a:ln>
                <a:solidFill>
                  <a:prstClr val="white"/>
                </a:solidFill>
                <a:effectLst/>
                <a:uLnTx/>
                <a:uFillTx/>
                <a:latin typeface="Calibri Light"/>
                <a:ea typeface="Yu Gothic UI"/>
                <a:cs typeface="Arial" charset="0"/>
                <a:sym typeface="+mn-lt"/>
              </a:rPr>
              <a:t>Deloitte Touche Tohmatsu Limited</a:t>
            </a:r>
            <a:endParaRPr kumimoji="1" lang="ja-JP" altLang="en-US" sz="800" b="1" i="0" u="none" strike="noStrike" kern="1200" cap="none" spc="0" normalizeH="0" baseline="0" noProof="0" dirty="0">
              <a:ln>
                <a:noFill/>
              </a:ln>
              <a:solidFill>
                <a:prstClr val="white"/>
              </a:solidFill>
              <a:effectLst/>
              <a:uLnTx/>
              <a:uFillTx/>
              <a:latin typeface="Calibri Light"/>
              <a:ea typeface="Yu Gothic UI"/>
              <a:cs typeface="Arial" charset="0"/>
              <a:sym typeface="+mn-lt"/>
            </a:endParaRPr>
          </a:p>
        </p:txBody>
      </p:sp>
      <p:sp>
        <p:nvSpPr>
          <p:cNvPr id="10" name="テキスト プレースホルダー 13">
            <a:extLst>
              <a:ext uri="{FF2B5EF4-FFF2-40B4-BE49-F238E27FC236}">
                <a16:creationId xmlns:a16="http://schemas.microsoft.com/office/drawing/2014/main" id="{98ED7F2A-D8F8-44B8-9950-656D3B6AC777}"/>
              </a:ext>
            </a:extLst>
          </p:cNvPr>
          <p:cNvSpPr>
            <a:spLocks noGrp="1"/>
          </p:cNvSpPr>
          <p:nvPr>
            <p:ph type="body" sz="quarter" idx="10"/>
          </p:nvPr>
        </p:nvSpPr>
        <p:spPr bwMode="gray">
          <a:xfrm>
            <a:off x="417600" y="6336000"/>
            <a:ext cx="7020000" cy="127856"/>
          </a:xfrm>
        </p:spPr>
        <p:txBody>
          <a:bodyPr anchor="b" anchorCtr="0">
            <a:spAutoFit/>
          </a:bodyPr>
          <a:lstStyle>
            <a:lvl1pPr>
              <a:defRPr sz="800">
                <a:solidFill>
                  <a:schemeClr val="bg1"/>
                </a:solidFill>
                <a:cs typeface="+mn-cs"/>
              </a:defRPr>
            </a:lvl1pPr>
          </a:lstStyle>
          <a:p>
            <a:pPr lvl="0"/>
            <a:r>
              <a:rPr kumimoji="1" lang="ja-JP" altLang="en-US"/>
              <a:t>マスター テキストの書式設定</a:t>
            </a:r>
          </a:p>
        </p:txBody>
      </p:sp>
      <p:pic>
        <p:nvPicPr>
          <p:cNvPr id="13" name="図 12">
            <a:extLst>
              <a:ext uri="{FF2B5EF4-FFF2-40B4-BE49-F238E27FC236}">
                <a16:creationId xmlns:a16="http://schemas.microsoft.com/office/drawing/2014/main" id="{66211CF3-AF55-4BB2-ABA6-DFDFA3C5155C}"/>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tretch/>
        </p:blipFill>
        <p:spPr bwMode="gray">
          <a:xfrm>
            <a:off x="417600" y="432000"/>
            <a:ext cx="3449948" cy="586076"/>
          </a:xfrm>
          <a:prstGeom prst="rect">
            <a:avLst/>
          </a:prstGeom>
        </p:spPr>
      </p:pic>
      <p:sp>
        <p:nvSpPr>
          <p:cNvPr id="9" name="Text Box 37">
            <a:extLst>
              <a:ext uri="{FF2B5EF4-FFF2-40B4-BE49-F238E27FC236}">
                <a16:creationId xmlns:a16="http://schemas.microsoft.com/office/drawing/2014/main" id="{97296455-89ED-4F08-B776-BE18D4C8DF8F}"/>
              </a:ext>
            </a:extLst>
          </p:cNvPr>
          <p:cNvSpPr txBox="1">
            <a:spLocks noChangeArrowheads="1"/>
          </p:cNvSpPr>
          <p:nvPr userDrawn="1"/>
        </p:nvSpPr>
        <p:spPr bwMode="gray">
          <a:xfrm>
            <a:off x="417600" y="6588000"/>
            <a:ext cx="4356000" cy="169200"/>
          </a:xfrm>
          <a:prstGeom prst="rect">
            <a:avLst/>
          </a:prstGeom>
          <a:noFill/>
          <a:ln w="9525">
            <a:noFill/>
            <a:miter lim="800000"/>
            <a:headEnd/>
            <a:tailEnd/>
          </a:ln>
          <a:effectLst/>
        </p:spPr>
        <p:txBody>
          <a:bodyPr wrap="none" lIns="0" tIns="0" rIns="0" bIns="0" anchor="b" anchorCtr="0">
            <a:no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ja-JP" sz="800" b="0" i="0" u="none" strike="noStrike" kern="1200" cap="none" spc="0" normalizeH="0" baseline="0" noProof="0" dirty="0">
                <a:ln>
                  <a:noFill/>
                </a:ln>
                <a:solidFill>
                  <a:prstClr val="white"/>
                </a:solidFill>
                <a:effectLst/>
                <a:uLnTx/>
                <a:uFillTx/>
                <a:latin typeface="Calibri Light"/>
                <a:ea typeface="Yu Gothic UI"/>
                <a:cs typeface="Arial" charset="0"/>
                <a:sym typeface="+mn-lt"/>
              </a:rPr>
              <a:t>© 2023. For information, contact Deloitte Tohmatsu Group.</a:t>
            </a:r>
          </a:p>
        </p:txBody>
      </p:sp>
      <p:grpSp>
        <p:nvGrpSpPr>
          <p:cNvPr id="12" name="グループ化 11">
            <a:extLst>
              <a:ext uri="{FF2B5EF4-FFF2-40B4-BE49-F238E27FC236}">
                <a16:creationId xmlns:a16="http://schemas.microsoft.com/office/drawing/2014/main" id="{D7282F61-E2C8-4F11-8BDA-2196A084EFB0}"/>
              </a:ext>
            </a:extLst>
          </p:cNvPr>
          <p:cNvGrpSpPr/>
          <p:nvPr userDrawn="1"/>
        </p:nvGrpSpPr>
        <p:grpSpPr>
          <a:xfrm>
            <a:off x="8050925" y="4451478"/>
            <a:ext cx="1440000" cy="1861937"/>
            <a:chOff x="8050925" y="4451478"/>
            <a:chExt cx="1440000" cy="1861937"/>
          </a:xfrm>
        </p:grpSpPr>
        <p:pic>
          <p:nvPicPr>
            <p:cNvPr id="15" name="図 14" descr="ロゴ, 会社名&#10;&#10;自動的に生成された説明">
              <a:extLst>
                <a:ext uri="{FF2B5EF4-FFF2-40B4-BE49-F238E27FC236}">
                  <a16:creationId xmlns:a16="http://schemas.microsoft.com/office/drawing/2014/main" id="{6EA7DDA3-D213-4851-A8D2-17E7E3D76D94}"/>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bwMode="gray">
            <a:xfrm>
              <a:off x="8050925" y="4451478"/>
              <a:ext cx="1440000" cy="873777"/>
            </a:xfrm>
            <a:prstGeom prst="rect">
              <a:avLst/>
            </a:prstGeom>
          </p:spPr>
        </p:pic>
        <p:pic>
          <p:nvPicPr>
            <p:cNvPr id="16" name="図 15">
              <a:extLst>
                <a:ext uri="{FF2B5EF4-FFF2-40B4-BE49-F238E27FC236}">
                  <a16:creationId xmlns:a16="http://schemas.microsoft.com/office/drawing/2014/main" id="{877E095A-DB76-42C9-A055-084103BA9673}"/>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8148021" y="5473537"/>
              <a:ext cx="1229139" cy="839878"/>
            </a:xfrm>
            <a:prstGeom prst="rect">
              <a:avLst/>
            </a:prstGeom>
          </p:spPr>
        </p:pic>
      </p:grpSp>
    </p:spTree>
    <p:extLst>
      <p:ext uri="{BB962C8B-B14F-4D97-AF65-F5344CB8AC3E}">
        <p14:creationId xmlns:p14="http://schemas.microsoft.com/office/powerpoint/2010/main" val="4205701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基本版） タイトルのみ_Report">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86" name="think-cell Slide" r:id="rId4" imgW="270" imgH="270" progId="TCLayout.ActiveDocument.1">
                  <p:embed/>
                </p:oleObj>
              </mc:Choice>
              <mc:Fallback>
                <p:oleObj name="think-cell Slide" r:id="rId4" imgW="270" imgH="270" progId="TCLayout.ActiveDocument.1">
                  <p:embed/>
                  <p:pic>
                    <p:nvPicPr>
                      <p:cNvPr id="5" name="オブジェクト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p:nvPr>
        </p:nvSpPr>
        <p:spPr/>
        <p:txBody>
          <a:bodyPr/>
          <a:lstStyle/>
          <a:p>
            <a:r>
              <a:rPr kumimoji="1" lang="ja-JP" altLang="en-US"/>
              <a:t>マスター タイトルの書式設定</a:t>
            </a:r>
          </a:p>
        </p:txBody>
      </p:sp>
      <p:sp>
        <p:nvSpPr>
          <p:cNvPr id="4" name="スライド番号プレースホルダ 3"/>
          <p:cNvSpPr>
            <a:spLocks noGrp="1"/>
          </p:cNvSpPr>
          <p:nvPr>
            <p:ph type="sldNum" sz="quarter" idx="11"/>
          </p:nvPr>
        </p:nvSpPr>
        <p:spPr/>
        <p:txBody>
          <a:bodyPr/>
          <a:lstStyle/>
          <a:p>
            <a:fld id="{AA5FCFE5-FE56-4EF1-80A8-07776887C2A1}" type="slidenum">
              <a:rPr lang="ja-JP" altLang="en-US" smtClean="0">
                <a:solidFill>
                  <a:srgbClr val="002776"/>
                </a:solidFill>
              </a:rPr>
              <a:pPr/>
              <a:t>‹#›</a:t>
            </a:fld>
            <a:endParaRPr lang="ja-JP" altLang="en-US" dirty="0">
              <a:solidFill>
                <a:srgbClr val="002776"/>
              </a:solidFill>
            </a:endParaRPr>
          </a:p>
        </p:txBody>
      </p:sp>
    </p:spTree>
    <p:extLst>
      <p:ext uri="{BB962C8B-B14F-4D97-AF65-F5344CB8AC3E}">
        <p14:creationId xmlns:p14="http://schemas.microsoft.com/office/powerpoint/2010/main" val="1810670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A4">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extLst>
              <p:ext uri="{D42A27DB-BD31-4B8C-83A1-F6EECF244321}">
                <p14:modId xmlns:p14="http://schemas.microsoft.com/office/powerpoint/2010/main" val="24309703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スライド" r:id="rId4" imgW="563" imgH="564" progId="TCLayout.ActiveDocument.1">
                  <p:embed/>
                </p:oleObj>
              </mc:Choice>
              <mc:Fallback>
                <p:oleObj name="think-cell スライド" r:id="rId4" imgW="563" imgH="564" progId="TCLayout.ActiveDocument.1">
                  <p:embed/>
                  <p:pic>
                    <p:nvPicPr>
                      <p:cNvPr id="4" name="オブジェクト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atin typeface="+mn-lt"/>
                <a:ea typeface="+mn-ea"/>
                <a:cs typeface="+mn-cs"/>
                <a:sym typeface="+mn-lt"/>
              </a:defRPr>
            </a:lvl1pPr>
          </a:lstStyle>
          <a:p>
            <a:r>
              <a:rPr lang="ja-JP" altLang="en-US"/>
              <a:t>アイコンをクリックして図を追加</a:t>
            </a:r>
            <a:endParaRPr lang="en-GB" dirty="0"/>
          </a:p>
        </p:txBody>
      </p:sp>
      <p:sp>
        <p:nvSpPr>
          <p:cNvPr id="2" name="Title 1"/>
          <p:cNvSpPr>
            <a:spLocks noGrp="1"/>
          </p:cNvSpPr>
          <p:nvPr>
            <p:ph type="ctrTitle" hasCustomPrompt="1"/>
          </p:nvPr>
        </p:nvSpPr>
        <p:spPr bwMode="gray">
          <a:xfrm>
            <a:off x="417600" y="5040000"/>
            <a:ext cx="4536000" cy="615553"/>
          </a:xfrm>
        </p:spPr>
        <p:txBody>
          <a:bodyPr vert="horz" anchor="b" anchorCtr="0">
            <a:noAutofit/>
          </a:bodyPr>
          <a:lstStyle>
            <a:lvl1pPr algn="l">
              <a:lnSpc>
                <a:spcPct val="100000"/>
              </a:lnSpc>
              <a:spcBef>
                <a:spcPts val="0"/>
              </a:spcBef>
              <a:spcAft>
                <a:spcPts val="0"/>
              </a:spcAft>
              <a:defRPr sz="2000" b="1" baseline="0">
                <a:solidFill>
                  <a:schemeClr val="tx1"/>
                </a:solidFill>
                <a:latin typeface="+mj-lt"/>
                <a:ea typeface="+mj-ea"/>
                <a:cs typeface="+mj-cs"/>
                <a:sym typeface="+mj-lt"/>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latin typeface="+mn-lt"/>
                <a:ea typeface="+mn-ea"/>
                <a:cs typeface="+mn-cs"/>
                <a:sym typeface="+mn-lt"/>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latin typeface="+mn-lt"/>
                <a:ea typeface="+mn-ea"/>
                <a:cs typeface="+mn-cs"/>
                <a:sym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6" name="日付プレースホルダー 5">
            <a:extLst>
              <a:ext uri="{FF2B5EF4-FFF2-40B4-BE49-F238E27FC236}">
                <a16:creationId xmlns:a16="http://schemas.microsoft.com/office/drawing/2014/main" id="{5C5A3295-3564-4576-96DB-80CBF7A205A7}"/>
              </a:ext>
            </a:extLst>
          </p:cNvPr>
          <p:cNvSpPr>
            <a:spLocks noGrp="1"/>
          </p:cNvSpPr>
          <p:nvPr>
            <p:ph type="dt" sz="half" idx="12"/>
          </p:nvPr>
        </p:nvSpPr>
        <p:spPr bwMode="gray">
          <a:xfrm>
            <a:off x="4508167" y="6444000"/>
            <a:ext cx="889667" cy="169277"/>
          </a:xfrm>
          <a:prstGeom prst="rect">
            <a:avLst/>
          </a:prstGeom>
        </p:spPr>
        <p:txBody>
          <a:bodyPr/>
          <a:lstStyle>
            <a:lvl1pPr>
              <a:defRPr>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100" b="0" i="0" u="none" strike="noStrike" kern="1200" cap="none" spc="0" normalizeH="0" baseline="0" noProof="0" dirty="0">
              <a:ln>
                <a:noFill/>
              </a:ln>
              <a:solidFill>
                <a:srgbClr val="75787B"/>
              </a:solidFill>
              <a:effectLst/>
              <a:uLnTx/>
              <a:uFillTx/>
              <a:latin typeface="Calibri Light"/>
              <a:ea typeface="Yu Gothic UI"/>
              <a:cs typeface="+mn-cs"/>
            </a:endParaRPr>
          </a:p>
        </p:txBody>
      </p:sp>
    </p:spTree>
    <p:extLst>
      <p:ext uri="{BB962C8B-B14F-4D97-AF65-F5344CB8AC3E}">
        <p14:creationId xmlns:p14="http://schemas.microsoft.com/office/powerpoint/2010/main" val="268670786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基本版） タイトル_ ロゴ入り_A4_黒">
    <p:bg bwMode="gray">
      <p:bgPr>
        <a:solidFill>
          <a:schemeClr val="tx1"/>
        </a:solidFill>
        <a:effectLst/>
      </p:bgPr>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extLst>
              <p:ext uri="{D42A27DB-BD31-4B8C-83A1-F6EECF244321}">
                <p14:modId xmlns:p14="http://schemas.microsoft.com/office/powerpoint/2010/main" val="2389383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スライド" r:id="rId4" imgW="563" imgH="564" progId="TCLayout.ActiveDocument.1">
                  <p:embed/>
                </p:oleObj>
              </mc:Choice>
              <mc:Fallback>
                <p:oleObj name="think-cell スライド" r:id="rId4" imgW="563" imgH="564" progId="TCLayout.ActiveDocument.1">
                  <p:embed/>
                  <p:pic>
                    <p:nvPicPr>
                      <p:cNvPr id="4" name="オブジェクト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baseline="0">
                <a:latin typeface="+mn-lt"/>
                <a:ea typeface="+mn-ea"/>
                <a:cs typeface="+mn-cs"/>
                <a:sym typeface="+mn-lt"/>
              </a:defRPr>
            </a:lvl1pPr>
          </a:lstStyle>
          <a:p>
            <a:r>
              <a:rPr lang="ja-JP" altLang="en-US"/>
              <a:t>アイコンをクリックして図を追加</a:t>
            </a:r>
            <a:endParaRPr lang="en-GB" dirty="0"/>
          </a:p>
        </p:txBody>
      </p:sp>
      <p:sp>
        <p:nvSpPr>
          <p:cNvPr id="2" name="Title 1"/>
          <p:cNvSpPr>
            <a:spLocks noGrp="1"/>
          </p:cNvSpPr>
          <p:nvPr>
            <p:ph type="ctrTitle" hasCustomPrompt="1"/>
          </p:nvPr>
        </p:nvSpPr>
        <p:spPr bwMode="gray">
          <a:xfrm>
            <a:off x="417600" y="5040000"/>
            <a:ext cx="4536000" cy="615553"/>
          </a:xfrm>
        </p:spPr>
        <p:txBody>
          <a:bodyPr vert="horz" anchor="b" anchorCtr="0">
            <a:noAutofit/>
          </a:bodyPr>
          <a:lstStyle>
            <a:lvl1pPr algn="l">
              <a:lnSpc>
                <a:spcPct val="100000"/>
              </a:lnSpc>
              <a:spcBef>
                <a:spcPts val="0"/>
              </a:spcBef>
              <a:spcAft>
                <a:spcPts val="0"/>
              </a:spcAft>
              <a:defRPr sz="2000" b="1" baseline="0">
                <a:solidFill>
                  <a:schemeClr val="bg1"/>
                </a:solidFill>
                <a:latin typeface="+mj-lt"/>
                <a:ea typeface="+mj-ea"/>
                <a:cs typeface="+mj-cs"/>
                <a:sym typeface="+mj-lt"/>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baseline="0">
                <a:solidFill>
                  <a:schemeClr val="bg1"/>
                </a:solidFill>
                <a:latin typeface="+mn-lt"/>
                <a:ea typeface="+mn-ea"/>
                <a:cs typeface="+mn-cs"/>
                <a:sym typeface="+mn-lt"/>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baseline="0">
                <a:solidFill>
                  <a:schemeClr val="bg1"/>
                </a:solidFill>
                <a:latin typeface="+mn-lt"/>
                <a:ea typeface="+mn-ea"/>
                <a:cs typeface="+mn-cs"/>
                <a:sym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10" name="テキスト プレースホルダー 9"/>
          <p:cNvSpPr>
            <a:spLocks noGrp="1"/>
          </p:cNvSpPr>
          <p:nvPr>
            <p:ph type="body" sz="quarter" idx="12" hasCustomPrompt="1"/>
          </p:nvPr>
        </p:nvSpPr>
        <p:spPr bwMode="gray">
          <a:xfrm>
            <a:off x="4953000" y="396000"/>
            <a:ext cx="4536000" cy="676800"/>
          </a:xfrm>
          <a:prstGeom prst="rect">
            <a:avLst/>
          </a:prstGeom>
        </p:spPr>
        <p:txBody>
          <a:bodyPr lIns="0">
            <a:normAutofit/>
          </a:bodyPr>
          <a:lstStyle>
            <a:lvl1pPr algn="r">
              <a:lnSpc>
                <a:spcPct val="100000"/>
              </a:lnSpc>
              <a:spcBef>
                <a:spcPts val="0"/>
              </a:spcBef>
              <a:defRPr sz="2200" baseline="0">
                <a:solidFill>
                  <a:schemeClr val="bg1"/>
                </a:solidFill>
                <a:latin typeface="+mn-lt"/>
                <a:ea typeface="+mn-ea"/>
                <a:cs typeface="+mn-cs"/>
                <a:sym typeface="+mn-lt"/>
              </a:defRPr>
            </a:lvl1pPr>
            <a:lvl2pPr>
              <a:defRPr sz="2200"/>
            </a:lvl2pPr>
            <a:lvl3pPr>
              <a:defRPr sz="2200"/>
            </a:lvl3pPr>
            <a:lvl4pPr>
              <a:defRPr sz="2200"/>
            </a:lvl4pPr>
            <a:lvl5pPr>
              <a:defRPr sz="2200"/>
            </a:lvl5pPr>
          </a:lstStyle>
          <a:p>
            <a:pPr lvl="0"/>
            <a:r>
              <a:rPr kumimoji="1" lang="ja-JP" altLang="en-US" dirty="0"/>
              <a:t>クライアント社名</a:t>
            </a:r>
          </a:p>
        </p:txBody>
      </p:sp>
      <p:pic>
        <p:nvPicPr>
          <p:cNvPr id="11" name="図 10">
            <a:extLst>
              <a:ext uri="{FF2B5EF4-FFF2-40B4-BE49-F238E27FC236}">
                <a16:creationId xmlns:a16="http://schemas.microsoft.com/office/drawing/2014/main" id="{E823F930-1440-4D98-B4B0-A60A3B34534B}"/>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bwMode="gray">
          <a:xfrm>
            <a:off x="417600" y="432000"/>
            <a:ext cx="1872000" cy="581488"/>
          </a:xfrm>
          <a:prstGeom prst="rect">
            <a:avLst/>
          </a:prstGeom>
        </p:spPr>
      </p:pic>
      <p:sp>
        <p:nvSpPr>
          <p:cNvPr id="6" name="日付プレースホルダー 5">
            <a:extLst>
              <a:ext uri="{FF2B5EF4-FFF2-40B4-BE49-F238E27FC236}">
                <a16:creationId xmlns:a16="http://schemas.microsoft.com/office/drawing/2014/main" id="{72F109B1-F10E-4107-A5FF-847826BE510A}"/>
              </a:ext>
            </a:extLst>
          </p:cNvPr>
          <p:cNvSpPr>
            <a:spLocks noGrp="1"/>
          </p:cNvSpPr>
          <p:nvPr>
            <p:ph type="dt" sz="half" idx="13"/>
          </p:nvPr>
        </p:nvSpPr>
        <p:spPr bwMode="gray">
          <a:xfrm>
            <a:off x="4508167" y="6444000"/>
            <a:ext cx="889667" cy="169277"/>
          </a:xfrm>
          <a:prstGeom prst="rect">
            <a:avLst/>
          </a:prstGeom>
        </p:spPr>
        <p:txBody>
          <a:bodyPr/>
          <a:lstStyle>
            <a:lvl1pPr>
              <a:defRPr>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100" b="0" i="0" u="none" strike="noStrike" kern="1200" cap="none" spc="0" normalizeH="0" baseline="0" noProof="0" dirty="0">
              <a:ln>
                <a:noFill/>
              </a:ln>
              <a:solidFill>
                <a:srgbClr val="75787B"/>
              </a:solidFill>
              <a:effectLst/>
              <a:uLnTx/>
              <a:uFillTx/>
              <a:latin typeface="Calibri Light"/>
              <a:ea typeface="Yu Gothic UI"/>
              <a:cs typeface="+mn-cs"/>
            </a:endParaRPr>
          </a:p>
        </p:txBody>
      </p:sp>
    </p:spTree>
    <p:extLst>
      <p:ext uri="{BB962C8B-B14F-4D97-AF65-F5344CB8AC3E}">
        <p14:creationId xmlns:p14="http://schemas.microsoft.com/office/powerpoint/2010/main" val="77650378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A4_黒">
    <p:bg bwMode="gray">
      <p:bgPr>
        <a:solidFill>
          <a:schemeClr val="tx1"/>
        </a:solidFill>
        <a:effectLst/>
      </p:bgPr>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extLst>
              <p:ext uri="{D42A27DB-BD31-4B8C-83A1-F6EECF244321}">
                <p14:modId xmlns:p14="http://schemas.microsoft.com/office/powerpoint/2010/main" val="33031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スライド" r:id="rId4" imgW="563" imgH="564" progId="TCLayout.ActiveDocument.1">
                  <p:embed/>
                </p:oleObj>
              </mc:Choice>
              <mc:Fallback>
                <p:oleObj name="think-cell スライド" r:id="rId4" imgW="563" imgH="564" progId="TCLayout.ActiveDocument.1">
                  <p:embed/>
                  <p:pic>
                    <p:nvPicPr>
                      <p:cNvPr id="4" name="オブジェクト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atin typeface="+mn-lt"/>
                <a:ea typeface="+mn-ea"/>
                <a:cs typeface="+mn-cs"/>
                <a:sym typeface="+mn-lt"/>
              </a:defRPr>
            </a:lvl1pPr>
          </a:lstStyle>
          <a:p>
            <a:r>
              <a:rPr lang="ja-JP" altLang="en-US"/>
              <a:t>アイコンをクリックして図を追加</a:t>
            </a:r>
            <a:endParaRPr lang="en-GB" dirty="0"/>
          </a:p>
        </p:txBody>
      </p:sp>
      <p:sp>
        <p:nvSpPr>
          <p:cNvPr id="2" name="Title 1"/>
          <p:cNvSpPr>
            <a:spLocks noGrp="1"/>
          </p:cNvSpPr>
          <p:nvPr>
            <p:ph type="ctrTitle" hasCustomPrompt="1"/>
          </p:nvPr>
        </p:nvSpPr>
        <p:spPr bwMode="gray">
          <a:xfrm>
            <a:off x="417600" y="5040000"/>
            <a:ext cx="4536000" cy="615553"/>
          </a:xfrm>
        </p:spPr>
        <p:txBody>
          <a:bodyPr vert="horz" anchor="b" anchorCtr="0">
            <a:noAutofit/>
          </a:bodyPr>
          <a:lstStyle>
            <a:lvl1pPr algn="l">
              <a:lnSpc>
                <a:spcPct val="100000"/>
              </a:lnSpc>
              <a:spcBef>
                <a:spcPts val="0"/>
              </a:spcBef>
              <a:spcAft>
                <a:spcPts val="0"/>
              </a:spcAft>
              <a:defRPr sz="2000" b="1" baseline="0">
                <a:solidFill>
                  <a:schemeClr val="bg1"/>
                </a:solidFill>
                <a:latin typeface="+mj-lt"/>
                <a:ea typeface="+mj-ea"/>
                <a:cs typeface="+mj-cs"/>
                <a:sym typeface="+mj-lt"/>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bg1"/>
                </a:solidFill>
                <a:latin typeface="+mn-lt"/>
                <a:ea typeface="+mn-ea"/>
                <a:cs typeface="+mn-cs"/>
                <a:sym typeface="+mn-lt"/>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bg1"/>
                </a:solidFill>
                <a:latin typeface="+mn-lt"/>
                <a:ea typeface="+mn-ea"/>
                <a:cs typeface="+mn-cs"/>
                <a:sym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6" name="日付プレースホルダー 5">
            <a:extLst>
              <a:ext uri="{FF2B5EF4-FFF2-40B4-BE49-F238E27FC236}">
                <a16:creationId xmlns:a16="http://schemas.microsoft.com/office/drawing/2014/main" id="{A205A9A3-5008-49F4-8A06-BC95DA2477A8}"/>
              </a:ext>
            </a:extLst>
          </p:cNvPr>
          <p:cNvSpPr>
            <a:spLocks noGrp="1"/>
          </p:cNvSpPr>
          <p:nvPr>
            <p:ph type="dt" sz="half" idx="12"/>
          </p:nvPr>
        </p:nvSpPr>
        <p:spPr bwMode="gray">
          <a:xfrm>
            <a:off x="4508167" y="6444000"/>
            <a:ext cx="889667" cy="169277"/>
          </a:xfrm>
          <a:prstGeom prst="rect">
            <a:avLst/>
          </a:prstGeom>
        </p:spPr>
        <p:txBody>
          <a:bodyPr/>
          <a:lstStyle>
            <a:lvl1pPr>
              <a:defRPr>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100" b="0" i="0" u="none" strike="noStrike" kern="1200" cap="none" spc="0" normalizeH="0" baseline="0" noProof="0" dirty="0">
              <a:ln>
                <a:noFill/>
              </a:ln>
              <a:solidFill>
                <a:srgbClr val="75787B"/>
              </a:solidFill>
              <a:effectLst/>
              <a:uLnTx/>
              <a:uFillTx/>
              <a:latin typeface="Calibri Light"/>
              <a:ea typeface="Yu Gothic UI"/>
              <a:cs typeface="+mn-cs"/>
            </a:endParaRPr>
          </a:p>
        </p:txBody>
      </p:sp>
    </p:spTree>
    <p:extLst>
      <p:ext uri="{BB962C8B-B14F-4D97-AF65-F5344CB8AC3E}">
        <p14:creationId xmlns:p14="http://schemas.microsoft.com/office/powerpoint/2010/main" val="211734431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基本版） 目次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2"/>
            </p:custDataLst>
            <p:extLst>
              <p:ext uri="{D42A27DB-BD31-4B8C-83A1-F6EECF244321}">
                <p14:modId xmlns:p14="http://schemas.microsoft.com/office/powerpoint/2010/main" val="17720073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スライド" r:id="rId4" imgW="563" imgH="564" progId="TCLayout.ActiveDocument.1">
                  <p:embed/>
                </p:oleObj>
              </mc:Choice>
              <mc:Fallback>
                <p:oleObj name="think-cell スライド" r:id="rId4" imgW="563" imgH="564"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Content Placeholder 3"/>
          <p:cNvSpPr>
            <a:spLocks noGrp="1"/>
          </p:cNvSpPr>
          <p:nvPr>
            <p:ph sz="quarter" idx="10"/>
          </p:nvPr>
        </p:nvSpPr>
        <p:spPr bwMode="gray">
          <a:xfrm>
            <a:off x="417000" y="1476000"/>
            <a:ext cx="4356000" cy="4824000"/>
          </a:xfrm>
          <a:prstGeom prst="rect">
            <a:avLst/>
          </a:prstGeom>
        </p:spPr>
        <p:txBody>
          <a:bodyPr/>
          <a:lstStyle>
            <a:lvl1pPr>
              <a:lnSpc>
                <a:spcPct val="110000"/>
              </a:lnSpc>
              <a:spcBef>
                <a:spcPts val="600"/>
              </a:spcBef>
              <a:tabLst>
                <a:tab pos="5448101" algn="r"/>
              </a:tabLst>
              <a:defRPr sz="1200">
                <a:latin typeface="+mn-lt"/>
                <a:ea typeface="+mn-ea"/>
                <a:cs typeface="+mn-cs"/>
                <a:sym typeface="+mn-lt"/>
              </a:defRPr>
            </a:lvl1pPr>
            <a:lvl2pPr>
              <a:lnSpc>
                <a:spcPct val="110000"/>
              </a:lnSpc>
              <a:spcBef>
                <a:spcPts val="600"/>
              </a:spcBef>
              <a:tabLst>
                <a:tab pos="5448101" algn="r"/>
              </a:tabLst>
              <a:defRPr sz="1200">
                <a:latin typeface="+mn-lt"/>
                <a:ea typeface="+mn-ea"/>
                <a:cs typeface="+mn-cs"/>
                <a:sym typeface="+mn-lt"/>
              </a:defRPr>
            </a:lvl2pPr>
            <a:lvl3pPr>
              <a:lnSpc>
                <a:spcPct val="110000"/>
              </a:lnSpc>
              <a:spcBef>
                <a:spcPts val="600"/>
              </a:spcBef>
              <a:tabLst>
                <a:tab pos="5448101" algn="r"/>
              </a:tabLst>
              <a:defRPr sz="1200">
                <a:latin typeface="+mn-lt"/>
                <a:ea typeface="+mn-ea"/>
                <a:cs typeface="+mn-cs"/>
                <a:sym typeface="+mn-lt"/>
              </a:defRPr>
            </a:lvl3pPr>
            <a:lvl4pPr>
              <a:lnSpc>
                <a:spcPct val="110000"/>
              </a:lnSpc>
              <a:spcBef>
                <a:spcPts val="600"/>
              </a:spcBef>
              <a:tabLst>
                <a:tab pos="5448101" algn="r"/>
              </a:tabLst>
              <a:defRPr sz="1200">
                <a:latin typeface="+mn-lt"/>
                <a:ea typeface="+mn-ea"/>
                <a:cs typeface="+mn-cs"/>
                <a:sym typeface="+mn-lt"/>
              </a:defRPr>
            </a:lvl4pPr>
            <a:lvl5pPr>
              <a:tabLst>
                <a:tab pos="5448101"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15" name="Content Placeholder 3"/>
          <p:cNvSpPr>
            <a:spLocks noGrp="1"/>
          </p:cNvSpPr>
          <p:nvPr>
            <p:ph sz="quarter" idx="20"/>
          </p:nvPr>
        </p:nvSpPr>
        <p:spPr bwMode="gray">
          <a:xfrm>
            <a:off x="5133000" y="1476000"/>
            <a:ext cx="4356000" cy="4824000"/>
          </a:xfrm>
          <a:prstGeom prst="rect">
            <a:avLst/>
          </a:prstGeom>
        </p:spPr>
        <p:txBody>
          <a:bodyPr/>
          <a:lstStyle>
            <a:lvl1pPr>
              <a:lnSpc>
                <a:spcPct val="110000"/>
              </a:lnSpc>
              <a:spcBef>
                <a:spcPts val="600"/>
              </a:spcBef>
              <a:tabLst>
                <a:tab pos="5448101" algn="r"/>
              </a:tabLst>
              <a:defRPr sz="1200">
                <a:latin typeface="+mn-lt"/>
                <a:ea typeface="+mn-ea"/>
                <a:cs typeface="+mn-cs"/>
                <a:sym typeface="+mn-lt"/>
              </a:defRPr>
            </a:lvl1pPr>
            <a:lvl2pPr>
              <a:lnSpc>
                <a:spcPct val="110000"/>
              </a:lnSpc>
              <a:spcBef>
                <a:spcPts val="600"/>
              </a:spcBef>
              <a:tabLst>
                <a:tab pos="5448101" algn="r"/>
              </a:tabLst>
              <a:defRPr sz="1200">
                <a:latin typeface="+mn-lt"/>
                <a:ea typeface="+mn-ea"/>
                <a:cs typeface="+mn-cs"/>
                <a:sym typeface="+mn-lt"/>
              </a:defRPr>
            </a:lvl2pPr>
            <a:lvl3pPr>
              <a:lnSpc>
                <a:spcPct val="110000"/>
              </a:lnSpc>
              <a:spcBef>
                <a:spcPts val="600"/>
              </a:spcBef>
              <a:tabLst>
                <a:tab pos="5448101" algn="r"/>
              </a:tabLst>
              <a:defRPr sz="1200">
                <a:latin typeface="+mn-lt"/>
                <a:ea typeface="+mn-ea"/>
                <a:cs typeface="+mn-cs"/>
                <a:sym typeface="+mn-lt"/>
              </a:defRPr>
            </a:lvl3pPr>
            <a:lvl4pPr>
              <a:lnSpc>
                <a:spcPct val="110000"/>
              </a:lnSpc>
              <a:spcBef>
                <a:spcPts val="600"/>
              </a:spcBef>
              <a:tabLst>
                <a:tab pos="5448101" algn="r"/>
              </a:tabLst>
              <a:defRPr sz="1200">
                <a:latin typeface="+mn-lt"/>
                <a:ea typeface="+mn-ea"/>
                <a:cs typeface="+mn-cs"/>
                <a:sym typeface="+mn-lt"/>
              </a:defRPr>
            </a:lvl4pPr>
            <a:lvl5pPr>
              <a:tabLst>
                <a:tab pos="5448101"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6" name="タイトル 1">
            <a:extLst>
              <a:ext uri="{FF2B5EF4-FFF2-40B4-BE49-F238E27FC236}">
                <a16:creationId xmlns:a16="http://schemas.microsoft.com/office/drawing/2014/main" id="{276088EF-9292-4156-B82A-AEC6FAF17735}"/>
              </a:ext>
            </a:extLst>
          </p:cNvPr>
          <p:cNvSpPr>
            <a:spLocks noGrp="1"/>
          </p:cNvSpPr>
          <p:nvPr>
            <p:ph type="title" hasCustomPrompt="1"/>
          </p:nvPr>
        </p:nvSpPr>
        <p:spPr bwMode="gray">
          <a:xfrm>
            <a:off x="417000" y="180000"/>
            <a:ext cx="9072000" cy="615600"/>
          </a:xfrm>
        </p:spPr>
        <p:txBody>
          <a:bodyPr vert="horz"/>
          <a:lstStyle>
            <a:lvl1pPr>
              <a:defRPr>
                <a:latin typeface="+mj-lt"/>
                <a:ea typeface="+mj-ea"/>
                <a:cs typeface="+mj-cs"/>
                <a:sym typeface="+mj-lt"/>
              </a:defRPr>
            </a:lvl1pPr>
          </a:lstStyle>
          <a:p>
            <a:r>
              <a:rPr lang="ja-JP" altLang="en-US" noProof="0" dirty="0"/>
              <a:t>メインタイトル</a:t>
            </a:r>
            <a:endParaRPr kumimoji="1" lang="ja-JP" altLang="en-US" dirty="0"/>
          </a:p>
        </p:txBody>
      </p:sp>
    </p:spTree>
    <p:extLst>
      <p:ext uri="{BB962C8B-B14F-4D97-AF65-F5344CB8AC3E}">
        <p14:creationId xmlns:p14="http://schemas.microsoft.com/office/powerpoint/2010/main" val="419064693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基本版） 白紙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2"/>
            </p:custDataLst>
            <p:extLst>
              <p:ext uri="{D42A27DB-BD31-4B8C-83A1-F6EECF244321}">
                <p14:modId xmlns:p14="http://schemas.microsoft.com/office/powerpoint/2010/main" val="13658711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スライド" r:id="rId4" imgW="563" imgH="564" progId="TCLayout.ActiveDocument.1">
                  <p:embed/>
                </p:oleObj>
              </mc:Choice>
              <mc:Fallback>
                <p:oleObj name="think-cell スライド" r:id="rId4" imgW="563" imgH="564"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フッター プレースホルダー 2"/>
          <p:cNvSpPr>
            <a:spLocks noGrp="1"/>
          </p:cNvSpPr>
          <p:nvPr>
            <p:ph type="ftr" sz="quarter" idx="10"/>
          </p:nvPr>
        </p:nvSpPr>
        <p:spPr bwMode="gray"/>
        <p:txBody>
          <a:bodyPr/>
          <a:lstStyle>
            <a:lvl1pPr>
              <a:defRPr>
                <a:latin typeface="+mn-lt"/>
                <a:ea typeface="+mn-ea"/>
                <a:cs typeface="+mn-cs"/>
                <a:sym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GB" sz="900" b="0" i="0" u="none" strike="noStrike" kern="1200" cap="none" spc="0" normalizeH="0" baseline="0" noProof="0" dirty="0">
              <a:ln>
                <a:noFill/>
              </a:ln>
              <a:solidFill>
                <a:prstClr val="black"/>
              </a:solidFill>
              <a:effectLst/>
              <a:uLnTx/>
              <a:uFillTx/>
              <a:latin typeface="Calibri Light"/>
              <a:ea typeface="Yu Gothic UI"/>
              <a:cs typeface="+mn-cs"/>
              <a:sym typeface="+mn-lt"/>
            </a:endParaRPr>
          </a:p>
        </p:txBody>
      </p:sp>
      <p:sp>
        <p:nvSpPr>
          <p:cNvPr id="4" name="スライド番号プレースホルダー 3"/>
          <p:cNvSpPr>
            <a:spLocks noGrp="1"/>
          </p:cNvSpPr>
          <p:nvPr>
            <p:ph type="sldNum" sz="quarter" idx="11"/>
          </p:nvPr>
        </p:nvSpPr>
        <p:spPr bwMode="gray"/>
        <p:txBody>
          <a:bodyPr/>
          <a:lstStyle>
            <a:lvl1pPr>
              <a:defRPr>
                <a:latin typeface="+mn-lt"/>
                <a:ea typeface="+mn-ea"/>
                <a:cs typeface="+mn-cs"/>
                <a:sym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A5FCFE5-FE56-4EF1-80A8-07776887C2A1}" type="slidenum">
              <a:rPr kumimoji="0" lang="ja-JP" altLang="en-US" sz="900" b="0" i="0" u="none" strike="noStrike" kern="1200" cap="none" spc="0" normalizeH="0" baseline="0" noProof="0" smtClean="0">
                <a:ln>
                  <a:noFill/>
                </a:ln>
                <a:solidFill>
                  <a:prstClr val="black"/>
                </a:solidFill>
                <a:effectLst/>
                <a:uLnTx/>
                <a:uFillTx/>
                <a:latin typeface="Calibri Light"/>
                <a:ea typeface="Yu Gothic UI"/>
                <a:cs typeface="+mn-cs"/>
                <a:sym typeface="+mn-lt"/>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ja-JP" altLang="en-US" sz="900" b="0" i="0" u="none" strike="noStrike" kern="1200" cap="none" spc="0" normalizeH="0" baseline="0" noProof="0" dirty="0">
              <a:ln>
                <a:noFill/>
              </a:ln>
              <a:solidFill>
                <a:prstClr val="black"/>
              </a:solidFill>
              <a:effectLst/>
              <a:uLnTx/>
              <a:uFillTx/>
              <a:latin typeface="Calibri Light"/>
              <a:ea typeface="Yu Gothic UI"/>
              <a:cs typeface="+mn-cs"/>
              <a:sym typeface="+mn-lt"/>
            </a:endParaRPr>
          </a:p>
        </p:txBody>
      </p:sp>
      <p:sp>
        <p:nvSpPr>
          <p:cNvPr id="6" name="テキスト プレースホルダー 5"/>
          <p:cNvSpPr>
            <a:spLocks noGrp="1"/>
          </p:cNvSpPr>
          <p:nvPr>
            <p:ph type="body" sz="quarter" idx="12"/>
          </p:nvPr>
        </p:nvSpPr>
        <p:spPr bwMode="gray">
          <a:xfrm>
            <a:off x="1893000" y="2340000"/>
            <a:ext cx="6120000" cy="2520000"/>
          </a:xfrm>
          <a:prstGeom prst="rect">
            <a:avLst/>
          </a:prstGeom>
        </p:spPr>
        <p:txBody>
          <a:bodyPr/>
          <a:lstStyle>
            <a:lvl1pPr>
              <a:defRPr>
                <a:latin typeface="+mn-lt"/>
                <a:ea typeface="+mn-ea"/>
                <a:cs typeface="+mn-cs"/>
                <a:sym typeface="+mn-lt"/>
              </a:defRPr>
            </a:lvl1pPr>
          </a:lstStyle>
          <a:p>
            <a:pPr lvl="0"/>
            <a:r>
              <a:rPr kumimoji="1" lang="ja-JP" altLang="en-US"/>
              <a:t>マスター テキストの書式設定</a:t>
            </a:r>
          </a:p>
        </p:txBody>
      </p:sp>
    </p:spTree>
    <p:extLst>
      <p:ext uri="{BB962C8B-B14F-4D97-AF65-F5344CB8AC3E}">
        <p14:creationId xmlns:p14="http://schemas.microsoft.com/office/powerpoint/2010/main" val="2042193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基本版） 中表紙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2"/>
            </p:custDataLst>
            <p:extLst>
              <p:ext uri="{D42A27DB-BD31-4B8C-83A1-F6EECF244321}">
                <p14:modId xmlns:p14="http://schemas.microsoft.com/office/powerpoint/2010/main" val="3772439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スライド" r:id="rId4" imgW="563" imgH="564" progId="TCLayout.ActiveDocument.1">
                  <p:embed/>
                </p:oleObj>
              </mc:Choice>
              <mc:Fallback>
                <p:oleObj name="think-cell スライド" r:id="rId4" imgW="563" imgH="564"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 Placeholder 7"/>
          <p:cNvSpPr>
            <a:spLocks noGrp="1"/>
          </p:cNvSpPr>
          <p:nvPr>
            <p:ph type="body" sz="quarter" idx="10" hasCustomPrompt="1"/>
          </p:nvPr>
        </p:nvSpPr>
        <p:spPr bwMode="gray">
          <a:xfrm>
            <a:off x="1029599" y="2232000"/>
            <a:ext cx="5184000" cy="432000"/>
          </a:xfrm>
          <a:prstGeom prst="rect">
            <a:avLst/>
          </a:prstGeom>
          <a:noFill/>
        </p:spPr>
        <p:txBody>
          <a:bodyPr wrap="square" lIns="0" rIns="0" anchor="t" anchorCtr="0">
            <a:noAutofit/>
          </a:bodyPr>
          <a:lstStyle>
            <a:lvl1pPr marL="0" indent="0" algn="l">
              <a:lnSpc>
                <a:spcPct val="100000"/>
              </a:lnSpc>
              <a:spcBef>
                <a:spcPts val="0"/>
              </a:spcBef>
              <a:buNone/>
              <a:defRPr sz="2800" b="1" baseline="0">
                <a:solidFill>
                  <a:schemeClr val="tx1"/>
                </a:solidFill>
                <a:latin typeface="+mj-lt"/>
                <a:ea typeface="+mj-ea"/>
                <a:cs typeface="+mn-cs"/>
                <a:sym typeface="+mn-lt"/>
              </a:defRPr>
            </a:lvl1pPr>
          </a:lstStyle>
          <a:p>
            <a:pPr lvl="0"/>
            <a:r>
              <a:rPr lang="ja-JP" altLang="en-US" dirty="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latin typeface="+mn-lt"/>
                <a:ea typeface="+mn-ea"/>
                <a:cs typeface="+mn-cs"/>
                <a:sym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A5FCFE5-FE56-4EF1-80A8-07776887C2A1}" type="slidenum">
              <a:rPr kumimoji="0" lang="ja-JP" altLang="en-US" sz="900" b="0" i="0" u="none" strike="noStrike" kern="1200" cap="none" spc="0" normalizeH="0" baseline="0" noProof="0" smtClean="0">
                <a:ln>
                  <a:noFill/>
                </a:ln>
                <a:solidFill>
                  <a:prstClr val="black"/>
                </a:solidFill>
                <a:effectLst/>
                <a:uLnTx/>
                <a:uFillTx/>
                <a:latin typeface="Calibri Light"/>
                <a:ea typeface="Yu Gothic UI"/>
                <a:cs typeface="+mn-cs"/>
                <a:sym typeface="+mn-lt"/>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ja-JP" altLang="en-US" sz="900" b="0" i="0" u="none" strike="noStrike" kern="1200" cap="none" spc="0" normalizeH="0" baseline="0" noProof="0" dirty="0">
              <a:ln>
                <a:noFill/>
              </a:ln>
              <a:solidFill>
                <a:prstClr val="black"/>
              </a:solidFill>
              <a:effectLst/>
              <a:uLnTx/>
              <a:uFillTx/>
              <a:latin typeface="Calibri Light"/>
              <a:ea typeface="Yu Gothic UI"/>
              <a:cs typeface="+mn-cs"/>
              <a:sym typeface="+mn-lt"/>
            </a:endParaRPr>
          </a:p>
        </p:txBody>
      </p:sp>
      <p:sp>
        <p:nvSpPr>
          <p:cNvPr id="7" name="フッター プレースホルダ 6"/>
          <p:cNvSpPr>
            <a:spLocks noGrp="1"/>
          </p:cNvSpPr>
          <p:nvPr>
            <p:ph type="ftr" sz="quarter" idx="12"/>
          </p:nvPr>
        </p:nvSpPr>
        <p:spPr bwMode="gray"/>
        <p:txBody>
          <a:bodyPr/>
          <a:lstStyle>
            <a:lvl1pPr>
              <a:defRPr>
                <a:solidFill>
                  <a:schemeClr val="tx1"/>
                </a:solidFill>
                <a:latin typeface="+mn-lt"/>
                <a:ea typeface="+mn-ea"/>
                <a:cs typeface="+mn-cs"/>
                <a:sym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GB" sz="900" b="0" i="0" u="none" strike="noStrike" kern="1200" cap="none" spc="0" normalizeH="0" baseline="0" noProof="0" dirty="0">
              <a:ln>
                <a:noFill/>
              </a:ln>
              <a:solidFill>
                <a:prstClr val="black"/>
              </a:solidFill>
              <a:effectLst/>
              <a:uLnTx/>
              <a:uFillTx/>
              <a:latin typeface="Calibri Light"/>
              <a:ea typeface="Yu Gothic UI"/>
              <a:cs typeface="+mn-cs"/>
              <a:sym typeface="+mn-lt"/>
            </a:endParaRPr>
          </a:p>
        </p:txBody>
      </p:sp>
    </p:spTree>
    <p:extLst>
      <p:ext uri="{BB962C8B-B14F-4D97-AF65-F5344CB8AC3E}">
        <p14:creationId xmlns:p14="http://schemas.microsoft.com/office/powerpoint/2010/main" val="866130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基本版） タイトルのみ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2"/>
            </p:custDataLst>
            <p:extLst>
              <p:ext uri="{D42A27DB-BD31-4B8C-83A1-F6EECF244321}">
                <p14:modId xmlns:p14="http://schemas.microsoft.com/office/powerpoint/2010/main" val="37315922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スライド" r:id="rId4" imgW="563" imgH="564" progId="TCLayout.ActiveDocument.1">
                  <p:embed/>
                </p:oleObj>
              </mc:Choice>
              <mc:Fallback>
                <p:oleObj name="think-cell スライド" r:id="rId4" imgW="563" imgH="564"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p:txBody>
          <a:bodyPr/>
          <a:lstStyle>
            <a:lvl1pPr>
              <a:defRPr>
                <a:solidFill>
                  <a:schemeClr val="tx1"/>
                </a:solidFill>
                <a:latin typeface="+mn-lt"/>
                <a:ea typeface="+mn-ea"/>
                <a:cs typeface="+mn-cs"/>
                <a:sym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GB" sz="900" b="0" i="0" u="none" strike="noStrike" kern="1200" cap="none" spc="0" normalizeH="0" baseline="0" noProof="0" dirty="0">
              <a:ln>
                <a:noFill/>
              </a:ln>
              <a:solidFill>
                <a:prstClr val="black"/>
              </a:solidFill>
              <a:effectLst/>
              <a:uLnTx/>
              <a:uFillTx/>
              <a:latin typeface="Calibri Light"/>
              <a:ea typeface="Yu Gothic UI"/>
              <a:cs typeface="+mn-cs"/>
              <a:sym typeface="+mn-lt"/>
            </a:endParaRPr>
          </a:p>
        </p:txBody>
      </p:sp>
      <p:sp>
        <p:nvSpPr>
          <p:cNvPr id="4" name="スライド番号プレースホルダ 3"/>
          <p:cNvSpPr>
            <a:spLocks noGrp="1"/>
          </p:cNvSpPr>
          <p:nvPr>
            <p:ph type="sldNum" sz="quarter" idx="11"/>
          </p:nvPr>
        </p:nvSpPr>
        <p:spPr bwMode="gray"/>
        <p:txBody>
          <a:bodyPr/>
          <a:lstStyle>
            <a:lvl1pPr>
              <a:defRPr>
                <a:solidFill>
                  <a:schemeClr val="tx1"/>
                </a:solidFill>
                <a:latin typeface="+mn-lt"/>
                <a:ea typeface="+mn-ea"/>
                <a:cs typeface="+mn-cs"/>
                <a:sym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A5FCFE5-FE56-4EF1-80A8-07776887C2A1}" type="slidenum">
              <a:rPr kumimoji="0" lang="ja-JP" altLang="en-US" sz="900" b="0" i="0" u="none" strike="noStrike" kern="1200" cap="none" spc="0" normalizeH="0" baseline="0" noProof="0" smtClean="0">
                <a:ln>
                  <a:noFill/>
                </a:ln>
                <a:solidFill>
                  <a:prstClr val="black"/>
                </a:solidFill>
                <a:effectLst/>
                <a:uLnTx/>
                <a:uFillTx/>
                <a:latin typeface="Calibri Light"/>
                <a:ea typeface="Yu Gothic UI"/>
                <a:cs typeface="+mn-cs"/>
                <a:sym typeface="+mn-lt"/>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ja-JP" altLang="en-US" sz="900" b="0" i="0" u="none" strike="noStrike" kern="1200" cap="none" spc="0" normalizeH="0" baseline="0" noProof="0" dirty="0">
              <a:ln>
                <a:noFill/>
              </a:ln>
              <a:solidFill>
                <a:prstClr val="black"/>
              </a:solidFill>
              <a:effectLst/>
              <a:uLnTx/>
              <a:uFillTx/>
              <a:latin typeface="Calibri Light"/>
              <a:ea typeface="Yu Gothic UI"/>
              <a:cs typeface="+mn-cs"/>
              <a:sym typeface="+mn-lt"/>
            </a:endParaRPr>
          </a:p>
        </p:txBody>
      </p:sp>
      <p:sp>
        <p:nvSpPr>
          <p:cNvPr id="9" name="テキスト プレースホルダー 2"/>
          <p:cNvSpPr>
            <a:spLocks noGrp="1"/>
          </p:cNvSpPr>
          <p:nvPr>
            <p:ph type="body" sz="quarter" idx="15" hasCustomPrompt="1"/>
          </p:nvPr>
        </p:nvSpPr>
        <p:spPr bwMode="gray">
          <a:xfrm>
            <a:off x="416496" y="1008000"/>
            <a:ext cx="4356000" cy="468000"/>
          </a:xfrm>
          <a:prstGeom prst="rect">
            <a:avLst/>
          </a:prstGeom>
        </p:spPr>
        <p:txBody>
          <a:bodyPr wrap="none" anchor="ctr">
            <a:noAutofit/>
          </a:bodyPr>
          <a:lstStyle>
            <a:lvl1pPr>
              <a:lnSpc>
                <a:spcPct val="100000"/>
              </a:lnSpc>
              <a:spcBef>
                <a:spcPts val="0"/>
              </a:spcBef>
              <a:defRPr sz="1600" b="1">
                <a:solidFill>
                  <a:schemeClr val="accent1"/>
                </a:solidFill>
                <a:latin typeface="+mn-lt"/>
                <a:ea typeface="+mn-ea"/>
                <a:cs typeface="+mn-cs"/>
                <a:sym typeface="+mn-lt"/>
              </a:defRPr>
            </a:lvl1pPr>
          </a:lstStyle>
          <a:p>
            <a:pPr lvl="0"/>
            <a:r>
              <a:rPr kumimoji="1" lang="en-US" altLang="ja-JP" dirty="0"/>
              <a:t>Header</a:t>
            </a:r>
            <a:r>
              <a:rPr kumimoji="1" lang="ja-JP" altLang="en-US" dirty="0"/>
              <a:t>を入力（スライドタイトル）</a:t>
            </a:r>
          </a:p>
        </p:txBody>
      </p:sp>
      <p:sp>
        <p:nvSpPr>
          <p:cNvPr id="6" name="タイトル 5"/>
          <p:cNvSpPr>
            <a:spLocks noGrp="1"/>
          </p:cNvSpPr>
          <p:nvPr>
            <p:ph type="title" hasCustomPrompt="1"/>
          </p:nvPr>
        </p:nvSpPr>
        <p:spPr bwMode="gray"/>
        <p:txBody>
          <a:bodyPr vert="horz"/>
          <a:lstStyle>
            <a:lvl1pPr>
              <a:defRPr>
                <a:latin typeface="+mj-lt"/>
                <a:ea typeface="+mj-ea"/>
                <a:cs typeface="+mj-cs"/>
                <a:sym typeface="+mj-lt"/>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596497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基本版） コンテンツ両サイド_レベル_A4">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extLst>
              <p:ext uri="{D42A27DB-BD31-4B8C-83A1-F6EECF244321}">
                <p14:modId xmlns:p14="http://schemas.microsoft.com/office/powerpoint/2010/main" val="33330675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スライド" r:id="rId4" imgW="563" imgH="564" progId="TCLayout.ActiveDocument.1">
                  <p:embed/>
                </p:oleObj>
              </mc:Choice>
              <mc:Fallback>
                <p:oleObj name="think-cell スライド" r:id="rId4" imgW="563" imgH="564" progId="TCLayout.ActiveDocument.1">
                  <p:embed/>
                  <p:pic>
                    <p:nvPicPr>
                      <p:cNvPr id="4" name="オブジェクト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コンテンツ プレースホルダ 2"/>
          <p:cNvSpPr>
            <a:spLocks noGrp="1"/>
          </p:cNvSpPr>
          <p:nvPr>
            <p:ph idx="1"/>
          </p:nvPr>
        </p:nvSpPr>
        <p:spPr bwMode="gray">
          <a:xfrm>
            <a:off x="416496" y="1476000"/>
            <a:ext cx="4356000" cy="4824000"/>
          </a:xfrm>
          <a:prstGeom prst="rect">
            <a:avLst/>
          </a:prstGeom>
        </p:spPr>
        <p:txBody>
          <a:bodyPr/>
          <a:lstStyle>
            <a:lvl1pPr>
              <a:lnSpc>
                <a:spcPct val="110000"/>
              </a:lnSpc>
              <a:spcBef>
                <a:spcPts val="600"/>
              </a:spcBef>
              <a:buNone/>
              <a:defRPr sz="1200" baseline="0">
                <a:latin typeface="+mn-lt"/>
                <a:ea typeface="+mn-ea"/>
                <a:cs typeface="+mn-cs"/>
                <a:sym typeface="+mn-lt"/>
              </a:defRPr>
            </a:lvl1pPr>
            <a:lvl2pPr marL="180000" indent="-180000">
              <a:lnSpc>
                <a:spcPct val="110000"/>
              </a:lnSpc>
              <a:spcBef>
                <a:spcPts val="600"/>
              </a:spcBef>
              <a:buFont typeface="Wingdings" pitchFamily="2" charset="2"/>
              <a:buChar char="n"/>
              <a:defRPr sz="1200" baseline="0">
                <a:latin typeface="+mn-lt"/>
                <a:ea typeface="+mn-ea"/>
                <a:cs typeface="+mn-cs"/>
                <a:sym typeface="+mn-lt"/>
              </a:defRPr>
            </a:lvl2pPr>
            <a:lvl3pPr marL="360000" indent="-180000">
              <a:lnSpc>
                <a:spcPct val="110000"/>
              </a:lnSpc>
              <a:spcBef>
                <a:spcPts val="600"/>
              </a:spcBef>
              <a:buFont typeface="Wingdings" pitchFamily="2" charset="2"/>
              <a:buChar char="Ø"/>
              <a:defRPr sz="1200" baseline="0">
                <a:latin typeface="+mn-lt"/>
                <a:ea typeface="+mn-ea"/>
                <a:cs typeface="+mn-cs"/>
                <a:sym typeface="+mn-lt"/>
              </a:defRPr>
            </a:lvl3pPr>
            <a:lvl4pPr marL="504000" marR="0" indent="-144000" algn="l" defTabSz="989013" rtl="0" eaLnBrk="1" fontAlgn="auto" latinLnBrk="0" hangingPunct="1">
              <a:lnSpc>
                <a:spcPct val="110000"/>
              </a:lnSpc>
              <a:spcBef>
                <a:spcPts val="600"/>
              </a:spcBef>
              <a:spcAft>
                <a:spcPts val="0"/>
              </a:spcAft>
              <a:buClrTx/>
              <a:buSzTx/>
              <a:buFont typeface="Arial" pitchFamily="34" charset="0"/>
              <a:buChar char="•"/>
              <a:tabLst/>
              <a:defRPr sz="1200" baseline="0">
                <a:latin typeface="+mn-lt"/>
                <a:ea typeface="+mn-ea"/>
                <a:cs typeface="+mn-cs"/>
                <a:sym typeface="+mn-lt"/>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コンテンツ プレースホルダ 2"/>
          <p:cNvSpPr>
            <a:spLocks noGrp="1"/>
          </p:cNvSpPr>
          <p:nvPr>
            <p:ph idx="12"/>
          </p:nvPr>
        </p:nvSpPr>
        <p:spPr bwMode="gray">
          <a:xfrm>
            <a:off x="5132388" y="1476000"/>
            <a:ext cx="4356000" cy="4824000"/>
          </a:xfrm>
          <a:prstGeom prst="rect">
            <a:avLst/>
          </a:prstGeom>
        </p:spPr>
        <p:txBody>
          <a:bodyPr/>
          <a:lstStyle>
            <a:lvl1pPr>
              <a:lnSpc>
                <a:spcPct val="110000"/>
              </a:lnSpc>
              <a:spcBef>
                <a:spcPts val="600"/>
              </a:spcBef>
              <a:buNone/>
              <a:defRPr sz="1200" baseline="0">
                <a:latin typeface="+mn-lt"/>
                <a:ea typeface="+mn-ea"/>
                <a:cs typeface="+mn-cs"/>
                <a:sym typeface="+mn-lt"/>
              </a:defRPr>
            </a:lvl1pPr>
            <a:lvl2pPr marL="180000" indent="-180000">
              <a:lnSpc>
                <a:spcPct val="110000"/>
              </a:lnSpc>
              <a:spcBef>
                <a:spcPts val="600"/>
              </a:spcBef>
              <a:buFont typeface="Wingdings" pitchFamily="2" charset="2"/>
              <a:buChar char="n"/>
              <a:defRPr sz="1200" baseline="0">
                <a:latin typeface="+mn-lt"/>
                <a:ea typeface="+mn-ea"/>
                <a:cs typeface="+mn-cs"/>
                <a:sym typeface="+mn-lt"/>
              </a:defRPr>
            </a:lvl2pPr>
            <a:lvl3pPr marL="360000" indent="-180000">
              <a:lnSpc>
                <a:spcPct val="110000"/>
              </a:lnSpc>
              <a:spcBef>
                <a:spcPts val="600"/>
              </a:spcBef>
              <a:buFont typeface="Wingdings" pitchFamily="2" charset="2"/>
              <a:buChar char="Ø"/>
              <a:defRPr sz="1200" baseline="0">
                <a:latin typeface="+mn-lt"/>
                <a:ea typeface="+mn-ea"/>
                <a:cs typeface="+mn-cs"/>
                <a:sym typeface="+mn-lt"/>
              </a:defRPr>
            </a:lvl3pPr>
            <a:lvl4pPr marL="504000" indent="-144000">
              <a:lnSpc>
                <a:spcPct val="110000"/>
              </a:lnSpc>
              <a:spcBef>
                <a:spcPts val="600"/>
              </a:spcBef>
              <a:buFont typeface="Arial" pitchFamily="34" charset="0"/>
              <a:buChar char="•"/>
              <a:defRPr sz="1200" baseline="0">
                <a:latin typeface="+mn-lt"/>
                <a:ea typeface="+mn-ea"/>
                <a:cs typeface="+mn-cs"/>
                <a:sym typeface="+mn-lt"/>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10" name="スライド番号プレースホルダ 9"/>
          <p:cNvSpPr>
            <a:spLocks noGrp="1"/>
          </p:cNvSpPr>
          <p:nvPr>
            <p:ph type="sldNum" sz="quarter" idx="13"/>
          </p:nvPr>
        </p:nvSpPr>
        <p:spPr bwMode="gray"/>
        <p:txBody>
          <a:bodyPr/>
          <a:lstStyle>
            <a:lvl1pPr>
              <a:defRPr baseline="0">
                <a:solidFill>
                  <a:schemeClr val="tx1"/>
                </a:solidFill>
                <a:latin typeface="+mn-lt"/>
                <a:ea typeface="+mn-ea"/>
                <a:cs typeface="+mn-cs"/>
                <a:sym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3EB1B23-9AF8-425B-BAD7-B9FA00F18833}" type="slidenum">
              <a:rPr kumimoji="0" lang="ja-JP" altLang="en-US" sz="900" b="0" i="0" u="none" strike="noStrike" kern="1200" cap="none" spc="0" normalizeH="0" baseline="0" noProof="0" smtClean="0">
                <a:ln>
                  <a:noFill/>
                </a:ln>
                <a:solidFill>
                  <a:prstClr val="black"/>
                </a:solidFill>
                <a:effectLst/>
                <a:uLnTx/>
                <a:uFillTx/>
                <a:latin typeface="Calibri Light"/>
                <a:ea typeface="Yu Gothic UI"/>
                <a:cs typeface="+mn-cs"/>
                <a:sym typeface="+mn-lt"/>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ja-JP" altLang="en-US" sz="900" b="0" i="0" u="none" strike="noStrike" kern="1200" cap="none" spc="0" normalizeH="0" baseline="0" noProof="0" dirty="0">
              <a:ln>
                <a:noFill/>
              </a:ln>
              <a:solidFill>
                <a:prstClr val="black"/>
              </a:solidFill>
              <a:effectLst/>
              <a:uLnTx/>
              <a:uFillTx/>
              <a:latin typeface="Calibri Light"/>
              <a:ea typeface="Yu Gothic UI"/>
              <a:cs typeface="+mn-cs"/>
              <a:sym typeface="+mn-lt"/>
            </a:endParaRPr>
          </a:p>
        </p:txBody>
      </p:sp>
      <p:sp>
        <p:nvSpPr>
          <p:cNvPr id="11" name="フッター プレースホルダ 10"/>
          <p:cNvSpPr>
            <a:spLocks noGrp="1"/>
          </p:cNvSpPr>
          <p:nvPr>
            <p:ph type="ftr" sz="quarter" idx="14"/>
          </p:nvPr>
        </p:nvSpPr>
        <p:spPr bwMode="gray"/>
        <p:txBody>
          <a:bodyPr/>
          <a:lstStyle>
            <a:lvl1pPr>
              <a:defRPr baseline="0">
                <a:solidFill>
                  <a:schemeClr val="tx1"/>
                </a:solidFill>
                <a:latin typeface="+mn-lt"/>
                <a:ea typeface="+mn-ea"/>
                <a:cs typeface="+mn-cs"/>
                <a:sym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GB" sz="900" b="0" i="0" u="none" strike="noStrike" kern="1200" cap="none" spc="0" normalizeH="0" baseline="0" noProof="0" dirty="0">
              <a:ln>
                <a:noFill/>
              </a:ln>
              <a:solidFill>
                <a:prstClr val="black"/>
              </a:solidFill>
              <a:effectLst/>
              <a:uLnTx/>
              <a:uFillTx/>
              <a:latin typeface="Calibri Light"/>
              <a:ea typeface="Yu Gothic UI"/>
              <a:cs typeface="+mn-cs"/>
              <a:sym typeface="+mn-lt"/>
            </a:endParaRPr>
          </a:p>
        </p:txBody>
      </p:sp>
      <p:sp>
        <p:nvSpPr>
          <p:cNvPr id="3" name="テキスト プレースホルダー 2"/>
          <p:cNvSpPr>
            <a:spLocks noGrp="1"/>
          </p:cNvSpPr>
          <p:nvPr>
            <p:ph type="body" sz="quarter" idx="15" hasCustomPrompt="1"/>
          </p:nvPr>
        </p:nvSpPr>
        <p:spPr bwMode="gray">
          <a:xfrm>
            <a:off x="416496" y="1008000"/>
            <a:ext cx="4356000" cy="468000"/>
          </a:xfrm>
          <a:prstGeom prst="rect">
            <a:avLst/>
          </a:prstGeom>
        </p:spPr>
        <p:txBody>
          <a:bodyPr wrap="none" anchor="ctr">
            <a:noAutofit/>
          </a:bodyPr>
          <a:lstStyle>
            <a:lvl1pPr>
              <a:lnSpc>
                <a:spcPct val="100000"/>
              </a:lnSpc>
              <a:spcBef>
                <a:spcPts val="0"/>
              </a:spcBef>
              <a:defRPr sz="1600" b="1" baseline="0">
                <a:solidFill>
                  <a:schemeClr val="accent1"/>
                </a:solidFill>
                <a:latin typeface="+mn-lt"/>
                <a:ea typeface="+mn-ea"/>
                <a:cs typeface="+mn-cs"/>
                <a:sym typeface="+mn-lt"/>
              </a:defRPr>
            </a:lvl1pPr>
          </a:lstStyle>
          <a:p>
            <a:pPr lvl="0"/>
            <a:r>
              <a:rPr kumimoji="1" lang="en-US" altLang="ja-JP" dirty="0"/>
              <a:t>Header</a:t>
            </a:r>
            <a:r>
              <a:rPr kumimoji="1" lang="ja-JP" altLang="en-US" dirty="0"/>
              <a:t>を入力（スライドタイトル）</a:t>
            </a:r>
          </a:p>
        </p:txBody>
      </p:sp>
      <p:sp>
        <p:nvSpPr>
          <p:cNvPr id="13" name="テキスト プレースホルダー 2"/>
          <p:cNvSpPr>
            <a:spLocks noGrp="1"/>
          </p:cNvSpPr>
          <p:nvPr>
            <p:ph type="body" sz="quarter" idx="16" hasCustomPrompt="1"/>
          </p:nvPr>
        </p:nvSpPr>
        <p:spPr bwMode="gray">
          <a:xfrm>
            <a:off x="5132388" y="1008000"/>
            <a:ext cx="4356000" cy="468000"/>
          </a:xfrm>
          <a:prstGeom prst="rect">
            <a:avLst/>
          </a:prstGeom>
        </p:spPr>
        <p:txBody>
          <a:bodyPr wrap="none" anchor="ctr">
            <a:noAutofit/>
          </a:bodyPr>
          <a:lstStyle>
            <a:lvl1pPr>
              <a:lnSpc>
                <a:spcPct val="100000"/>
              </a:lnSpc>
              <a:spcBef>
                <a:spcPts val="0"/>
              </a:spcBef>
              <a:defRPr sz="1600" b="1" baseline="0">
                <a:solidFill>
                  <a:schemeClr val="accent1"/>
                </a:solidFill>
                <a:latin typeface="+mn-lt"/>
                <a:ea typeface="+mn-ea"/>
                <a:cs typeface="+mn-cs"/>
                <a:sym typeface="+mn-lt"/>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p:txBody>
          <a:bodyPr vert="horz"/>
          <a:lstStyle>
            <a:lvl1pPr>
              <a:defRPr>
                <a:latin typeface="+mj-lt"/>
                <a:ea typeface="+mj-ea"/>
                <a:cs typeface="+mj-cs"/>
                <a:sym typeface="+mj-lt"/>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01425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8"/>
            </p:custDataLst>
            <p:extLst>
              <p:ext uri="{D42A27DB-BD31-4B8C-83A1-F6EECF244321}">
                <p14:modId xmlns:p14="http://schemas.microsoft.com/office/powerpoint/2010/main" val="10528803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スライド" r:id="rId19" imgW="563" imgH="564" progId="TCLayout.ActiveDocument.1">
                  <p:embed/>
                </p:oleObj>
              </mc:Choice>
              <mc:Fallback>
                <p:oleObj name="think-cell スライド" r:id="rId19" imgW="563" imgH="564" progId="TCLayout.ActiveDocument.1">
                  <p:embed/>
                  <p:pic>
                    <p:nvPicPr>
                      <p:cNvPr id="4" name="オブジェクト 3" hidden="1"/>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bwMode="gray">
          <a:xfrm>
            <a:off x="417000" y="180000"/>
            <a:ext cx="9072000" cy="615600"/>
          </a:xfrm>
          <a:prstGeom prst="rect">
            <a:avLst/>
          </a:prstGeom>
        </p:spPr>
        <p:txBody>
          <a:bodyPr vert="horz" lIns="0" tIns="0" rIns="0" bIns="0" rtlCol="0" anchor="b" anchorCtr="0">
            <a:noAutofit/>
          </a:bodyPr>
          <a:lstStyle/>
          <a:p>
            <a:r>
              <a:rPr lang="ja-JP" altLang="en-US" noProof="0" dirty="0"/>
              <a:t>キーメッセージを入力（本スライドで一番伝えたいこと＜名詞止め・体言止め不可＞）</a:t>
            </a:r>
            <a:endParaRPr lang="en-US" noProof="0" dirty="0"/>
          </a:p>
        </p:txBody>
      </p:sp>
      <p:sp>
        <p:nvSpPr>
          <p:cNvPr id="8" name="フッター プレースホルダ 8"/>
          <p:cNvSpPr>
            <a:spLocks noGrp="1"/>
          </p:cNvSpPr>
          <p:nvPr>
            <p:ph type="ftr" sz="quarter" idx="3"/>
          </p:nvPr>
        </p:nvSpPr>
        <p:spPr bwMode="gray">
          <a:xfrm>
            <a:off x="705600" y="6588000"/>
            <a:ext cx="4068000" cy="169200"/>
          </a:xfrm>
          <a:prstGeom prst="rect">
            <a:avLst/>
          </a:prstGeom>
        </p:spPr>
        <p:txBody>
          <a:bodyPr vert="horz" lIns="0" tIns="0" rIns="0" bIns="0" rtlCol="0" anchor="b" anchorCtr="0"/>
          <a:lstStyle>
            <a:lvl1pPr algn="l">
              <a:defRPr sz="900">
                <a:solidFill>
                  <a:schemeClr val="tx1"/>
                </a:solidFill>
                <a:latin typeface="+mn-lt"/>
                <a:ea typeface="+mn-ea"/>
                <a:cs typeface="+mn-cs"/>
                <a:sym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altLang="en-GB" sz="900" b="0" i="0" u="none" strike="noStrike" kern="1200" cap="none" spc="0" normalizeH="0" baseline="0" noProof="0" dirty="0">
              <a:ln>
                <a:noFill/>
              </a:ln>
              <a:solidFill>
                <a:prstClr val="black"/>
              </a:solidFill>
              <a:effectLst/>
              <a:uLnTx/>
              <a:uFillTx/>
              <a:latin typeface="Calibri Light"/>
              <a:ea typeface="Yu Gothic UI"/>
              <a:cs typeface="+mn-cs"/>
              <a:sym typeface="+mn-lt"/>
            </a:endParaRPr>
          </a:p>
        </p:txBody>
      </p:sp>
      <p:sp>
        <p:nvSpPr>
          <p:cNvPr id="9" name="スライド番号プレースホルダ 9"/>
          <p:cNvSpPr>
            <a:spLocks noGrp="1"/>
          </p:cNvSpPr>
          <p:nvPr>
            <p:ph type="sldNum" sz="quarter" idx="4"/>
          </p:nvPr>
        </p:nvSpPr>
        <p:spPr bwMode="gray">
          <a:xfrm>
            <a:off x="4959357" y="6588000"/>
            <a:ext cx="180000" cy="169200"/>
          </a:xfrm>
          <a:prstGeom prst="rect">
            <a:avLst/>
          </a:prstGeom>
        </p:spPr>
        <p:txBody>
          <a:bodyPr vert="horz" wrap="none" lIns="0" tIns="0" rIns="0" bIns="0" rtlCol="0" anchor="b" anchorCtr="0"/>
          <a:lstStyle>
            <a:lvl1pPr algn="r">
              <a:defRPr sz="900">
                <a:solidFill>
                  <a:schemeClr val="tx1"/>
                </a:solidFill>
                <a:latin typeface="+mn-lt"/>
                <a:ea typeface="+mn-ea"/>
                <a:cs typeface="+mn-cs"/>
                <a:sym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A5FCFE5-FE56-4EF1-80A8-07776887C2A1}" type="slidenum">
              <a:rPr kumimoji="1" lang="ja-JP" altLang="en-US" sz="900" b="0" i="0" u="none" strike="noStrike" kern="1200" cap="none" spc="0" normalizeH="0" baseline="0" noProof="0" smtClean="0">
                <a:ln>
                  <a:noFill/>
                </a:ln>
                <a:solidFill>
                  <a:prstClr val="black"/>
                </a:solidFill>
                <a:effectLst/>
                <a:uLnTx/>
                <a:uFillTx/>
                <a:latin typeface="Calibri Light"/>
                <a:ea typeface="Yu Gothic UI"/>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solidFill>
              <a:effectLst/>
              <a:uLnTx/>
              <a:uFillTx/>
              <a:latin typeface="Calibri Light"/>
              <a:ea typeface="Yu Gothic UI"/>
              <a:cs typeface="+mn-cs"/>
              <a:sym typeface="+mn-lt"/>
            </a:endParaRPr>
          </a:p>
        </p:txBody>
      </p:sp>
      <p:sp>
        <p:nvSpPr>
          <p:cNvPr id="3" name="テキスト プレースホルダー 2"/>
          <p:cNvSpPr>
            <a:spLocks noGrp="1"/>
          </p:cNvSpPr>
          <p:nvPr>
            <p:ph type="body" idx="1"/>
          </p:nvPr>
        </p:nvSpPr>
        <p:spPr bwMode="gray">
          <a:xfrm>
            <a:off x="416999" y="1476000"/>
            <a:ext cx="9073075" cy="4824000"/>
          </a:xfrm>
          <a:prstGeom prst="rect">
            <a:avLst/>
          </a:prstGeom>
        </p:spPr>
        <p:txBody>
          <a:bodyPr vert="horz" lIns="0" tIns="0" rIns="0" bIns="0" rtlCol="0">
            <a:noAutofit/>
          </a:bodyPr>
          <a:lstStyle/>
          <a:p>
            <a:pPr lvl="0"/>
            <a:r>
              <a:rPr kumimoji="1" lang="ja-JP" altLang="en-US" dirty="0"/>
              <a:t>マスター テキストの書式設定</a:t>
            </a:r>
            <a:endParaRPr kumimoji="1" lang="en-US" altLang="ja-JP" dirty="0"/>
          </a:p>
          <a:p>
            <a:pPr lvl="1"/>
            <a:r>
              <a:rPr kumimoji="1" lang="ja-JP" altLang="en-US" dirty="0"/>
              <a:t>第 </a:t>
            </a:r>
            <a:r>
              <a:rPr kumimoji="1" lang="en-US" altLang="ja-JP" dirty="0"/>
              <a:t>1 </a:t>
            </a:r>
            <a:r>
              <a:rPr kumimoji="1" lang="ja-JP" altLang="en-US" dirty="0"/>
              <a:t>レベル</a:t>
            </a:r>
            <a:endParaRPr kumimoji="1" lang="en-US" altLang="ja-JP" dirty="0"/>
          </a:p>
          <a:p>
            <a:pPr lvl="2"/>
            <a:r>
              <a:rPr kumimoji="1" lang="ja-JP" altLang="en-US" dirty="0"/>
              <a:t>第 </a:t>
            </a:r>
            <a:r>
              <a:rPr kumimoji="1" lang="en-US" altLang="ja-JP" dirty="0"/>
              <a:t>2 </a:t>
            </a:r>
            <a:r>
              <a:rPr kumimoji="1" lang="ja-JP" altLang="en-US" dirty="0"/>
              <a:t>レベル</a:t>
            </a:r>
            <a:endParaRPr kumimoji="1" lang="en-US" altLang="ja-JP" dirty="0"/>
          </a:p>
          <a:p>
            <a:pPr lvl="3"/>
            <a:r>
              <a:rPr kumimoji="1" lang="ja-JP" altLang="en-US" dirty="0"/>
              <a:t>第 </a:t>
            </a:r>
            <a:r>
              <a:rPr kumimoji="1" lang="en-US" altLang="ja-JP" dirty="0"/>
              <a:t>3 </a:t>
            </a:r>
            <a:r>
              <a:rPr kumimoji="1" lang="ja-JP" altLang="en-US" dirty="0"/>
              <a:t>レベル</a:t>
            </a:r>
            <a:endParaRPr kumimoji="1" lang="en-US" altLang="ja-JP" dirty="0"/>
          </a:p>
        </p:txBody>
      </p:sp>
    </p:spTree>
    <p:extLst>
      <p:ext uri="{BB962C8B-B14F-4D97-AF65-F5344CB8AC3E}">
        <p14:creationId xmlns:p14="http://schemas.microsoft.com/office/powerpoint/2010/main" val="2825709562"/>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 id="2147484099" r:id="rId13"/>
    <p:sldLayoutId id="2147484100" r:id="rId14"/>
    <p:sldLayoutId id="2147484105" r:id="rId15"/>
  </p:sldLayoutIdLst>
  <p:hf hdr="0" ftr="0" dt="0"/>
  <p:txStyles>
    <p:titleStyle>
      <a:lvl1pPr algn="l" defTabSz="990564" rtl="0" eaLnBrk="1" latinLnBrk="0" hangingPunct="1">
        <a:spcBef>
          <a:spcPct val="0"/>
        </a:spcBef>
        <a:buNone/>
        <a:defRPr kumimoji="1" sz="2000" b="1" kern="1200" baseline="0">
          <a:solidFill>
            <a:schemeClr val="tx1"/>
          </a:solidFill>
          <a:latin typeface="+mj-lt"/>
          <a:ea typeface="+mj-ea"/>
          <a:cs typeface="+mj-cs"/>
          <a:sym typeface="+mj-lt"/>
        </a:defRPr>
      </a:lvl1pPr>
    </p:titleStyle>
    <p:bodyStyle>
      <a:lvl1pPr marL="0" marR="0" indent="0" algn="l" defTabSz="990564" rtl="0" eaLnBrk="1" fontAlgn="auto" latinLnBrk="0" hangingPunct="1">
        <a:lnSpc>
          <a:spcPct val="110000"/>
        </a:lnSpc>
        <a:spcBef>
          <a:spcPts val="600"/>
        </a:spcBef>
        <a:spcAft>
          <a:spcPts val="0"/>
        </a:spcAft>
        <a:buClrTx/>
        <a:buSzPct val="100000"/>
        <a:buFont typeface="Arial" panose="020B0604020202020204" pitchFamily="34" charset="0"/>
        <a:buNone/>
        <a:tabLst/>
        <a:defRPr kumimoji="1" sz="1200" b="0" kern="1200">
          <a:solidFill>
            <a:schemeClr val="tx1"/>
          </a:solidFill>
          <a:latin typeface="+mn-lt"/>
          <a:ea typeface="+mn-ea"/>
          <a:cs typeface="+mn-cs"/>
          <a:sym typeface="+mn-lt"/>
        </a:defRPr>
      </a:lvl1pPr>
      <a:lvl2pPr marL="180000" marR="0" indent="-180000" algn="l" defTabSz="990564" rtl="0" eaLnBrk="1" fontAlgn="auto" latinLnBrk="0" hangingPunct="1">
        <a:lnSpc>
          <a:spcPct val="110000"/>
        </a:lnSpc>
        <a:spcBef>
          <a:spcPts val="600"/>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sym typeface="+mn-lt"/>
        </a:defRPr>
      </a:lvl2pPr>
      <a:lvl3pPr marL="360000" marR="0" indent="-180000" algn="l" defTabSz="990564" rtl="0" eaLnBrk="1" fontAlgn="auto" latinLnBrk="0" hangingPunct="1">
        <a:lnSpc>
          <a:spcPct val="110000"/>
        </a:lnSpc>
        <a:spcBef>
          <a:spcPts val="60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sym typeface="+mn-lt"/>
        </a:defRPr>
      </a:lvl3pPr>
      <a:lvl4pPr marL="504000" marR="0" indent="-144000" algn="l" defTabSz="990564" rtl="0" eaLnBrk="1" fontAlgn="auto" latinLnBrk="0" hangingPunct="1">
        <a:lnSpc>
          <a:spcPct val="110000"/>
        </a:lnSpc>
        <a:spcBef>
          <a:spcPts val="60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sym typeface="+mn-lt"/>
        </a:defRPr>
      </a:lvl4pPr>
      <a:lvl5pPr marL="684000" indent="-180000" algn="l" defTabSz="865024" rtl="0" eaLnBrk="1" latinLnBrk="0" hangingPunct="1">
        <a:lnSpc>
          <a:spcPct val="110000"/>
        </a:lnSpc>
        <a:spcBef>
          <a:spcPts val="600"/>
        </a:spcBef>
        <a:spcAft>
          <a:spcPts val="0"/>
        </a:spcAft>
        <a:buClrTx/>
        <a:buSzPct val="100000"/>
        <a:buFont typeface="Verdana" panose="020B0604030504040204" pitchFamily="34" charset="0"/>
        <a:buChar char="−"/>
        <a:tabLst/>
        <a:defRPr kumimoji="1" lang="en-US" sz="1200" kern="1200" baseline="0" dirty="0" smtClean="0">
          <a:solidFill>
            <a:schemeClr val="tx1"/>
          </a:solidFill>
          <a:latin typeface="+mn-lt"/>
          <a:ea typeface="+mn-ea"/>
          <a:cs typeface="+mn-cs"/>
        </a:defRPr>
      </a:lvl5pPr>
      <a:lvl6pPr marL="864000" indent="-180000" algn="l" defTabSz="990564" rtl="0" eaLnBrk="1" latinLnBrk="0" hangingPunct="1">
        <a:lnSpc>
          <a:spcPct val="110000"/>
        </a:lnSpc>
        <a:spcBef>
          <a:spcPts val="600"/>
        </a:spcBef>
        <a:spcAft>
          <a:spcPts val="0"/>
        </a:spcAft>
        <a:buFont typeface="Wingdings" panose="05000000000000000000" pitchFamily="2" charset="2"/>
        <a:buChar char="ü"/>
        <a:defRPr kumimoji="1" sz="12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64" rtl="0" eaLnBrk="1" latinLnBrk="0" hangingPunct="1">
        <a:defRPr kumimoji="1" sz="1950" kern="1200">
          <a:solidFill>
            <a:schemeClr val="tx1"/>
          </a:solidFill>
          <a:latin typeface="+mn-lt"/>
          <a:ea typeface="+mn-ea"/>
          <a:cs typeface="+mn-cs"/>
        </a:defRPr>
      </a:lvl1pPr>
      <a:lvl2pPr marL="495283" algn="l" defTabSz="990564" rtl="0" eaLnBrk="1" latinLnBrk="0" hangingPunct="1">
        <a:defRPr kumimoji="1" sz="1950" kern="1200">
          <a:solidFill>
            <a:schemeClr val="tx1"/>
          </a:solidFill>
          <a:latin typeface="+mn-lt"/>
          <a:ea typeface="+mn-ea"/>
          <a:cs typeface="+mn-cs"/>
        </a:defRPr>
      </a:lvl2pPr>
      <a:lvl3pPr marL="990564" algn="l" defTabSz="990564" rtl="0" eaLnBrk="1" latinLnBrk="0" hangingPunct="1">
        <a:defRPr kumimoji="1" sz="1950" kern="1200">
          <a:solidFill>
            <a:schemeClr val="tx1"/>
          </a:solidFill>
          <a:latin typeface="+mn-lt"/>
          <a:ea typeface="+mn-ea"/>
          <a:cs typeface="+mn-cs"/>
        </a:defRPr>
      </a:lvl3pPr>
      <a:lvl4pPr marL="1485846" algn="l" defTabSz="990564" rtl="0" eaLnBrk="1" latinLnBrk="0" hangingPunct="1">
        <a:defRPr kumimoji="1" sz="1950" kern="1200">
          <a:solidFill>
            <a:schemeClr val="tx1"/>
          </a:solidFill>
          <a:latin typeface="+mn-lt"/>
          <a:ea typeface="+mn-ea"/>
          <a:cs typeface="+mn-cs"/>
        </a:defRPr>
      </a:lvl4pPr>
      <a:lvl5pPr marL="1981127" algn="l" defTabSz="990564" rtl="0" eaLnBrk="1" latinLnBrk="0" hangingPunct="1">
        <a:defRPr kumimoji="1" sz="1950" kern="1200">
          <a:solidFill>
            <a:schemeClr val="tx1"/>
          </a:solidFill>
          <a:latin typeface="+mn-lt"/>
          <a:ea typeface="+mn-ea"/>
          <a:cs typeface="+mn-cs"/>
        </a:defRPr>
      </a:lvl5pPr>
      <a:lvl6pPr marL="2476410" algn="l" defTabSz="990564" rtl="0" eaLnBrk="1" latinLnBrk="0" hangingPunct="1">
        <a:defRPr kumimoji="1" sz="1950" kern="1200">
          <a:solidFill>
            <a:schemeClr val="tx1"/>
          </a:solidFill>
          <a:latin typeface="+mn-lt"/>
          <a:ea typeface="+mn-ea"/>
          <a:cs typeface="+mn-cs"/>
        </a:defRPr>
      </a:lvl6pPr>
      <a:lvl7pPr marL="2971692" algn="l" defTabSz="990564" rtl="0" eaLnBrk="1" latinLnBrk="0" hangingPunct="1">
        <a:defRPr kumimoji="1" sz="1950" kern="1200">
          <a:solidFill>
            <a:schemeClr val="tx1"/>
          </a:solidFill>
          <a:latin typeface="+mn-lt"/>
          <a:ea typeface="+mn-ea"/>
          <a:cs typeface="+mn-cs"/>
        </a:defRPr>
      </a:lvl7pPr>
      <a:lvl8pPr marL="3466973" algn="l" defTabSz="990564" rtl="0" eaLnBrk="1" latinLnBrk="0" hangingPunct="1">
        <a:defRPr kumimoji="1" sz="1950" kern="1200">
          <a:solidFill>
            <a:schemeClr val="tx1"/>
          </a:solidFill>
          <a:latin typeface="+mn-lt"/>
          <a:ea typeface="+mn-ea"/>
          <a:cs typeface="+mn-cs"/>
        </a:defRPr>
      </a:lvl8pPr>
      <a:lvl9pPr marL="3962255" algn="l" defTabSz="990564"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120">
          <p15:clr>
            <a:srgbClr val="A4A3A4"/>
          </p15:clr>
        </p15:guide>
        <p15:guide id="2" pos="3007">
          <p15:clr>
            <a:srgbClr val="A4A3A4"/>
          </p15:clr>
        </p15:guide>
        <p15:guide id="3" pos="3233">
          <p15:clr>
            <a:srgbClr val="A4A3A4"/>
          </p15:clr>
        </p15:guide>
        <p15:guide id="4" pos="5978">
          <p15:clr>
            <a:srgbClr val="A4A3A4"/>
          </p15:clr>
        </p15:guide>
        <p15:guide id="5" pos="262">
          <p15:clr>
            <a:srgbClr val="A4A3A4"/>
          </p15:clr>
        </p15:guide>
        <p15:guide id="9" orient="horz" pos="3974">
          <p15:clr>
            <a:srgbClr val="A4A3A4"/>
          </p15:clr>
        </p15:guide>
        <p15:guide id="10" orient="horz" pos="4156">
          <p15:clr>
            <a:srgbClr val="A4A3A4"/>
          </p15:clr>
        </p15:guide>
        <p15:guide id="11" orient="horz" pos="4269">
          <p15:clr>
            <a:srgbClr val="A4A3A4"/>
          </p15:clr>
        </p15:guide>
        <p15:guide id="12" orient="horz" pos="935">
          <p15:clr>
            <a:srgbClr val="A4A3A4"/>
          </p15:clr>
        </p15:guide>
        <p15:guide id="14" orient="horz" pos="640">
          <p15:clr>
            <a:srgbClr val="A4A3A4"/>
          </p15:clr>
        </p15:guide>
        <p15:guide id="15" orient="horz" pos="96">
          <p15:clr>
            <a:srgbClr val="A4A3A4"/>
          </p15:clr>
        </p15:guide>
        <p15:guide id="17" orient="horz" pos="504">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svg"/><Relationship Id="rId2" Type="http://schemas.openxmlformats.org/officeDocument/2006/relationships/image" Target="../media/image12.jpeg"/><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svg"/><Relationship Id="rId10" Type="http://schemas.openxmlformats.org/officeDocument/2006/relationships/image" Target="../media/image20.svg"/><Relationship Id="rId4" Type="http://schemas.openxmlformats.org/officeDocument/2006/relationships/image" Target="../media/image14.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9.xml"/><Relationship Id="rId4" Type="http://schemas.openxmlformats.org/officeDocument/2006/relationships/hyperlink" Target="https://w3hosp.med.nagoya-cu.ac.jp/about/kyusaitou/"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0.xml"/><Relationship Id="rId5" Type="http://schemas.openxmlformats.org/officeDocument/2006/relationships/image" Target="../media/image26.sv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10.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C4960BF5-662B-C7B1-4B5C-DD0C30F07A9A}"/>
              </a:ext>
            </a:extLst>
          </p:cNvPr>
          <p:cNvSpPr>
            <a:spLocks noGrp="1"/>
          </p:cNvSpPr>
          <p:nvPr>
            <p:ph type="body" sz="quarter" idx="10"/>
          </p:nvPr>
        </p:nvSpPr>
        <p:spPr>
          <a:xfrm>
            <a:off x="1029599" y="2232000"/>
            <a:ext cx="8134498" cy="432000"/>
          </a:xfrm>
        </p:spPr>
        <p:txBody>
          <a:bodyPr/>
          <a:lstStyle/>
          <a:p>
            <a:r>
              <a:rPr lang="ja-JP" altLang="en-US">
                <a:solidFill>
                  <a:schemeClr val="bg1"/>
                </a:solidFill>
              </a:rPr>
              <a:t>（別紙）情報提供依頼事項・配布資料一覧等</a:t>
            </a:r>
            <a:endParaRPr lang="en-US" altLang="ja-JP" dirty="0">
              <a:solidFill>
                <a:schemeClr val="bg1"/>
              </a:solidFill>
            </a:endParaRPr>
          </a:p>
        </p:txBody>
      </p:sp>
      <p:sp>
        <p:nvSpPr>
          <p:cNvPr id="2" name="スライド番号プレースホルダー 1">
            <a:extLst>
              <a:ext uri="{FF2B5EF4-FFF2-40B4-BE49-F238E27FC236}">
                <a16:creationId xmlns:a16="http://schemas.microsoft.com/office/drawing/2014/main" id="{E2C4A463-5B7B-75A7-ABDE-90918472CC1A}"/>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5FCFE5-FE56-4EF1-80A8-07776887C2A1}" type="slidenum">
              <a:rPr kumimoji="0" lang="ja-JP" altLang="en-US" sz="900" b="0" i="0" u="none" strike="noStrike" kern="1200" cap="none" spc="0" normalizeH="0" baseline="0" noProof="0" smtClean="0">
                <a:ln>
                  <a:noFill/>
                </a:ln>
                <a:solidFill>
                  <a:prstClr val="black"/>
                </a:solidFill>
                <a:effectLst/>
                <a:uLnTx/>
                <a:uFillTx/>
                <a:latin typeface="Calibri Light"/>
                <a:ea typeface="Yu Gothic UI"/>
                <a:cs typeface="+mn-cs"/>
                <a:sym typeface="+mn-lt"/>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ja-JP" altLang="en-US" sz="900" b="0" i="0" u="none" strike="noStrike" kern="1200" cap="none" spc="0" normalizeH="0" baseline="0" noProof="0" dirty="0">
              <a:ln>
                <a:noFill/>
              </a:ln>
              <a:solidFill>
                <a:prstClr val="black"/>
              </a:solidFill>
              <a:effectLst/>
              <a:uLnTx/>
              <a:uFillTx/>
              <a:latin typeface="Calibri Light"/>
              <a:ea typeface="Yu Gothic UI"/>
              <a:cs typeface="+mn-cs"/>
              <a:sym typeface="+mn-lt"/>
            </a:endParaRPr>
          </a:p>
        </p:txBody>
      </p:sp>
    </p:spTree>
    <p:extLst>
      <p:ext uri="{BB962C8B-B14F-4D97-AF65-F5344CB8AC3E}">
        <p14:creationId xmlns:p14="http://schemas.microsoft.com/office/powerpoint/2010/main" val="2342249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コンテンツ プレースホルダー 1">
            <a:extLst>
              <a:ext uri="{FF2B5EF4-FFF2-40B4-BE49-F238E27FC236}">
                <a16:creationId xmlns:a16="http://schemas.microsoft.com/office/drawing/2014/main" id="{055F7351-CD5F-5A1E-800C-5A69F52E0E5E}"/>
              </a:ext>
            </a:extLst>
          </p:cNvPr>
          <p:cNvGraphicFramePr>
            <a:graphicFrameLocks noGrp="1"/>
          </p:cNvGraphicFramePr>
          <p:nvPr>
            <p:ph idx="1"/>
            <p:extLst>
              <p:ext uri="{D42A27DB-BD31-4B8C-83A1-F6EECF244321}">
                <p14:modId xmlns:p14="http://schemas.microsoft.com/office/powerpoint/2010/main" val="2241283730"/>
              </p:ext>
            </p:extLst>
          </p:nvPr>
        </p:nvGraphicFramePr>
        <p:xfrm>
          <a:off x="417513" y="1476376"/>
          <a:ext cx="9071488" cy="4320356"/>
        </p:xfrm>
        <a:graphic>
          <a:graphicData uri="http://schemas.openxmlformats.org/drawingml/2006/table">
            <a:tbl>
              <a:tblPr firstRow="1" bandRow="1">
                <a:tableStyleId>{5C22544A-7EE6-4342-B048-85BDC9FD1C3A}</a:tableStyleId>
              </a:tblPr>
              <a:tblGrid>
                <a:gridCol w="1015048">
                  <a:extLst>
                    <a:ext uri="{9D8B030D-6E8A-4147-A177-3AD203B41FA5}">
                      <a16:colId xmlns:a16="http://schemas.microsoft.com/office/drawing/2014/main" val="3442601131"/>
                    </a:ext>
                  </a:extLst>
                </a:gridCol>
                <a:gridCol w="510540">
                  <a:extLst>
                    <a:ext uri="{9D8B030D-6E8A-4147-A177-3AD203B41FA5}">
                      <a16:colId xmlns:a16="http://schemas.microsoft.com/office/drawing/2014/main" val="1244328412"/>
                    </a:ext>
                  </a:extLst>
                </a:gridCol>
                <a:gridCol w="4341462">
                  <a:extLst>
                    <a:ext uri="{9D8B030D-6E8A-4147-A177-3AD203B41FA5}">
                      <a16:colId xmlns:a16="http://schemas.microsoft.com/office/drawing/2014/main" val="460267200"/>
                    </a:ext>
                  </a:extLst>
                </a:gridCol>
                <a:gridCol w="3204438">
                  <a:extLst>
                    <a:ext uri="{9D8B030D-6E8A-4147-A177-3AD203B41FA5}">
                      <a16:colId xmlns:a16="http://schemas.microsoft.com/office/drawing/2014/main" val="3156370569"/>
                    </a:ext>
                  </a:extLst>
                </a:gridCol>
              </a:tblGrid>
              <a:tr h="219074">
                <a:tc>
                  <a:txBody>
                    <a:bodyPr/>
                    <a:lstStyle/>
                    <a:p>
                      <a:pPr algn="ctr" fontAlgn="ctr"/>
                      <a:r>
                        <a:rPr lang="ja-JP" altLang="en-US" sz="1050" b="1" i="0" u="none" strike="noStrike">
                          <a:solidFill>
                            <a:srgbClr val="FFFFFF"/>
                          </a:solidFill>
                          <a:effectLst/>
                          <a:latin typeface="+mn-ea"/>
                          <a:ea typeface="+mn-ea"/>
                        </a:rPr>
                        <a:t>分類</a:t>
                      </a:r>
                      <a:r>
                        <a:rPr lang="en-US" altLang="ja-JP" sz="1050" b="1" i="0" u="none" strike="noStrike" dirty="0">
                          <a:solidFill>
                            <a:srgbClr val="FFFFFF"/>
                          </a:solidFill>
                          <a:effectLst/>
                          <a:latin typeface="+mn-ea"/>
                          <a:ea typeface="+mn-ea"/>
                        </a:rPr>
                        <a:t>1</a:t>
                      </a:r>
                      <a:endParaRPr lang="ja-JP" altLang="en-US" sz="1050" b="1" i="0" u="none" strike="noStrike" dirty="0">
                        <a:solidFill>
                          <a:srgbClr val="FFFFFF"/>
                        </a:solidFill>
                        <a:effectLst/>
                        <a:latin typeface="+mn-ea"/>
                        <a:ea typeface="+mn-ea"/>
                      </a:endParaRPr>
                    </a:p>
                  </a:txBody>
                  <a:tcPr marL="36000" marR="36000" marT="36000" marB="36000" anchor="ctr"/>
                </a:tc>
                <a:tc>
                  <a:txBody>
                    <a:bodyPr/>
                    <a:lstStyle/>
                    <a:p>
                      <a:pPr algn="ctr" fontAlgn="ctr"/>
                      <a:r>
                        <a:rPr lang="ja-JP" altLang="en-US" sz="1050" b="1" i="0" u="none" strike="noStrike">
                          <a:solidFill>
                            <a:srgbClr val="FFFFFF"/>
                          </a:solidFill>
                          <a:effectLst/>
                          <a:latin typeface="+mn-ea"/>
                          <a:ea typeface="+mn-ea"/>
                        </a:rPr>
                        <a:t>項番</a:t>
                      </a:r>
                      <a:endParaRPr lang="ja-JP" altLang="en-US" sz="1050" b="1" i="0" u="none" strike="noStrike" dirty="0">
                        <a:solidFill>
                          <a:srgbClr val="FFFFFF"/>
                        </a:solidFill>
                        <a:effectLst/>
                        <a:latin typeface="+mn-ea"/>
                        <a:ea typeface="+mn-ea"/>
                      </a:endParaRPr>
                    </a:p>
                  </a:txBody>
                  <a:tcPr marL="36000" marR="36000" marT="36000" marB="36000" anchor="ctr"/>
                </a:tc>
                <a:tc>
                  <a:txBody>
                    <a:bodyPr/>
                    <a:lstStyle/>
                    <a:p>
                      <a:pPr algn="ctr" fontAlgn="ctr"/>
                      <a:r>
                        <a:rPr lang="ja-JP" altLang="en-US" sz="1050" b="1" u="none" strike="noStrike">
                          <a:effectLst/>
                          <a:latin typeface="+mn-ea"/>
                          <a:ea typeface="+mn-ea"/>
                        </a:rPr>
                        <a:t>情報提供依頼事項</a:t>
                      </a:r>
                    </a:p>
                  </a:txBody>
                  <a:tcPr marL="36000" marR="36000" marT="36000" marB="36000" anchor="ctr"/>
                </a:tc>
                <a:tc>
                  <a:txBody>
                    <a:bodyPr/>
                    <a:lstStyle/>
                    <a:p>
                      <a:pPr algn="ctr" fontAlgn="ctr"/>
                      <a:r>
                        <a:rPr lang="ja-JP" altLang="en-US" sz="1050" b="1" u="none" strike="noStrike">
                          <a:effectLst/>
                          <a:latin typeface="+mn-ea"/>
                          <a:ea typeface="+mn-ea"/>
                        </a:rPr>
                        <a:t>回答様式</a:t>
                      </a:r>
                    </a:p>
                  </a:txBody>
                  <a:tcPr marL="36000" marR="36000" marT="36000" marB="36000" anchor="ctr"/>
                </a:tc>
                <a:extLst>
                  <a:ext uri="{0D108BD9-81ED-4DB2-BD59-A6C34878D82A}">
                    <a16:rowId xmlns:a16="http://schemas.microsoft.com/office/drawing/2014/main" val="3658320624"/>
                  </a:ext>
                </a:extLst>
              </a:tr>
              <a:tr h="2400960">
                <a:tc rowSpan="2">
                  <a:txBody>
                    <a:bodyPr/>
                    <a:lstStyle/>
                    <a:p>
                      <a:pPr marL="0" marR="0" lvl="0" indent="0" algn="l" defTabSz="990564" rtl="0" eaLnBrk="1" fontAlgn="ctr" latinLnBrk="0" hangingPunct="1">
                        <a:lnSpc>
                          <a:spcPct val="100000"/>
                        </a:lnSpc>
                        <a:spcBef>
                          <a:spcPts val="0"/>
                        </a:spcBef>
                        <a:spcAft>
                          <a:spcPts val="0"/>
                        </a:spcAft>
                        <a:buClrTx/>
                        <a:buSzTx/>
                        <a:buFontTx/>
                        <a:buNone/>
                        <a:tabLst/>
                        <a:defRPr/>
                      </a:pPr>
                      <a:r>
                        <a:rPr lang="en-US" altLang="ja-JP" sz="1050" b="0" i="0" u="none" strike="noStrike">
                          <a:effectLst/>
                          <a:latin typeface="+mn-ea"/>
                          <a:ea typeface="+mn-ea"/>
                        </a:rPr>
                        <a:t>(3)</a:t>
                      </a:r>
                      <a:r>
                        <a:rPr lang="ja-JP" altLang="en-US" sz="1050" b="0" i="0" u="none" strike="noStrike">
                          <a:effectLst/>
                          <a:latin typeface="+mn-ea"/>
                          <a:ea typeface="+mn-ea"/>
                        </a:rPr>
                        <a:t>個別事項</a:t>
                      </a:r>
                      <a:endParaRPr lang="en-US" altLang="ja-JP" sz="1050" b="0" i="0" u="none" strike="noStrike">
                        <a:effectLst/>
                        <a:latin typeface="+mn-ea"/>
                        <a:ea typeface="+mn-ea"/>
                      </a:endParaRPr>
                    </a:p>
                    <a:p>
                      <a:pPr marL="0" marR="0" lvl="0" indent="0" algn="l" defTabSz="990564" rtl="0" eaLnBrk="1" fontAlgn="ctr" latinLnBrk="0" hangingPunct="1">
                        <a:lnSpc>
                          <a:spcPct val="100000"/>
                        </a:lnSpc>
                        <a:spcBef>
                          <a:spcPts val="0"/>
                        </a:spcBef>
                        <a:spcAft>
                          <a:spcPts val="0"/>
                        </a:spcAft>
                        <a:buClrTx/>
                        <a:buSzTx/>
                        <a:buFontTx/>
                        <a:buNone/>
                        <a:tabLst/>
                        <a:defRPr/>
                      </a:pPr>
                      <a:r>
                        <a:rPr lang="ja-JP" altLang="en-US" sz="1050" b="0" i="0" u="none" strike="noStrike">
                          <a:effectLst/>
                          <a:latin typeface="+mn-ea"/>
                          <a:ea typeface="+mn-ea"/>
                        </a:rPr>
                        <a:t>（続き）</a:t>
                      </a:r>
                      <a:endParaRPr lang="en-US" altLang="ja-JP" sz="1050" b="0" i="0" u="none" strike="noStrike" dirty="0">
                        <a:effectLst/>
                        <a:latin typeface="+mn-ea"/>
                        <a:ea typeface="+mn-ea"/>
                      </a:endParaRPr>
                    </a:p>
                  </a:txBody>
                  <a:tcPr marL="36000" marR="36000" marT="36000" marB="36000">
                    <a:solidFill>
                      <a:srgbClr val="D9E7CD"/>
                    </a:solidFill>
                  </a:tcPr>
                </a:tc>
                <a:tc>
                  <a:txBody>
                    <a:bodyPr/>
                    <a:lstStyle/>
                    <a:p>
                      <a:pPr algn="ctr" fontAlgn="ctr">
                        <a:spcBef>
                          <a:spcPts val="600"/>
                        </a:spcBef>
                      </a:pPr>
                      <a:r>
                        <a:rPr lang="en-US" altLang="ja-JP" sz="1050" b="0" i="0" u="none" strike="noStrike">
                          <a:effectLst/>
                          <a:latin typeface="+mn-ea"/>
                          <a:ea typeface="+mn-ea"/>
                        </a:rPr>
                        <a:t>3-4</a:t>
                      </a:r>
                      <a:endParaRPr lang="en-US" altLang="ja-JP" sz="1050" b="0" i="0" u="none" strike="noStrike" dirty="0">
                        <a:effectLst/>
                        <a:latin typeface="+mn-ea"/>
                        <a:ea typeface="+mn-ea"/>
                      </a:endParaRPr>
                    </a:p>
                  </a:txBody>
                  <a:tcPr marL="36000" marR="36000" marT="36000" marB="36000" anchor="ctr"/>
                </a:tc>
                <a:tc>
                  <a:txBody>
                    <a:bodyPr/>
                    <a:lstStyle/>
                    <a:p>
                      <a:pPr algn="just">
                        <a:spcBef>
                          <a:spcPts val="600"/>
                        </a:spcBef>
                      </a:pPr>
                      <a:r>
                        <a:rPr lang="ja-JP" altLang="en-US" sz="1050" kern="100">
                          <a:effectLst/>
                          <a:latin typeface="+mn-ea"/>
                          <a:ea typeface="+mn-ea"/>
                          <a:cs typeface="Times New Roman" panose="02020603050405020304" pitchFamily="18" charset="0"/>
                        </a:rPr>
                        <a:t>市大病院群で地域連携システムを共通化したいと考えています。そのため、下記について情報提供頂きたい。</a:t>
                      </a:r>
                      <a:endParaRPr lang="en-US" altLang="ja-JP" sz="1050" kern="100" dirty="0">
                        <a:effectLst/>
                        <a:latin typeface="+mn-ea"/>
                        <a:ea typeface="+mn-ea"/>
                        <a:cs typeface="Times New Roman" panose="02020603050405020304" pitchFamily="18" charset="0"/>
                      </a:endParaRPr>
                    </a:p>
                    <a:p>
                      <a:pPr marL="171450" indent="-171450" algn="just">
                        <a:spcBef>
                          <a:spcPts val="600"/>
                        </a:spcBef>
                        <a:buFont typeface="Arial" panose="020B0604020202020204" pitchFamily="34" charset="0"/>
                        <a:buChar char="•"/>
                      </a:pPr>
                      <a:r>
                        <a:rPr lang="ja-JP" altLang="en-US" sz="1050" kern="100">
                          <a:effectLst/>
                          <a:latin typeface="+mn-ea"/>
                          <a:ea typeface="+mn-ea"/>
                          <a:cs typeface="Times New Roman" panose="02020603050405020304" pitchFamily="18" charset="0"/>
                        </a:rPr>
                        <a:t>提案する地域連携システム及び、その理由。</a:t>
                      </a:r>
                      <a:endParaRPr lang="en-US" altLang="ja-JP" sz="1050" kern="100">
                        <a:effectLst/>
                        <a:latin typeface="+mn-ea"/>
                        <a:ea typeface="+mn-ea"/>
                        <a:cs typeface="Times New Roman" panose="02020603050405020304" pitchFamily="18" charset="0"/>
                      </a:endParaRPr>
                    </a:p>
                    <a:p>
                      <a:pPr marL="171450" indent="-171450" algn="just">
                        <a:spcBef>
                          <a:spcPts val="600"/>
                        </a:spcBef>
                        <a:buFont typeface="Arial" panose="020B0604020202020204" pitchFamily="34" charset="0"/>
                        <a:buChar char="•"/>
                      </a:pPr>
                      <a:r>
                        <a:rPr lang="ja-JP" altLang="en-US" sz="1050" kern="100">
                          <a:effectLst/>
                          <a:latin typeface="+mn-ea"/>
                          <a:ea typeface="+mn-ea"/>
                          <a:cs typeface="Times New Roman" panose="02020603050405020304" pitchFamily="18" charset="0"/>
                        </a:rPr>
                        <a:t>提案する地域連携システムへ移行する場合における、既存の診療所等の連携先施設に対する病院側の対応作業。また、病院側及び連携先施設の作業負担を軽減するための方策がありましたらご教示ください。</a:t>
                      </a:r>
                      <a:endParaRPr lang="en-US" altLang="ja-JP" sz="1050" kern="100" dirty="0">
                        <a:effectLst/>
                        <a:latin typeface="+mn-ea"/>
                        <a:ea typeface="+mn-ea"/>
                        <a:cs typeface="Times New Roman" panose="02020603050405020304" pitchFamily="18" charset="0"/>
                      </a:endParaRPr>
                    </a:p>
                    <a:p>
                      <a:pPr marL="171450" indent="-171450" algn="just">
                        <a:spcBef>
                          <a:spcPts val="600"/>
                        </a:spcBef>
                        <a:buFont typeface="Arial" panose="020B0604020202020204" pitchFamily="34" charset="0"/>
                        <a:buChar char="•"/>
                      </a:pPr>
                      <a:r>
                        <a:rPr lang="ja-JP" altLang="en-US" sz="1050" kern="100">
                          <a:effectLst/>
                          <a:latin typeface="+mn-ea"/>
                          <a:ea typeface="+mn-ea"/>
                          <a:cs typeface="Times New Roman" panose="02020603050405020304" pitchFamily="18" charset="0"/>
                        </a:rPr>
                        <a:t>西部医療センターで地域連携をしている診療所が多いことから、西部医療センターで採用している地域医療連携ネットワークを市大病院群で採用することを検討しています。しかしながら、基幹システムとの組合せによっては機能・データ移行等に制約事項や各種デメリットがあることが想定されるため、西部医療センターの地域医療連携ネットワークを採用した場合の制約事項、留意事項及び費用をご教示ください。</a:t>
                      </a:r>
                      <a:endParaRPr lang="en-US" altLang="ja-JP" sz="1050" kern="100">
                        <a:effectLst/>
                        <a:latin typeface="+mn-ea"/>
                        <a:ea typeface="+mn-ea"/>
                        <a:cs typeface="Times New Roman" panose="02020603050405020304" pitchFamily="18" charset="0"/>
                      </a:endParaRPr>
                    </a:p>
                  </a:txBody>
                  <a:tcPr marL="36000" marR="36000" marT="36000" marB="36000"/>
                </a:tc>
                <a:tc>
                  <a:txBody>
                    <a:bodyPr/>
                    <a:lstStyle/>
                    <a:p>
                      <a:pPr marL="171450" indent="-171450" algn="just">
                        <a:spcBef>
                          <a:spcPts val="600"/>
                        </a:spcBef>
                        <a:buFont typeface="Arial" panose="020B0604020202020204" pitchFamily="34" charset="0"/>
                        <a:buChar char="•"/>
                      </a:pPr>
                      <a:r>
                        <a:rPr lang="ja-JP" altLang="en-US" sz="1050" kern="100">
                          <a:effectLst/>
                          <a:latin typeface="+mn-ea"/>
                          <a:ea typeface="+mn-ea"/>
                          <a:cs typeface="Times New Roman" panose="02020603050405020304" pitchFamily="18" charset="0"/>
                        </a:rPr>
                        <a:t>様式任意</a:t>
                      </a:r>
                      <a:endParaRPr lang="en-US" altLang="ja-JP" sz="1050" kern="100" dirty="0">
                        <a:effectLst/>
                        <a:latin typeface="+mn-ea"/>
                        <a:ea typeface="+mn-ea"/>
                        <a:cs typeface="Times New Roman" panose="02020603050405020304" pitchFamily="18" charset="0"/>
                      </a:endParaRPr>
                    </a:p>
                    <a:p>
                      <a:pPr marL="171450" marR="0" lvl="0" indent="-171450" algn="just" defTabSz="990564"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ja-JP" altLang="en-US" sz="1050" kern="100">
                          <a:solidFill>
                            <a:schemeClr val="dk1"/>
                          </a:solidFill>
                          <a:effectLst/>
                          <a:latin typeface="+mn-ea"/>
                          <a:ea typeface="+mn-ea"/>
                          <a:cs typeface="Times New Roman" panose="02020603050405020304" pitchFamily="18" charset="0"/>
                        </a:rPr>
                        <a:t>「</a:t>
                      </a:r>
                      <a:r>
                        <a:rPr lang="en-US" altLang="zh-TW" sz="1050" kern="100">
                          <a:effectLst/>
                          <a:latin typeface="+mn-ea"/>
                          <a:ea typeface="+mn-ea"/>
                          <a:cs typeface="Times New Roman" panose="02020603050405020304" pitchFamily="18" charset="0"/>
                        </a:rPr>
                        <a:t>2-1_</a:t>
                      </a:r>
                      <a:r>
                        <a:rPr lang="zh-TW" altLang="en-US" sz="1050" kern="100">
                          <a:effectLst/>
                          <a:latin typeface="+mn-ea"/>
                          <a:ea typeface="+mn-ea"/>
                          <a:cs typeface="Times New Roman" panose="02020603050405020304" pitchFamily="18" charset="0"/>
                        </a:rPr>
                        <a:t>仕様書兼回答書</a:t>
                      </a:r>
                      <a:r>
                        <a:rPr lang="en-US" altLang="zh-TW" sz="1050" kern="100">
                          <a:effectLst/>
                          <a:latin typeface="+mn-ea"/>
                          <a:ea typeface="+mn-ea"/>
                          <a:cs typeface="Times New Roman" panose="02020603050405020304" pitchFamily="18" charset="0"/>
                        </a:rPr>
                        <a:t>1_</a:t>
                      </a:r>
                      <a:r>
                        <a:rPr lang="zh-TW" altLang="en-US" sz="1050" kern="100">
                          <a:effectLst/>
                          <a:latin typeface="+mn-ea"/>
                          <a:ea typeface="+mn-ea"/>
                          <a:cs typeface="Times New Roman" panose="02020603050405020304" pitchFamily="18" charset="0"/>
                        </a:rPr>
                        <a:t>共通部分</a:t>
                      </a:r>
                      <a:r>
                        <a:rPr lang="ja-JP" altLang="en-US" sz="1050" kern="100">
                          <a:effectLst/>
                          <a:latin typeface="+mn-ea"/>
                          <a:ea typeface="+mn-ea"/>
                          <a:cs typeface="Times New Roman" panose="02020603050405020304" pitchFamily="18" charset="0"/>
                        </a:rPr>
                        <a:t>」</a:t>
                      </a:r>
                      <a:r>
                        <a:rPr kumimoji="1" lang="ja-JP" altLang="en-US" sz="1050" kern="100">
                          <a:solidFill>
                            <a:schemeClr val="dk1"/>
                          </a:solidFill>
                          <a:effectLst/>
                          <a:latin typeface="+mn-ea"/>
                          <a:ea typeface="+mn-ea"/>
                          <a:cs typeface="Times New Roman" panose="02020603050405020304" pitchFamily="18" charset="0"/>
                        </a:rPr>
                        <a:t>のシート「地域医療連携ネットワーク」</a:t>
                      </a:r>
                      <a:endParaRPr kumimoji="1" lang="en-US" altLang="ja-JP" sz="1050" kern="100">
                        <a:solidFill>
                          <a:schemeClr val="dk1"/>
                        </a:solidFill>
                        <a:effectLst/>
                        <a:latin typeface="+mn-ea"/>
                        <a:ea typeface="+mn-ea"/>
                        <a:cs typeface="Times New Roman" panose="02020603050405020304" pitchFamily="18" charset="0"/>
                      </a:endParaRPr>
                    </a:p>
                  </a:txBody>
                  <a:tcPr marL="36000" marR="36000" marT="36000" marB="36000"/>
                </a:tc>
                <a:extLst>
                  <a:ext uri="{0D108BD9-81ED-4DB2-BD59-A6C34878D82A}">
                    <a16:rowId xmlns:a16="http://schemas.microsoft.com/office/drawing/2014/main" val="3209007137"/>
                  </a:ext>
                </a:extLst>
              </a:tr>
              <a:tr h="1687376">
                <a:tc vMerge="1">
                  <a:txBody>
                    <a:bodyPr/>
                    <a:lstStyle/>
                    <a:p>
                      <a:endParaRPr kumimoji="1" lang="ja-JP" altLang="en-US"/>
                    </a:p>
                  </a:txBody>
                  <a:tcPr/>
                </a:tc>
                <a:tc>
                  <a:txBody>
                    <a:bodyPr/>
                    <a:lstStyle/>
                    <a:p>
                      <a:pPr algn="ctr" fontAlgn="ctr">
                        <a:spcBef>
                          <a:spcPts val="600"/>
                        </a:spcBef>
                      </a:pPr>
                      <a:r>
                        <a:rPr lang="en-US" altLang="ja-JP" sz="1050" b="0" i="0" u="none" strike="noStrike">
                          <a:effectLst/>
                          <a:latin typeface="+mn-ea"/>
                          <a:ea typeface="+mn-ea"/>
                        </a:rPr>
                        <a:t>3-5</a:t>
                      </a:r>
                      <a:endParaRPr lang="en-US" altLang="ja-JP" sz="1050" b="0" i="0" u="none" strike="noStrike" dirty="0">
                        <a:effectLst/>
                        <a:latin typeface="+mn-ea"/>
                        <a:ea typeface="+mn-ea"/>
                      </a:endParaRPr>
                    </a:p>
                  </a:txBody>
                  <a:tcPr marL="36000" marR="36000" marT="36000" marB="36000" anchor="ctr"/>
                </a:tc>
                <a:tc>
                  <a:txBody>
                    <a:bodyPr/>
                    <a:lstStyle/>
                    <a:p>
                      <a:pPr marL="0" indent="0" algn="just">
                        <a:spcBef>
                          <a:spcPts val="600"/>
                        </a:spcBef>
                        <a:buFont typeface="Arial" panose="020B0604020202020204" pitchFamily="34" charset="0"/>
                        <a:buNone/>
                      </a:pPr>
                      <a:r>
                        <a:rPr lang="ja-JP" altLang="en-US" sz="1050" kern="100">
                          <a:effectLst/>
                          <a:latin typeface="+mn-ea"/>
                          <a:ea typeface="+mn-ea"/>
                          <a:cs typeface="Times New Roman" panose="02020603050405020304" pitchFamily="18" charset="0"/>
                        </a:rPr>
                        <a:t>市大病院群に登録された全患者を名寄せ・紐づけする場合における、下記について情報提供頂きたい。（参考資料</a:t>
                      </a:r>
                      <a:r>
                        <a:rPr lang="en-US" altLang="ja-JP" sz="1050" kern="100">
                          <a:effectLst/>
                          <a:latin typeface="+mn-ea"/>
                          <a:ea typeface="+mn-ea"/>
                          <a:cs typeface="Times New Roman" panose="02020603050405020304" pitchFamily="18" charset="0"/>
                        </a:rPr>
                        <a:t>P15</a:t>
                      </a:r>
                      <a:r>
                        <a:rPr lang="ja-JP" altLang="en-US" sz="1050" kern="100">
                          <a:effectLst/>
                          <a:latin typeface="+mn-ea"/>
                          <a:ea typeface="+mn-ea"/>
                          <a:cs typeface="Times New Roman" panose="02020603050405020304" pitchFamily="18" charset="0"/>
                        </a:rPr>
                        <a:t>）</a:t>
                      </a:r>
                      <a:endParaRPr lang="en-US" altLang="ja-JP" sz="1050" kern="100">
                        <a:effectLst/>
                        <a:latin typeface="+mn-ea"/>
                        <a:ea typeface="+mn-ea"/>
                        <a:cs typeface="Times New Roman" panose="02020603050405020304" pitchFamily="18" charset="0"/>
                      </a:endParaRPr>
                    </a:p>
                    <a:p>
                      <a:pPr marL="171450" indent="-171450" algn="just">
                        <a:spcBef>
                          <a:spcPts val="600"/>
                        </a:spcBef>
                        <a:buFont typeface="Arial" panose="020B0604020202020204" pitchFamily="34" charset="0"/>
                        <a:buChar char="•"/>
                      </a:pPr>
                      <a:r>
                        <a:rPr lang="ja-JP" altLang="en-US" sz="1050" kern="100">
                          <a:effectLst/>
                          <a:latin typeface="+mn-ea"/>
                          <a:ea typeface="+mn-ea"/>
                          <a:cs typeface="Times New Roman" panose="02020603050405020304" pitchFamily="18" charset="0"/>
                        </a:rPr>
                        <a:t>効率的な名寄せ・紐づけの方法（自動名寄せ方法、名寄せ・紐づけの一致率等）</a:t>
                      </a:r>
                    </a:p>
                    <a:p>
                      <a:pPr marL="171450" indent="-171450" algn="just">
                        <a:spcBef>
                          <a:spcPts val="600"/>
                        </a:spcBef>
                        <a:buFont typeface="Arial" panose="020B0604020202020204" pitchFamily="34" charset="0"/>
                        <a:buChar char="•"/>
                      </a:pPr>
                      <a:r>
                        <a:rPr lang="ja-JP" altLang="en-US" sz="1050" kern="100">
                          <a:effectLst/>
                          <a:latin typeface="+mn-ea"/>
                          <a:ea typeface="+mn-ea"/>
                          <a:cs typeface="Times New Roman" panose="02020603050405020304" pitchFamily="18" charset="0"/>
                        </a:rPr>
                        <a:t>名寄せ・紐づけ作業における病院側の作業内容</a:t>
                      </a:r>
                    </a:p>
                    <a:p>
                      <a:pPr marL="171450" indent="-171450" algn="just">
                        <a:spcBef>
                          <a:spcPts val="600"/>
                        </a:spcBef>
                        <a:buFont typeface="Arial" panose="020B0604020202020204" pitchFamily="34" charset="0"/>
                        <a:buChar char="•"/>
                      </a:pPr>
                      <a:r>
                        <a:rPr lang="ja-JP" altLang="en-US" sz="1050" kern="100">
                          <a:effectLst/>
                          <a:latin typeface="+mn-ea"/>
                          <a:ea typeface="+mn-ea"/>
                          <a:cs typeface="Times New Roman" panose="02020603050405020304" pitchFamily="18" charset="0"/>
                        </a:rPr>
                        <a:t>市大病院群の各施設の電子カルテに登録された全患者を対象に、貴社に名寄せ・紐づけ作業を委託する場合の概算費用見積・見積方法の考え方</a:t>
                      </a:r>
                    </a:p>
                  </a:txBody>
                  <a:tcPr marL="36000" marR="36000" marT="36000" marB="36000"/>
                </a:tc>
                <a:tc>
                  <a:txBody>
                    <a:bodyPr/>
                    <a:lstStyle/>
                    <a:p>
                      <a:pPr marL="171450" marR="0" lvl="0" indent="-171450" algn="just" defTabSz="990564"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ja-JP" altLang="en-US" sz="1050" kern="100">
                          <a:effectLst/>
                          <a:latin typeface="+mn-ea"/>
                          <a:ea typeface="+mn-ea"/>
                          <a:cs typeface="Times New Roman" panose="02020603050405020304" pitchFamily="18" charset="0"/>
                        </a:rPr>
                        <a:t>様式任意</a:t>
                      </a:r>
                      <a:endParaRPr lang="en-US" altLang="ja-JP" sz="1050" kern="100" dirty="0">
                        <a:effectLst/>
                        <a:latin typeface="+mn-ea"/>
                        <a:ea typeface="+mn-ea"/>
                        <a:cs typeface="Times New Roman" panose="02020603050405020304" pitchFamily="18" charset="0"/>
                      </a:endParaRPr>
                    </a:p>
                    <a:p>
                      <a:pPr marL="171450" marR="0" lvl="0" indent="-171450" algn="just" defTabSz="990564"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ja-JP" altLang="en-US" sz="1050" kern="100">
                          <a:effectLst/>
                          <a:latin typeface="+mn-ea"/>
                          <a:ea typeface="+mn-ea"/>
                          <a:cs typeface="Times New Roman" panose="02020603050405020304" pitchFamily="18" charset="0"/>
                        </a:rPr>
                        <a:t>左記の名寄せ・紐づけ作業を委託する場合の費用は</a:t>
                      </a:r>
                      <a:r>
                        <a:rPr kumimoji="1" lang="ja-JP" altLang="en-US" sz="1050" kern="100">
                          <a:solidFill>
                            <a:schemeClr val="dk1"/>
                          </a:solidFill>
                          <a:effectLst/>
                          <a:latin typeface="+mn-ea"/>
                          <a:ea typeface="+mn-ea"/>
                          <a:cs typeface="Times New Roman" panose="02020603050405020304" pitchFamily="18" charset="0"/>
                        </a:rPr>
                        <a:t>「</a:t>
                      </a:r>
                      <a:r>
                        <a:rPr lang="en-US" altLang="zh-TW" sz="1050" kern="100">
                          <a:effectLst/>
                          <a:latin typeface="+mn-ea"/>
                          <a:ea typeface="+mn-ea"/>
                          <a:cs typeface="Times New Roman" panose="02020603050405020304" pitchFamily="18" charset="0"/>
                        </a:rPr>
                        <a:t>2-2_</a:t>
                      </a:r>
                      <a:r>
                        <a:rPr lang="zh-TW" altLang="en-US" sz="1050" kern="100">
                          <a:effectLst/>
                          <a:latin typeface="+mn-ea"/>
                          <a:ea typeface="+mn-ea"/>
                          <a:cs typeface="Times New Roman" panose="02020603050405020304" pitchFamily="18" charset="0"/>
                        </a:rPr>
                        <a:t>参考見積書</a:t>
                      </a:r>
                      <a:r>
                        <a:rPr lang="en-US" altLang="zh-TW" sz="1050" kern="100">
                          <a:effectLst/>
                          <a:latin typeface="+mn-ea"/>
                          <a:ea typeface="+mn-ea"/>
                          <a:cs typeface="Times New Roman" panose="02020603050405020304" pitchFamily="18" charset="0"/>
                        </a:rPr>
                        <a:t>1</a:t>
                      </a:r>
                      <a:r>
                        <a:rPr lang="zh-TW" altLang="en-US" sz="1050" kern="100">
                          <a:effectLst/>
                          <a:latin typeface="+mn-ea"/>
                          <a:ea typeface="+mn-ea"/>
                          <a:cs typeface="Times New Roman" panose="02020603050405020304" pitchFamily="18" charset="0"/>
                        </a:rPr>
                        <a:t>（全体）</a:t>
                      </a:r>
                      <a:r>
                        <a:rPr kumimoji="1" lang="ja-JP" altLang="en-US" sz="1050" kern="100">
                          <a:solidFill>
                            <a:schemeClr val="dk1"/>
                          </a:solidFill>
                          <a:effectLst/>
                          <a:latin typeface="+mn-ea"/>
                          <a:ea typeface="+mn-ea"/>
                          <a:cs typeface="Times New Roman" panose="02020603050405020304" pitchFamily="18" charset="0"/>
                        </a:rPr>
                        <a:t>」</a:t>
                      </a:r>
                      <a:r>
                        <a:rPr lang="ja-JP" altLang="en-US" sz="1050" kern="100">
                          <a:effectLst/>
                          <a:latin typeface="+mn-ea"/>
                          <a:ea typeface="+mn-ea"/>
                          <a:cs typeface="Times New Roman" panose="02020603050405020304" pitchFamily="18" charset="0"/>
                        </a:rPr>
                        <a:t>における項目「作業支援費用（名寄せ・紐づけ）」</a:t>
                      </a:r>
                      <a:r>
                        <a:rPr kumimoji="1" lang="ja-JP" altLang="en-US" sz="1050" kern="100">
                          <a:solidFill>
                            <a:schemeClr val="dk1"/>
                          </a:solidFill>
                          <a:effectLst/>
                          <a:latin typeface="+mn-ea"/>
                          <a:ea typeface="+mn-ea"/>
                          <a:cs typeface="Times New Roman" panose="02020603050405020304" pitchFamily="18" charset="0"/>
                        </a:rPr>
                        <a:t>に含めること</a:t>
                      </a:r>
                      <a:endParaRPr lang="en-US" altLang="ja-JP" sz="1050" kern="100" dirty="0">
                        <a:effectLst/>
                        <a:latin typeface="+mn-ea"/>
                        <a:ea typeface="+mn-ea"/>
                        <a:cs typeface="Times New Roman" panose="02020603050405020304" pitchFamily="18" charset="0"/>
                      </a:endParaRPr>
                    </a:p>
                  </a:txBody>
                  <a:tcPr marL="36000" marR="36000" marT="36000" marB="36000"/>
                </a:tc>
                <a:extLst>
                  <a:ext uri="{0D108BD9-81ED-4DB2-BD59-A6C34878D82A}">
                    <a16:rowId xmlns:a16="http://schemas.microsoft.com/office/drawing/2014/main" val="2706480191"/>
                  </a:ext>
                </a:extLst>
              </a:tr>
            </a:tbl>
          </a:graphicData>
        </a:graphic>
      </p:graphicFrame>
      <p:sp>
        <p:nvSpPr>
          <p:cNvPr id="3" name="スライド番号プレースホルダー 2">
            <a:extLst>
              <a:ext uri="{FF2B5EF4-FFF2-40B4-BE49-F238E27FC236}">
                <a16:creationId xmlns:a16="http://schemas.microsoft.com/office/drawing/2014/main" id="{16605F1E-8DF2-98F5-0776-2FBA2CC9604C}"/>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5FCFE5-FE56-4EF1-80A8-07776887C2A1}" type="slidenum">
              <a:rPr kumimoji="0" lang="ja-JP" altLang="en-US" sz="900" b="0" i="0" u="none" strike="noStrike" kern="1200" cap="none" spc="0" normalizeH="0" baseline="0" noProof="0" smtClean="0">
                <a:ln>
                  <a:noFill/>
                </a:ln>
                <a:solidFill>
                  <a:prstClr val="black"/>
                </a:solidFill>
                <a:effectLst/>
                <a:uLnTx/>
                <a:uFillTx/>
                <a:latin typeface="Calibri Light"/>
                <a:ea typeface="Yu Gothic UI"/>
                <a:cs typeface="+mn-cs"/>
                <a:sym typeface="+mn-lt"/>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ja-JP" altLang="en-US" sz="900" b="0" i="0" u="none" strike="noStrike" kern="1200" cap="none" spc="0" normalizeH="0" baseline="0" noProof="0" dirty="0">
              <a:ln>
                <a:noFill/>
              </a:ln>
              <a:solidFill>
                <a:prstClr val="black"/>
              </a:solidFill>
              <a:effectLst/>
              <a:uLnTx/>
              <a:uFillTx/>
              <a:latin typeface="Calibri Light"/>
              <a:ea typeface="Yu Gothic UI"/>
              <a:cs typeface="+mn-cs"/>
              <a:sym typeface="+mn-lt"/>
            </a:endParaRPr>
          </a:p>
        </p:txBody>
      </p:sp>
      <p:sp>
        <p:nvSpPr>
          <p:cNvPr id="6" name="テキスト プレースホルダー 5">
            <a:extLst>
              <a:ext uri="{FF2B5EF4-FFF2-40B4-BE49-F238E27FC236}">
                <a16:creationId xmlns:a16="http://schemas.microsoft.com/office/drawing/2014/main" id="{8146CD83-B43D-AF72-F27F-AAE9429A559E}"/>
              </a:ext>
            </a:extLst>
          </p:cNvPr>
          <p:cNvSpPr>
            <a:spLocks noGrp="1"/>
          </p:cNvSpPr>
          <p:nvPr>
            <p:ph type="body" sz="quarter" idx="15"/>
          </p:nvPr>
        </p:nvSpPr>
        <p:spPr/>
        <p:txBody>
          <a:bodyPr/>
          <a:lstStyle/>
          <a:p>
            <a:r>
              <a:rPr lang="ja-JP" altLang="en-US"/>
              <a:t>情報提供依頼事項一覧（</a:t>
            </a:r>
            <a:r>
              <a:rPr lang="en-US" altLang="ja-JP"/>
              <a:t>3/5</a:t>
            </a:r>
            <a:r>
              <a:rPr lang="ja-JP" altLang="en-US"/>
              <a:t>）</a:t>
            </a:r>
          </a:p>
        </p:txBody>
      </p:sp>
      <p:sp>
        <p:nvSpPr>
          <p:cNvPr id="4" name="タイトル 3">
            <a:extLst>
              <a:ext uri="{FF2B5EF4-FFF2-40B4-BE49-F238E27FC236}">
                <a16:creationId xmlns:a16="http://schemas.microsoft.com/office/drawing/2014/main" id="{61F09694-5356-11CF-5DE9-ADE19711B112}"/>
              </a:ext>
            </a:extLst>
          </p:cNvPr>
          <p:cNvSpPr>
            <a:spLocks noGrp="1"/>
          </p:cNvSpPr>
          <p:nvPr>
            <p:ph type="title"/>
          </p:nvPr>
        </p:nvSpPr>
        <p:spPr/>
        <p:txBody>
          <a:bodyPr/>
          <a:lstStyle/>
          <a:p>
            <a:r>
              <a:rPr lang="ja-JP" altLang="en-US"/>
              <a:t>（続き）</a:t>
            </a:r>
          </a:p>
        </p:txBody>
      </p:sp>
    </p:spTree>
    <p:extLst>
      <p:ext uri="{BB962C8B-B14F-4D97-AF65-F5344CB8AC3E}">
        <p14:creationId xmlns:p14="http://schemas.microsoft.com/office/powerpoint/2010/main" val="2738921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コンテンツ プレースホルダー 1">
            <a:extLst>
              <a:ext uri="{FF2B5EF4-FFF2-40B4-BE49-F238E27FC236}">
                <a16:creationId xmlns:a16="http://schemas.microsoft.com/office/drawing/2014/main" id="{055F7351-CD5F-5A1E-800C-5A69F52E0E5E}"/>
              </a:ext>
            </a:extLst>
          </p:cNvPr>
          <p:cNvGraphicFramePr>
            <a:graphicFrameLocks noGrp="1"/>
          </p:cNvGraphicFramePr>
          <p:nvPr>
            <p:ph idx="1"/>
            <p:extLst>
              <p:ext uri="{D42A27DB-BD31-4B8C-83A1-F6EECF244321}">
                <p14:modId xmlns:p14="http://schemas.microsoft.com/office/powerpoint/2010/main" val="519591673"/>
              </p:ext>
            </p:extLst>
          </p:nvPr>
        </p:nvGraphicFramePr>
        <p:xfrm>
          <a:off x="417513" y="1476375"/>
          <a:ext cx="9071488" cy="4755562"/>
        </p:xfrm>
        <a:graphic>
          <a:graphicData uri="http://schemas.openxmlformats.org/drawingml/2006/table">
            <a:tbl>
              <a:tblPr firstRow="1" bandRow="1">
                <a:tableStyleId>{5C22544A-7EE6-4342-B048-85BDC9FD1C3A}</a:tableStyleId>
              </a:tblPr>
              <a:tblGrid>
                <a:gridCol w="1015048">
                  <a:extLst>
                    <a:ext uri="{9D8B030D-6E8A-4147-A177-3AD203B41FA5}">
                      <a16:colId xmlns:a16="http://schemas.microsoft.com/office/drawing/2014/main" val="3442601131"/>
                    </a:ext>
                  </a:extLst>
                </a:gridCol>
                <a:gridCol w="510540">
                  <a:extLst>
                    <a:ext uri="{9D8B030D-6E8A-4147-A177-3AD203B41FA5}">
                      <a16:colId xmlns:a16="http://schemas.microsoft.com/office/drawing/2014/main" val="1244328412"/>
                    </a:ext>
                  </a:extLst>
                </a:gridCol>
                <a:gridCol w="4341462">
                  <a:extLst>
                    <a:ext uri="{9D8B030D-6E8A-4147-A177-3AD203B41FA5}">
                      <a16:colId xmlns:a16="http://schemas.microsoft.com/office/drawing/2014/main" val="460267200"/>
                    </a:ext>
                  </a:extLst>
                </a:gridCol>
                <a:gridCol w="3204438">
                  <a:extLst>
                    <a:ext uri="{9D8B030D-6E8A-4147-A177-3AD203B41FA5}">
                      <a16:colId xmlns:a16="http://schemas.microsoft.com/office/drawing/2014/main" val="3156370569"/>
                    </a:ext>
                  </a:extLst>
                </a:gridCol>
              </a:tblGrid>
              <a:tr h="228600">
                <a:tc>
                  <a:txBody>
                    <a:bodyPr/>
                    <a:lstStyle/>
                    <a:p>
                      <a:pPr algn="ctr" fontAlgn="ctr"/>
                      <a:r>
                        <a:rPr lang="ja-JP" altLang="en-US" sz="1050" b="1" i="0" u="none" strike="noStrike">
                          <a:solidFill>
                            <a:srgbClr val="FFFFFF"/>
                          </a:solidFill>
                          <a:effectLst/>
                          <a:latin typeface="+mn-ea"/>
                          <a:ea typeface="+mn-ea"/>
                        </a:rPr>
                        <a:t>分類</a:t>
                      </a:r>
                      <a:r>
                        <a:rPr lang="en-US" altLang="ja-JP" sz="1050" b="1" i="0" u="none" strike="noStrike" dirty="0">
                          <a:solidFill>
                            <a:srgbClr val="FFFFFF"/>
                          </a:solidFill>
                          <a:effectLst/>
                          <a:latin typeface="+mn-ea"/>
                          <a:ea typeface="+mn-ea"/>
                        </a:rPr>
                        <a:t>1</a:t>
                      </a:r>
                      <a:endParaRPr lang="ja-JP" altLang="en-US" sz="1050" b="1" i="0" u="none" strike="noStrike" dirty="0">
                        <a:solidFill>
                          <a:srgbClr val="FFFFFF"/>
                        </a:solidFill>
                        <a:effectLst/>
                        <a:latin typeface="+mn-ea"/>
                        <a:ea typeface="+mn-ea"/>
                      </a:endParaRPr>
                    </a:p>
                  </a:txBody>
                  <a:tcPr marL="36000" marR="36000" marT="36000" marB="36000" anchor="ctr"/>
                </a:tc>
                <a:tc>
                  <a:txBody>
                    <a:bodyPr/>
                    <a:lstStyle/>
                    <a:p>
                      <a:pPr algn="ctr" fontAlgn="ctr"/>
                      <a:r>
                        <a:rPr lang="ja-JP" altLang="en-US" sz="1050" b="1" i="0" u="none" strike="noStrike">
                          <a:solidFill>
                            <a:srgbClr val="FFFFFF"/>
                          </a:solidFill>
                          <a:effectLst/>
                          <a:latin typeface="+mn-ea"/>
                          <a:ea typeface="+mn-ea"/>
                        </a:rPr>
                        <a:t>項番</a:t>
                      </a:r>
                      <a:endParaRPr lang="ja-JP" altLang="en-US" sz="1050" b="1" i="0" u="none" strike="noStrike" dirty="0">
                        <a:solidFill>
                          <a:srgbClr val="FFFFFF"/>
                        </a:solidFill>
                        <a:effectLst/>
                        <a:latin typeface="+mn-ea"/>
                        <a:ea typeface="+mn-ea"/>
                      </a:endParaRPr>
                    </a:p>
                  </a:txBody>
                  <a:tcPr marL="36000" marR="36000" marT="36000" marB="36000" anchor="ctr"/>
                </a:tc>
                <a:tc>
                  <a:txBody>
                    <a:bodyPr/>
                    <a:lstStyle/>
                    <a:p>
                      <a:pPr algn="ctr" fontAlgn="ctr"/>
                      <a:r>
                        <a:rPr lang="ja-JP" altLang="en-US" sz="1050" b="1" u="none" strike="noStrike">
                          <a:effectLst/>
                          <a:latin typeface="+mn-ea"/>
                          <a:ea typeface="+mn-ea"/>
                        </a:rPr>
                        <a:t>情報提供依頼事項</a:t>
                      </a:r>
                    </a:p>
                  </a:txBody>
                  <a:tcPr marL="36000" marR="36000" marT="36000" marB="36000" anchor="ctr"/>
                </a:tc>
                <a:tc>
                  <a:txBody>
                    <a:bodyPr/>
                    <a:lstStyle/>
                    <a:p>
                      <a:pPr algn="ctr" fontAlgn="ctr"/>
                      <a:r>
                        <a:rPr lang="ja-JP" altLang="en-US" sz="1050" b="1" u="none" strike="noStrike">
                          <a:effectLst/>
                          <a:latin typeface="+mn-ea"/>
                          <a:ea typeface="+mn-ea"/>
                        </a:rPr>
                        <a:t>回答様式</a:t>
                      </a:r>
                    </a:p>
                  </a:txBody>
                  <a:tcPr marL="36000" marR="36000" marT="36000" marB="36000" anchor="ctr"/>
                </a:tc>
                <a:extLst>
                  <a:ext uri="{0D108BD9-81ED-4DB2-BD59-A6C34878D82A}">
                    <a16:rowId xmlns:a16="http://schemas.microsoft.com/office/drawing/2014/main" val="3658320624"/>
                  </a:ext>
                </a:extLst>
              </a:tr>
              <a:tr h="2107853">
                <a:tc rowSpan="3">
                  <a:txBody>
                    <a:bodyPr/>
                    <a:lstStyle/>
                    <a:p>
                      <a:pPr marL="0" marR="0" lvl="0" indent="0" algn="l" defTabSz="990564" rtl="0" eaLnBrk="1" fontAlgn="ctr" latinLnBrk="0" hangingPunct="1">
                        <a:lnSpc>
                          <a:spcPct val="100000"/>
                        </a:lnSpc>
                        <a:spcBef>
                          <a:spcPts val="0"/>
                        </a:spcBef>
                        <a:spcAft>
                          <a:spcPts val="0"/>
                        </a:spcAft>
                        <a:buClrTx/>
                        <a:buSzTx/>
                        <a:buFontTx/>
                        <a:buNone/>
                        <a:tabLst/>
                        <a:defRPr/>
                      </a:pPr>
                      <a:r>
                        <a:rPr lang="en-US" altLang="ja-JP" sz="1050" b="0" i="0" u="none" strike="noStrike" dirty="0">
                          <a:effectLst/>
                          <a:latin typeface="+mn-ea"/>
                          <a:ea typeface="+mn-ea"/>
                        </a:rPr>
                        <a:t>(3)</a:t>
                      </a:r>
                      <a:r>
                        <a:rPr lang="ja-JP" altLang="en-US" sz="1050" b="0" i="0" u="none" strike="noStrike" dirty="0">
                          <a:effectLst/>
                          <a:latin typeface="+mn-ea"/>
                          <a:ea typeface="+mn-ea"/>
                        </a:rPr>
                        <a:t>個別事項</a:t>
                      </a:r>
                      <a:endParaRPr lang="en-US" altLang="ja-JP" sz="1050" b="0" i="0" u="none" strike="noStrike" dirty="0">
                        <a:effectLst/>
                        <a:latin typeface="+mn-ea"/>
                        <a:ea typeface="+mn-ea"/>
                      </a:endParaRPr>
                    </a:p>
                    <a:p>
                      <a:pPr algn="l" fontAlgn="ctr"/>
                      <a:r>
                        <a:rPr lang="ja-JP" altLang="en-US" sz="1050" b="0" i="0" u="none" strike="noStrike" dirty="0">
                          <a:effectLst/>
                          <a:latin typeface="+mn-ea"/>
                          <a:ea typeface="+mn-ea"/>
                        </a:rPr>
                        <a:t>（続き）</a:t>
                      </a:r>
                      <a:endParaRPr lang="en-US" altLang="ja-JP" sz="1050" b="0" i="0" u="none" strike="noStrike" dirty="0">
                        <a:effectLst/>
                        <a:latin typeface="+mn-ea"/>
                        <a:ea typeface="+mn-ea"/>
                      </a:endParaRPr>
                    </a:p>
                  </a:txBody>
                  <a:tcPr marL="36000" marR="36000" marT="36000" marB="36000">
                    <a:solidFill>
                      <a:srgbClr val="D9E7CD"/>
                    </a:solidFill>
                  </a:tcPr>
                </a:tc>
                <a:tc>
                  <a:txBody>
                    <a:bodyPr/>
                    <a:lstStyle/>
                    <a:p>
                      <a:pPr algn="ctr" fontAlgn="ctr">
                        <a:spcBef>
                          <a:spcPts val="600"/>
                        </a:spcBef>
                      </a:pPr>
                      <a:r>
                        <a:rPr lang="en-US" altLang="ja-JP" sz="1050" b="0" i="0" u="none" strike="noStrike">
                          <a:effectLst/>
                          <a:latin typeface="+mn-ea"/>
                          <a:ea typeface="+mn-ea"/>
                        </a:rPr>
                        <a:t>3-6</a:t>
                      </a:r>
                      <a:endParaRPr lang="en-US" altLang="ja-JP" sz="1050" b="0" i="0" u="none" strike="noStrike" dirty="0">
                        <a:effectLst/>
                        <a:latin typeface="+mn-ea"/>
                        <a:ea typeface="+mn-ea"/>
                      </a:endParaRPr>
                    </a:p>
                  </a:txBody>
                  <a:tcPr marL="36000" marR="36000" marT="36000" marB="36000" anchor="ctr"/>
                </a:tc>
                <a:tc>
                  <a:txBody>
                    <a:bodyPr/>
                    <a:lstStyle/>
                    <a:p>
                      <a:pPr marL="0" marR="0" lvl="0" indent="0" algn="just" defTabSz="990564" rtl="0" eaLnBrk="1" fontAlgn="auto" latinLnBrk="0" hangingPunct="1">
                        <a:lnSpc>
                          <a:spcPct val="100000"/>
                        </a:lnSpc>
                        <a:spcBef>
                          <a:spcPts val="600"/>
                        </a:spcBef>
                        <a:spcAft>
                          <a:spcPts val="0"/>
                        </a:spcAft>
                        <a:buClrTx/>
                        <a:buSzTx/>
                        <a:buFont typeface="Arial" panose="020B0604020202020204" pitchFamily="34" charset="0"/>
                        <a:buNone/>
                        <a:tabLst/>
                        <a:defRPr/>
                      </a:pPr>
                      <a:r>
                        <a:rPr lang="ja-JP" altLang="en-US" sz="1050" kern="100">
                          <a:effectLst/>
                          <a:latin typeface="+mn-ea"/>
                          <a:ea typeface="+mn-ea"/>
                          <a:cs typeface="Times New Roman" panose="02020603050405020304" pitchFamily="18" charset="0"/>
                        </a:rPr>
                        <a:t>市大病院群の各施設の更新において、マスタ移行作業を職員で全て行うのは難しいため、全システムのマスタ移行について事業者への委託を行いたいと考えています。そのため、下記点について情報提供頂きたい。なお、マスタ移行範囲には、マスタだけでなく、レジメン、クリニカルパス、テンプレート、セットを含みます。</a:t>
                      </a:r>
                      <a:endParaRPr lang="en-US" altLang="ja-JP" sz="1050" kern="100">
                        <a:effectLst/>
                        <a:latin typeface="+mn-ea"/>
                        <a:ea typeface="+mn-ea"/>
                        <a:cs typeface="Times New Roman" panose="02020603050405020304" pitchFamily="18" charset="0"/>
                      </a:endParaRPr>
                    </a:p>
                    <a:p>
                      <a:pPr marL="171450" indent="-171450" algn="just">
                        <a:spcBef>
                          <a:spcPts val="600"/>
                        </a:spcBef>
                        <a:buFont typeface="Arial" panose="020B0604020202020204" pitchFamily="34" charset="0"/>
                        <a:buChar char="•"/>
                      </a:pPr>
                      <a:r>
                        <a:rPr lang="ja-JP" altLang="en-US" sz="1050" kern="100">
                          <a:effectLst/>
                          <a:latin typeface="+mn-ea"/>
                          <a:ea typeface="+mn-ea"/>
                          <a:cs typeface="Times New Roman" panose="02020603050405020304" pitchFamily="18" charset="0"/>
                        </a:rPr>
                        <a:t>マスタ移行の作業概要</a:t>
                      </a:r>
                      <a:endParaRPr lang="en-US" altLang="ja-JP" sz="1050" kern="100">
                        <a:effectLst/>
                        <a:latin typeface="+mn-ea"/>
                        <a:ea typeface="+mn-ea"/>
                        <a:cs typeface="Times New Roman" panose="02020603050405020304" pitchFamily="18" charset="0"/>
                      </a:endParaRPr>
                    </a:p>
                    <a:p>
                      <a:pPr marL="171450" indent="-171450" algn="just">
                        <a:spcBef>
                          <a:spcPts val="600"/>
                        </a:spcBef>
                        <a:buFont typeface="Arial" panose="020B0604020202020204" pitchFamily="34" charset="0"/>
                        <a:buChar char="•"/>
                      </a:pPr>
                      <a:r>
                        <a:rPr lang="ja-JP" altLang="en-US" sz="1050" kern="100">
                          <a:effectLst/>
                          <a:latin typeface="+mn-ea"/>
                          <a:ea typeface="+mn-ea"/>
                          <a:cs typeface="Times New Roman" panose="02020603050405020304" pitchFamily="18" charset="0"/>
                        </a:rPr>
                        <a:t>上記マスタ移行作業において、委託できる作業内容・範囲及び、病院側の作業内容・範囲</a:t>
                      </a:r>
                      <a:endParaRPr lang="en-US" altLang="ja-JP" sz="1050" kern="100">
                        <a:effectLst/>
                        <a:latin typeface="+mn-ea"/>
                        <a:ea typeface="+mn-ea"/>
                        <a:cs typeface="Times New Roman" panose="02020603050405020304" pitchFamily="18" charset="0"/>
                      </a:endParaRPr>
                    </a:p>
                    <a:p>
                      <a:pPr marL="171450" marR="0" lvl="0" indent="-171450" algn="just" defTabSz="990564"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ja-JP" altLang="en-US" sz="1050" kern="100">
                          <a:effectLst/>
                          <a:latin typeface="+mn-ea"/>
                          <a:ea typeface="+mn-ea"/>
                          <a:cs typeface="Times New Roman" panose="02020603050405020304" pitchFamily="18" charset="0"/>
                        </a:rPr>
                        <a:t>市大病院群の医療情報システムの更新において全システムのマスタ移行作業を委託する場合の概算費用見積・見積方法の考え方</a:t>
                      </a:r>
                      <a:endParaRPr lang="ja-JP" sz="1050" kern="100">
                        <a:effectLst/>
                        <a:latin typeface="+mn-ea"/>
                        <a:ea typeface="+mn-ea"/>
                        <a:cs typeface="Times New Roman" panose="02020603050405020304" pitchFamily="18" charset="0"/>
                      </a:endParaRPr>
                    </a:p>
                  </a:txBody>
                  <a:tcPr marL="36000" marR="36000" marT="36000" marB="36000"/>
                </a:tc>
                <a:tc>
                  <a:txBody>
                    <a:bodyPr/>
                    <a:lstStyle/>
                    <a:p>
                      <a:pPr marL="171450" marR="0" lvl="0" indent="-171450" algn="just" defTabSz="990564"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ja-JP" altLang="en-US" sz="1050" kern="100">
                          <a:effectLst/>
                          <a:latin typeface="+mn-ea"/>
                          <a:ea typeface="+mn-ea"/>
                          <a:cs typeface="Times New Roman" panose="02020603050405020304" pitchFamily="18" charset="0"/>
                        </a:rPr>
                        <a:t>様式任意</a:t>
                      </a:r>
                      <a:endParaRPr lang="en-US" altLang="ja-JP" sz="1050" kern="100">
                        <a:effectLst/>
                        <a:latin typeface="+mn-ea"/>
                        <a:ea typeface="+mn-ea"/>
                        <a:cs typeface="Times New Roman" panose="02020603050405020304" pitchFamily="18" charset="0"/>
                      </a:endParaRPr>
                    </a:p>
                    <a:p>
                      <a:pPr marL="171450" marR="0" lvl="0" indent="-171450" algn="just" defTabSz="990564"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ja-JP" altLang="en-US" sz="1050" kern="100">
                          <a:effectLst/>
                          <a:latin typeface="+mn-ea"/>
                          <a:ea typeface="+mn-ea"/>
                          <a:cs typeface="Times New Roman" panose="02020603050405020304" pitchFamily="18" charset="0"/>
                        </a:rPr>
                        <a:t>左記のマスタ移行作業を委託する場合の費用は「</a:t>
                      </a:r>
                      <a:r>
                        <a:rPr lang="en-US" altLang="ja-JP" sz="1050" kern="100">
                          <a:effectLst/>
                          <a:latin typeface="+mn-ea"/>
                          <a:ea typeface="+mn-ea"/>
                          <a:cs typeface="Times New Roman" panose="02020603050405020304" pitchFamily="18" charset="0"/>
                        </a:rPr>
                        <a:t>2-2_</a:t>
                      </a:r>
                      <a:r>
                        <a:rPr lang="ja-JP" altLang="en-US" sz="1050" kern="100">
                          <a:effectLst/>
                          <a:latin typeface="+mn-ea"/>
                          <a:ea typeface="+mn-ea"/>
                          <a:cs typeface="Times New Roman" panose="02020603050405020304" pitchFamily="18" charset="0"/>
                        </a:rPr>
                        <a:t>参考見積書</a:t>
                      </a:r>
                      <a:r>
                        <a:rPr lang="en-US" altLang="ja-JP" sz="1050" kern="100">
                          <a:effectLst/>
                          <a:latin typeface="+mn-ea"/>
                          <a:ea typeface="+mn-ea"/>
                          <a:cs typeface="Times New Roman" panose="02020603050405020304" pitchFamily="18" charset="0"/>
                        </a:rPr>
                        <a:t>2</a:t>
                      </a:r>
                      <a:r>
                        <a:rPr lang="ja-JP" altLang="en-US" sz="1050" kern="100">
                          <a:effectLst/>
                          <a:latin typeface="+mn-ea"/>
                          <a:ea typeface="+mn-ea"/>
                          <a:cs typeface="Times New Roman" panose="02020603050405020304" pitchFamily="18" charset="0"/>
                        </a:rPr>
                        <a:t>（桜山の更新・年額保守費用）」及び「</a:t>
                      </a:r>
                      <a:r>
                        <a:rPr lang="en-US" altLang="ja-JP" sz="1050" kern="100">
                          <a:effectLst/>
                          <a:latin typeface="+mn-ea"/>
                          <a:ea typeface="+mn-ea"/>
                          <a:cs typeface="Times New Roman" panose="02020603050405020304" pitchFamily="18" charset="0"/>
                        </a:rPr>
                        <a:t>2-2_</a:t>
                      </a:r>
                      <a:r>
                        <a:rPr lang="ja-JP" altLang="en-US" sz="1050" kern="100">
                          <a:effectLst/>
                          <a:latin typeface="+mn-ea"/>
                          <a:ea typeface="+mn-ea"/>
                          <a:cs typeface="Times New Roman" panose="02020603050405020304" pitchFamily="18" charset="0"/>
                        </a:rPr>
                        <a:t>参考見積書</a:t>
                      </a:r>
                      <a:r>
                        <a:rPr lang="en-US" altLang="ja-JP" sz="1050" kern="100">
                          <a:effectLst/>
                          <a:latin typeface="+mn-ea"/>
                          <a:ea typeface="+mn-ea"/>
                          <a:cs typeface="Times New Roman" panose="02020603050405020304" pitchFamily="18" charset="0"/>
                        </a:rPr>
                        <a:t>3</a:t>
                      </a:r>
                      <a:r>
                        <a:rPr lang="ja-JP" altLang="en-US" sz="1050" kern="100">
                          <a:effectLst/>
                          <a:latin typeface="+mn-ea"/>
                          <a:ea typeface="+mn-ea"/>
                          <a:cs typeface="Times New Roman" panose="02020603050405020304" pitchFamily="18" charset="0"/>
                        </a:rPr>
                        <a:t>（西部の更新・年額保守費用）」における項目「作業支援（マスタ移行）」に含めること</a:t>
                      </a:r>
                      <a:endParaRPr lang="ja-JP" altLang="ja-JP" sz="1050" kern="100">
                        <a:effectLst/>
                        <a:latin typeface="+mn-ea"/>
                        <a:ea typeface="+mn-ea"/>
                        <a:cs typeface="Times New Roman" panose="02020603050405020304" pitchFamily="18" charset="0"/>
                      </a:endParaRPr>
                    </a:p>
                  </a:txBody>
                  <a:tcPr marL="36000" marR="36000" marT="36000" marB="36000"/>
                </a:tc>
                <a:extLst>
                  <a:ext uri="{0D108BD9-81ED-4DB2-BD59-A6C34878D82A}">
                    <a16:rowId xmlns:a16="http://schemas.microsoft.com/office/drawing/2014/main" val="2174040438"/>
                  </a:ext>
                </a:extLst>
              </a:tr>
              <a:tr h="911129">
                <a:tc vMerge="1">
                  <a:txBody>
                    <a:bodyPr/>
                    <a:lstStyle/>
                    <a:p>
                      <a:endParaRPr kumimoji="1" lang="ja-JP" altLang="en-US"/>
                    </a:p>
                  </a:txBody>
                  <a:tcPr/>
                </a:tc>
                <a:tc>
                  <a:txBody>
                    <a:bodyPr/>
                    <a:lstStyle/>
                    <a:p>
                      <a:pPr algn="ctr" fontAlgn="ctr">
                        <a:spcBef>
                          <a:spcPts val="600"/>
                        </a:spcBef>
                      </a:pPr>
                      <a:r>
                        <a:rPr lang="en-US" altLang="ja-JP" sz="1050" b="0" i="0" u="none" strike="noStrike">
                          <a:effectLst/>
                          <a:latin typeface="+mn-ea"/>
                          <a:ea typeface="+mn-ea"/>
                        </a:rPr>
                        <a:t>3-7</a:t>
                      </a:r>
                      <a:endParaRPr lang="en-US" altLang="ja-JP" sz="1050" b="0" i="0" u="none" strike="noStrike" dirty="0">
                        <a:effectLst/>
                        <a:latin typeface="+mn-ea"/>
                        <a:ea typeface="+mn-ea"/>
                      </a:endParaRPr>
                    </a:p>
                  </a:txBody>
                  <a:tcPr marL="36000" marR="36000" marT="36000" marB="36000" anchor="ctr"/>
                </a:tc>
                <a:tc>
                  <a:txBody>
                    <a:bodyPr/>
                    <a:lstStyle/>
                    <a:p>
                      <a:pPr marL="0" indent="0" algn="just">
                        <a:spcBef>
                          <a:spcPts val="600"/>
                        </a:spcBef>
                        <a:buFont typeface="Arial" panose="020B0604020202020204" pitchFamily="34" charset="0"/>
                        <a:buNone/>
                      </a:pPr>
                      <a:r>
                        <a:rPr lang="ja-JP" altLang="en-US" sz="1050" kern="100">
                          <a:effectLst/>
                          <a:latin typeface="+mn-ea"/>
                          <a:ea typeface="+mn-ea"/>
                          <a:cs typeface="Times New Roman" panose="02020603050405020304" pitchFamily="18" charset="0"/>
                        </a:rPr>
                        <a:t>全施設の電子カルテ共通化までの過渡期（一部の更新済み施設のみ電子カルテが共通化された期間）における、更新済み施設と未更新の施設間の相互参照について実現可否並びに実現する場合の制約事項等について情報提供頂きたい。（参考資料</a:t>
                      </a:r>
                      <a:r>
                        <a:rPr lang="en-US" altLang="ja-JP" sz="1050" kern="100">
                          <a:effectLst/>
                          <a:latin typeface="+mn-ea"/>
                          <a:ea typeface="+mn-ea"/>
                          <a:cs typeface="Times New Roman" panose="02020603050405020304" pitchFamily="18" charset="0"/>
                        </a:rPr>
                        <a:t>P16-17</a:t>
                      </a:r>
                      <a:r>
                        <a:rPr lang="ja-JP" altLang="en-US" sz="1050" kern="100">
                          <a:effectLst/>
                          <a:latin typeface="+mn-ea"/>
                          <a:ea typeface="+mn-ea"/>
                          <a:cs typeface="Times New Roman" panose="02020603050405020304" pitchFamily="18" charset="0"/>
                        </a:rPr>
                        <a:t>）</a:t>
                      </a:r>
                      <a:endParaRPr lang="en-US" altLang="ja-JP" sz="1050" kern="100" dirty="0">
                        <a:effectLst/>
                        <a:latin typeface="+mn-ea"/>
                        <a:ea typeface="+mn-ea"/>
                        <a:cs typeface="Times New Roman" panose="02020603050405020304" pitchFamily="18" charset="0"/>
                      </a:endParaRPr>
                    </a:p>
                  </a:txBody>
                  <a:tcPr marL="36000" marR="36000" marT="36000" marB="36000"/>
                </a:tc>
                <a:tc>
                  <a:txBody>
                    <a:bodyPr/>
                    <a:lstStyle/>
                    <a:p>
                      <a:pPr marL="171450" marR="0" lvl="0" indent="-171450" algn="just" defTabSz="990564"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ja-JP" altLang="en-US" sz="1050" kern="100">
                          <a:effectLst/>
                          <a:latin typeface="+mn-ea"/>
                          <a:ea typeface="+mn-ea"/>
                          <a:cs typeface="Times New Roman" panose="02020603050405020304" pitchFamily="18" charset="0"/>
                        </a:rPr>
                        <a:t>様式任意</a:t>
                      </a:r>
                      <a:endParaRPr lang="ja-JP" altLang="ja-JP" sz="1050" kern="100">
                        <a:effectLst/>
                        <a:latin typeface="+mn-ea"/>
                        <a:ea typeface="+mn-ea"/>
                        <a:cs typeface="Times New Roman" panose="02020603050405020304" pitchFamily="18" charset="0"/>
                      </a:endParaRPr>
                    </a:p>
                  </a:txBody>
                  <a:tcPr marL="36000" marR="36000" marT="36000" marB="36000"/>
                </a:tc>
                <a:extLst>
                  <a:ext uri="{0D108BD9-81ED-4DB2-BD59-A6C34878D82A}">
                    <a16:rowId xmlns:a16="http://schemas.microsoft.com/office/drawing/2014/main" val="524691860"/>
                  </a:ext>
                </a:extLst>
              </a:tr>
              <a:tr h="1443523">
                <a:tc vMerge="1">
                  <a:txBody>
                    <a:bodyPr/>
                    <a:lstStyle/>
                    <a:p>
                      <a:endParaRPr kumimoji="1" lang="ja-JP" altLang="en-US"/>
                    </a:p>
                  </a:txBody>
                  <a:tcPr/>
                </a:tc>
                <a:tc>
                  <a:txBody>
                    <a:bodyPr/>
                    <a:lstStyle/>
                    <a:p>
                      <a:pPr algn="ctr" fontAlgn="ctr">
                        <a:spcBef>
                          <a:spcPts val="600"/>
                        </a:spcBef>
                      </a:pPr>
                      <a:r>
                        <a:rPr lang="en-US" altLang="ja-JP" sz="1050" b="0" i="0" u="none" strike="noStrike">
                          <a:effectLst/>
                          <a:latin typeface="+mn-ea"/>
                          <a:ea typeface="+mn-ea"/>
                        </a:rPr>
                        <a:t>3-8</a:t>
                      </a:r>
                      <a:endParaRPr lang="en-US" altLang="ja-JP" sz="1050" b="0" i="0" u="none" strike="noStrike" dirty="0">
                        <a:effectLst/>
                        <a:latin typeface="+mn-ea"/>
                        <a:ea typeface="+mn-ea"/>
                      </a:endParaRPr>
                    </a:p>
                  </a:txBody>
                  <a:tcPr marL="36000" marR="36000" marT="36000" marB="36000" anchor="ctr"/>
                </a:tc>
                <a:tc>
                  <a:txBody>
                    <a:bodyPr/>
                    <a:lstStyle/>
                    <a:p>
                      <a:pPr marL="0" indent="0" algn="just">
                        <a:buFont typeface="Arial" panose="020B0604020202020204" pitchFamily="34" charset="0"/>
                        <a:buNone/>
                      </a:pPr>
                      <a:r>
                        <a:rPr lang="ja-JP" altLang="en-US" sz="1050" kern="100">
                          <a:effectLst/>
                          <a:latin typeface="+mn-ea"/>
                          <a:ea typeface="+mn-ea"/>
                          <a:cs typeface="Times New Roman" panose="02020603050405020304" pitchFamily="18" charset="0"/>
                        </a:rPr>
                        <a:t>名古屋市立大学病院における次期システムにおいて、救急災害医療センターのオープンに合わせて調達する端末活用の可否について情報提供頂きたい。</a:t>
                      </a:r>
                      <a:endParaRPr lang="en-US" altLang="ja-JP" sz="1050" kern="100">
                        <a:effectLst/>
                        <a:latin typeface="+mn-ea"/>
                        <a:ea typeface="+mn-ea"/>
                        <a:cs typeface="Times New Roman" panose="02020603050405020304" pitchFamily="18" charset="0"/>
                      </a:endParaRPr>
                    </a:p>
                    <a:p>
                      <a:pPr marL="0" indent="0" algn="just">
                        <a:buFont typeface="Arial" panose="020B0604020202020204" pitchFamily="34" charset="0"/>
                        <a:buNone/>
                      </a:pPr>
                      <a:r>
                        <a:rPr kumimoji="1" lang="ja-JP" altLang="en-US" sz="1050" kern="100">
                          <a:solidFill>
                            <a:schemeClr val="dk1"/>
                          </a:solidFill>
                          <a:effectLst/>
                          <a:latin typeface="+mn-ea"/>
                          <a:ea typeface="+mn-ea"/>
                          <a:cs typeface="Times New Roman" panose="02020603050405020304" pitchFamily="18" charset="0"/>
                        </a:rPr>
                        <a:t>（参考資料</a:t>
                      </a:r>
                      <a:r>
                        <a:rPr kumimoji="1" lang="en-US" altLang="ja-JP" sz="1050" kern="100">
                          <a:solidFill>
                            <a:schemeClr val="dk1"/>
                          </a:solidFill>
                          <a:effectLst/>
                          <a:latin typeface="+mn-ea"/>
                          <a:ea typeface="+mn-ea"/>
                          <a:cs typeface="Times New Roman" panose="02020603050405020304" pitchFamily="18" charset="0"/>
                        </a:rPr>
                        <a:t>P18</a:t>
                      </a:r>
                      <a:r>
                        <a:rPr kumimoji="1" lang="ja-JP" altLang="en-US" sz="1050" kern="100">
                          <a:solidFill>
                            <a:schemeClr val="dk1"/>
                          </a:solidFill>
                          <a:effectLst/>
                          <a:latin typeface="+mn-ea"/>
                          <a:ea typeface="+mn-ea"/>
                          <a:cs typeface="Times New Roman" panose="02020603050405020304" pitchFamily="18" charset="0"/>
                        </a:rPr>
                        <a:t>）</a:t>
                      </a:r>
                      <a:endParaRPr lang="en-US" altLang="ja-JP" sz="1050" kern="100">
                        <a:effectLst/>
                        <a:latin typeface="+mn-ea"/>
                        <a:ea typeface="+mn-ea"/>
                        <a:cs typeface="Times New Roman" panose="02020603050405020304" pitchFamily="18" charset="0"/>
                      </a:endParaRPr>
                    </a:p>
                    <a:p>
                      <a:pPr marL="171450" indent="-171450" algn="just" defTabSz="990564" rtl="0" eaLnBrk="1" latinLnBrk="0" hangingPunct="1">
                        <a:spcBef>
                          <a:spcPts val="600"/>
                        </a:spcBef>
                        <a:buFont typeface="Arial" panose="020B0604020202020204" pitchFamily="34" charset="0"/>
                        <a:buChar char="•"/>
                      </a:pPr>
                      <a:r>
                        <a:rPr kumimoji="1" lang="ja-JP" altLang="en-US" sz="1050" kern="100">
                          <a:solidFill>
                            <a:schemeClr val="dk1"/>
                          </a:solidFill>
                          <a:effectLst/>
                          <a:latin typeface="+mn-ea"/>
                          <a:ea typeface="+mn-ea"/>
                          <a:cs typeface="Times New Roman" panose="02020603050405020304" pitchFamily="18" charset="0"/>
                        </a:rPr>
                        <a:t>救急災害医療センターのオープンに合わせて購入した端末を活用する場合と新規端末に入れ替える場合について、費用、スケジュール、端末置き換えの作業時間、次期システム更新に係るリスクを考慮して検討したいと考えております。</a:t>
                      </a:r>
                    </a:p>
                    <a:p>
                      <a:pPr marL="171450" indent="-171450" algn="just" defTabSz="990564" rtl="0" eaLnBrk="1" latinLnBrk="0" hangingPunct="1">
                        <a:spcBef>
                          <a:spcPts val="600"/>
                        </a:spcBef>
                        <a:buFont typeface="Arial" panose="020B0604020202020204" pitchFamily="34" charset="0"/>
                        <a:buChar char="•"/>
                      </a:pPr>
                      <a:r>
                        <a:rPr kumimoji="1" lang="ja-JP" altLang="en-US" sz="1050" kern="100">
                          <a:solidFill>
                            <a:schemeClr val="dk1"/>
                          </a:solidFill>
                          <a:effectLst/>
                          <a:latin typeface="+mn-ea"/>
                          <a:ea typeface="+mn-ea"/>
                          <a:cs typeface="Times New Roman" panose="02020603050405020304" pitchFamily="18" charset="0"/>
                        </a:rPr>
                        <a:t>救急災害医療センターのオープンに合わせて購入した端末に置き換える提案をする場合は</a:t>
                      </a:r>
                      <a:r>
                        <a:rPr kumimoji="1" lang="en-US" altLang="ja-JP" sz="1050" kern="100">
                          <a:solidFill>
                            <a:schemeClr val="dk1"/>
                          </a:solidFill>
                          <a:effectLst/>
                          <a:latin typeface="+mn-ea"/>
                          <a:ea typeface="+mn-ea"/>
                          <a:cs typeface="Times New Roman" panose="02020603050405020304" pitchFamily="18" charset="0"/>
                        </a:rPr>
                        <a:t>470</a:t>
                      </a:r>
                      <a:r>
                        <a:rPr kumimoji="1" lang="ja-JP" altLang="en-US" sz="1050" kern="100">
                          <a:solidFill>
                            <a:schemeClr val="dk1"/>
                          </a:solidFill>
                          <a:effectLst/>
                          <a:latin typeface="+mn-ea"/>
                          <a:ea typeface="+mn-ea"/>
                          <a:cs typeface="Times New Roman" panose="02020603050405020304" pitchFamily="18" charset="0"/>
                        </a:rPr>
                        <a:t>台の端末台数を見積書に含めること。</a:t>
                      </a:r>
                    </a:p>
                  </a:txBody>
                  <a:tcPr marL="36000" marR="36000" marT="36000" marB="36000"/>
                </a:tc>
                <a:tc>
                  <a:txBody>
                    <a:bodyPr/>
                    <a:lstStyle/>
                    <a:p>
                      <a:pPr marL="171450" marR="0" lvl="0" indent="-171450" algn="just" defTabSz="990564"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ja-JP" altLang="en-US" sz="1050" kern="100">
                          <a:effectLst/>
                          <a:latin typeface="+mn-ea"/>
                          <a:ea typeface="+mn-ea"/>
                          <a:cs typeface="Times New Roman" panose="02020603050405020304" pitchFamily="18" charset="0"/>
                        </a:rPr>
                        <a:t>様式任意</a:t>
                      </a:r>
                      <a:endParaRPr lang="ja-JP" altLang="ja-JP" sz="1050" kern="100">
                        <a:effectLst/>
                        <a:latin typeface="+mn-ea"/>
                        <a:ea typeface="+mn-ea"/>
                        <a:cs typeface="Times New Roman" panose="02020603050405020304" pitchFamily="18" charset="0"/>
                      </a:endParaRPr>
                    </a:p>
                    <a:p>
                      <a:pPr marL="171450" marR="0" lvl="0" indent="-171450" algn="just" defTabSz="990564"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altLang="zh-TW" sz="1050" kern="100">
                          <a:effectLst/>
                          <a:latin typeface="+mn-ea"/>
                          <a:ea typeface="+mn-ea"/>
                          <a:cs typeface="Times New Roman" panose="02020603050405020304" pitchFamily="18" charset="0"/>
                        </a:rPr>
                        <a:t>2-1_</a:t>
                      </a:r>
                      <a:r>
                        <a:rPr lang="zh-TW" altLang="en-US" sz="1050" kern="100">
                          <a:effectLst/>
                          <a:latin typeface="+mn-ea"/>
                          <a:ea typeface="+mn-ea"/>
                          <a:cs typeface="Times New Roman" panose="02020603050405020304" pitchFamily="18" charset="0"/>
                        </a:rPr>
                        <a:t>仕様書兼回答書</a:t>
                      </a:r>
                      <a:r>
                        <a:rPr lang="en-US" altLang="zh-TW" sz="1050" kern="100">
                          <a:effectLst/>
                          <a:latin typeface="+mn-ea"/>
                          <a:ea typeface="+mn-ea"/>
                          <a:cs typeface="Times New Roman" panose="02020603050405020304" pitchFamily="18" charset="0"/>
                        </a:rPr>
                        <a:t>1_</a:t>
                      </a:r>
                      <a:r>
                        <a:rPr lang="zh-TW" altLang="en-US" sz="1050" kern="100">
                          <a:effectLst/>
                          <a:latin typeface="+mn-ea"/>
                          <a:ea typeface="+mn-ea"/>
                          <a:cs typeface="Times New Roman" panose="02020603050405020304" pitchFamily="18" charset="0"/>
                        </a:rPr>
                        <a:t>共通部分</a:t>
                      </a:r>
                    </a:p>
                    <a:p>
                      <a:pPr marL="171450" marR="0" lvl="0" indent="-171450" algn="just" defTabSz="990564"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altLang="ja-JP" sz="1050" kern="100">
                          <a:effectLst/>
                          <a:latin typeface="+mn-ea"/>
                          <a:ea typeface="+mn-ea"/>
                          <a:cs typeface="Times New Roman" panose="02020603050405020304" pitchFamily="18" charset="0"/>
                        </a:rPr>
                        <a:t>2-2_</a:t>
                      </a:r>
                      <a:r>
                        <a:rPr lang="ja-JP" altLang="en-US" sz="1050" kern="100">
                          <a:effectLst/>
                          <a:latin typeface="+mn-ea"/>
                          <a:ea typeface="+mn-ea"/>
                          <a:cs typeface="Times New Roman" panose="02020603050405020304" pitchFamily="18" charset="0"/>
                        </a:rPr>
                        <a:t>参考見積書</a:t>
                      </a:r>
                      <a:r>
                        <a:rPr lang="en-US" altLang="ja-JP" sz="1050" kern="100">
                          <a:effectLst/>
                          <a:latin typeface="+mn-ea"/>
                          <a:ea typeface="+mn-ea"/>
                          <a:cs typeface="Times New Roman" panose="02020603050405020304" pitchFamily="18" charset="0"/>
                        </a:rPr>
                        <a:t>2</a:t>
                      </a:r>
                      <a:r>
                        <a:rPr lang="ja-JP" altLang="en-US" sz="1050" kern="100">
                          <a:effectLst/>
                          <a:latin typeface="+mn-ea"/>
                          <a:ea typeface="+mn-ea"/>
                          <a:cs typeface="Times New Roman" panose="02020603050405020304" pitchFamily="18" charset="0"/>
                        </a:rPr>
                        <a:t>（桜山の更新・年額保守費用）</a:t>
                      </a:r>
                      <a:endParaRPr kumimoji="1" lang="ja-JP" altLang="ja-JP" sz="1050" kern="100">
                        <a:solidFill>
                          <a:schemeClr val="dk1"/>
                        </a:solidFill>
                        <a:effectLst/>
                        <a:latin typeface="+mn-ea"/>
                        <a:ea typeface="+mn-ea"/>
                        <a:cs typeface="Times New Roman" panose="02020603050405020304" pitchFamily="18" charset="0"/>
                      </a:endParaRPr>
                    </a:p>
                  </a:txBody>
                  <a:tcPr marL="36000" marR="36000" marT="36000" marB="36000"/>
                </a:tc>
                <a:extLst>
                  <a:ext uri="{0D108BD9-81ED-4DB2-BD59-A6C34878D82A}">
                    <a16:rowId xmlns:a16="http://schemas.microsoft.com/office/drawing/2014/main" val="3896768730"/>
                  </a:ext>
                </a:extLst>
              </a:tr>
            </a:tbl>
          </a:graphicData>
        </a:graphic>
      </p:graphicFrame>
      <p:sp>
        <p:nvSpPr>
          <p:cNvPr id="3" name="スライド番号プレースホルダー 2">
            <a:extLst>
              <a:ext uri="{FF2B5EF4-FFF2-40B4-BE49-F238E27FC236}">
                <a16:creationId xmlns:a16="http://schemas.microsoft.com/office/drawing/2014/main" id="{16605F1E-8DF2-98F5-0776-2FBA2CC9604C}"/>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5FCFE5-FE56-4EF1-80A8-07776887C2A1}" type="slidenum">
              <a:rPr kumimoji="0" lang="ja-JP" altLang="en-US" sz="900" b="0" i="0" u="none" strike="noStrike" kern="1200" cap="none" spc="0" normalizeH="0" baseline="0" noProof="0" smtClean="0">
                <a:ln>
                  <a:noFill/>
                </a:ln>
                <a:solidFill>
                  <a:prstClr val="black"/>
                </a:solidFill>
                <a:effectLst/>
                <a:uLnTx/>
                <a:uFillTx/>
                <a:latin typeface="Calibri Light"/>
                <a:ea typeface="Yu Gothic UI"/>
                <a:cs typeface="+mn-cs"/>
                <a:sym typeface="+mn-lt"/>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ja-JP" altLang="en-US" sz="900" b="0" i="0" u="none" strike="noStrike" kern="1200" cap="none" spc="0" normalizeH="0" baseline="0" noProof="0" dirty="0">
              <a:ln>
                <a:noFill/>
              </a:ln>
              <a:solidFill>
                <a:prstClr val="black"/>
              </a:solidFill>
              <a:effectLst/>
              <a:uLnTx/>
              <a:uFillTx/>
              <a:latin typeface="Calibri Light"/>
              <a:ea typeface="Yu Gothic UI"/>
              <a:cs typeface="+mn-cs"/>
              <a:sym typeface="+mn-lt"/>
            </a:endParaRPr>
          </a:p>
        </p:txBody>
      </p:sp>
      <p:sp>
        <p:nvSpPr>
          <p:cNvPr id="6" name="テキスト プレースホルダー 5">
            <a:extLst>
              <a:ext uri="{FF2B5EF4-FFF2-40B4-BE49-F238E27FC236}">
                <a16:creationId xmlns:a16="http://schemas.microsoft.com/office/drawing/2014/main" id="{8146CD83-B43D-AF72-F27F-AAE9429A559E}"/>
              </a:ext>
            </a:extLst>
          </p:cNvPr>
          <p:cNvSpPr>
            <a:spLocks noGrp="1"/>
          </p:cNvSpPr>
          <p:nvPr>
            <p:ph type="body" sz="quarter" idx="15"/>
          </p:nvPr>
        </p:nvSpPr>
        <p:spPr/>
        <p:txBody>
          <a:bodyPr/>
          <a:lstStyle/>
          <a:p>
            <a:r>
              <a:rPr lang="ja-JP" altLang="en-US"/>
              <a:t>情報提供依頼事項一覧（</a:t>
            </a:r>
            <a:r>
              <a:rPr lang="en-US" altLang="ja-JP"/>
              <a:t>4/5</a:t>
            </a:r>
            <a:r>
              <a:rPr lang="ja-JP" altLang="en-US"/>
              <a:t>）</a:t>
            </a:r>
          </a:p>
        </p:txBody>
      </p:sp>
      <p:sp>
        <p:nvSpPr>
          <p:cNvPr id="4" name="タイトル 3">
            <a:extLst>
              <a:ext uri="{FF2B5EF4-FFF2-40B4-BE49-F238E27FC236}">
                <a16:creationId xmlns:a16="http://schemas.microsoft.com/office/drawing/2014/main" id="{61F09694-5356-11CF-5DE9-ADE19711B112}"/>
              </a:ext>
            </a:extLst>
          </p:cNvPr>
          <p:cNvSpPr>
            <a:spLocks noGrp="1"/>
          </p:cNvSpPr>
          <p:nvPr>
            <p:ph type="title"/>
          </p:nvPr>
        </p:nvSpPr>
        <p:spPr/>
        <p:txBody>
          <a:bodyPr/>
          <a:lstStyle/>
          <a:p>
            <a:r>
              <a:rPr lang="ja-JP" altLang="en-US"/>
              <a:t>（続き）</a:t>
            </a:r>
          </a:p>
        </p:txBody>
      </p:sp>
    </p:spTree>
    <p:extLst>
      <p:ext uri="{BB962C8B-B14F-4D97-AF65-F5344CB8AC3E}">
        <p14:creationId xmlns:p14="http://schemas.microsoft.com/office/powerpoint/2010/main" val="3381356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コンテンツ プレースホルダー 1">
            <a:extLst>
              <a:ext uri="{FF2B5EF4-FFF2-40B4-BE49-F238E27FC236}">
                <a16:creationId xmlns:a16="http://schemas.microsoft.com/office/drawing/2014/main" id="{055F7351-CD5F-5A1E-800C-5A69F52E0E5E}"/>
              </a:ext>
            </a:extLst>
          </p:cNvPr>
          <p:cNvGraphicFramePr>
            <a:graphicFrameLocks noGrp="1"/>
          </p:cNvGraphicFramePr>
          <p:nvPr>
            <p:ph idx="1"/>
            <p:extLst>
              <p:ext uri="{D42A27DB-BD31-4B8C-83A1-F6EECF244321}">
                <p14:modId xmlns:p14="http://schemas.microsoft.com/office/powerpoint/2010/main" val="2568096831"/>
              </p:ext>
            </p:extLst>
          </p:nvPr>
        </p:nvGraphicFramePr>
        <p:xfrm>
          <a:off x="417513" y="1476375"/>
          <a:ext cx="9071488" cy="3640844"/>
        </p:xfrm>
        <a:graphic>
          <a:graphicData uri="http://schemas.openxmlformats.org/drawingml/2006/table">
            <a:tbl>
              <a:tblPr firstRow="1" bandRow="1">
                <a:tableStyleId>{5C22544A-7EE6-4342-B048-85BDC9FD1C3A}</a:tableStyleId>
              </a:tblPr>
              <a:tblGrid>
                <a:gridCol w="1015048">
                  <a:extLst>
                    <a:ext uri="{9D8B030D-6E8A-4147-A177-3AD203B41FA5}">
                      <a16:colId xmlns:a16="http://schemas.microsoft.com/office/drawing/2014/main" val="3442601131"/>
                    </a:ext>
                  </a:extLst>
                </a:gridCol>
                <a:gridCol w="510540">
                  <a:extLst>
                    <a:ext uri="{9D8B030D-6E8A-4147-A177-3AD203B41FA5}">
                      <a16:colId xmlns:a16="http://schemas.microsoft.com/office/drawing/2014/main" val="1244328412"/>
                    </a:ext>
                  </a:extLst>
                </a:gridCol>
                <a:gridCol w="4341462">
                  <a:extLst>
                    <a:ext uri="{9D8B030D-6E8A-4147-A177-3AD203B41FA5}">
                      <a16:colId xmlns:a16="http://schemas.microsoft.com/office/drawing/2014/main" val="460267200"/>
                    </a:ext>
                  </a:extLst>
                </a:gridCol>
                <a:gridCol w="3204438">
                  <a:extLst>
                    <a:ext uri="{9D8B030D-6E8A-4147-A177-3AD203B41FA5}">
                      <a16:colId xmlns:a16="http://schemas.microsoft.com/office/drawing/2014/main" val="3156370569"/>
                    </a:ext>
                  </a:extLst>
                </a:gridCol>
              </a:tblGrid>
              <a:tr h="219075">
                <a:tc>
                  <a:txBody>
                    <a:bodyPr/>
                    <a:lstStyle/>
                    <a:p>
                      <a:pPr algn="ctr" fontAlgn="ctr"/>
                      <a:r>
                        <a:rPr lang="ja-JP" altLang="en-US" sz="1050" b="1" i="0" u="none" strike="noStrike">
                          <a:solidFill>
                            <a:srgbClr val="FFFFFF"/>
                          </a:solidFill>
                          <a:effectLst/>
                          <a:latin typeface="+mn-ea"/>
                          <a:ea typeface="+mn-ea"/>
                        </a:rPr>
                        <a:t>分類</a:t>
                      </a:r>
                      <a:r>
                        <a:rPr lang="en-US" altLang="ja-JP" sz="1050" b="1" i="0" u="none" strike="noStrike" dirty="0">
                          <a:solidFill>
                            <a:srgbClr val="FFFFFF"/>
                          </a:solidFill>
                          <a:effectLst/>
                          <a:latin typeface="+mn-ea"/>
                          <a:ea typeface="+mn-ea"/>
                        </a:rPr>
                        <a:t>1</a:t>
                      </a:r>
                      <a:endParaRPr lang="ja-JP" altLang="en-US" sz="1050" b="1" i="0" u="none" strike="noStrike" dirty="0">
                        <a:solidFill>
                          <a:srgbClr val="FFFFFF"/>
                        </a:solidFill>
                        <a:effectLst/>
                        <a:latin typeface="+mn-ea"/>
                        <a:ea typeface="+mn-ea"/>
                      </a:endParaRPr>
                    </a:p>
                  </a:txBody>
                  <a:tcPr marL="36000" marR="36000" marT="36000" marB="36000" anchor="ctr"/>
                </a:tc>
                <a:tc>
                  <a:txBody>
                    <a:bodyPr/>
                    <a:lstStyle/>
                    <a:p>
                      <a:pPr algn="ctr" fontAlgn="ctr"/>
                      <a:r>
                        <a:rPr lang="ja-JP" altLang="en-US" sz="1050" b="1" i="0" u="none" strike="noStrike">
                          <a:solidFill>
                            <a:srgbClr val="FFFFFF"/>
                          </a:solidFill>
                          <a:effectLst/>
                          <a:latin typeface="+mn-ea"/>
                          <a:ea typeface="+mn-ea"/>
                        </a:rPr>
                        <a:t>項番</a:t>
                      </a:r>
                      <a:endParaRPr lang="ja-JP" altLang="en-US" sz="1050" b="1" i="0" u="none" strike="noStrike" dirty="0">
                        <a:solidFill>
                          <a:srgbClr val="FFFFFF"/>
                        </a:solidFill>
                        <a:effectLst/>
                        <a:latin typeface="+mn-ea"/>
                        <a:ea typeface="+mn-ea"/>
                      </a:endParaRPr>
                    </a:p>
                  </a:txBody>
                  <a:tcPr marL="36000" marR="36000" marT="36000" marB="36000" anchor="ctr"/>
                </a:tc>
                <a:tc>
                  <a:txBody>
                    <a:bodyPr/>
                    <a:lstStyle/>
                    <a:p>
                      <a:pPr algn="ctr" fontAlgn="ctr"/>
                      <a:r>
                        <a:rPr lang="ja-JP" altLang="en-US" sz="1050" b="1" u="none" strike="noStrike">
                          <a:effectLst/>
                          <a:latin typeface="+mn-ea"/>
                          <a:ea typeface="+mn-ea"/>
                        </a:rPr>
                        <a:t>情報提供依頼事項</a:t>
                      </a:r>
                    </a:p>
                  </a:txBody>
                  <a:tcPr marL="36000" marR="36000" marT="36000" marB="36000" anchor="ctr"/>
                </a:tc>
                <a:tc>
                  <a:txBody>
                    <a:bodyPr/>
                    <a:lstStyle/>
                    <a:p>
                      <a:pPr algn="ctr" fontAlgn="ctr"/>
                      <a:r>
                        <a:rPr lang="ja-JP" altLang="en-US" sz="1050" b="1" u="none" strike="noStrike">
                          <a:effectLst/>
                          <a:latin typeface="+mn-ea"/>
                          <a:ea typeface="+mn-ea"/>
                        </a:rPr>
                        <a:t>回答様式</a:t>
                      </a:r>
                    </a:p>
                  </a:txBody>
                  <a:tcPr marL="36000" marR="36000" marT="36000" marB="36000" anchor="ctr"/>
                </a:tc>
                <a:extLst>
                  <a:ext uri="{0D108BD9-81ED-4DB2-BD59-A6C34878D82A}">
                    <a16:rowId xmlns:a16="http://schemas.microsoft.com/office/drawing/2014/main" val="3658320624"/>
                  </a:ext>
                </a:extLst>
              </a:tr>
              <a:tr h="616068">
                <a:tc rowSpan="6">
                  <a:txBody>
                    <a:bodyPr/>
                    <a:lstStyle/>
                    <a:p>
                      <a:pPr marL="0" marR="0" lvl="0" indent="0" algn="l" defTabSz="990564" rtl="0" eaLnBrk="1" fontAlgn="ctr" latinLnBrk="0" hangingPunct="1">
                        <a:lnSpc>
                          <a:spcPct val="100000"/>
                        </a:lnSpc>
                        <a:spcBef>
                          <a:spcPts val="0"/>
                        </a:spcBef>
                        <a:spcAft>
                          <a:spcPts val="0"/>
                        </a:spcAft>
                        <a:buClrTx/>
                        <a:buSzTx/>
                        <a:buFontTx/>
                        <a:buNone/>
                        <a:tabLst/>
                        <a:defRPr/>
                      </a:pPr>
                      <a:r>
                        <a:rPr lang="en-US" altLang="ja-JP" sz="1050" b="0" i="0" u="none" strike="noStrike">
                          <a:effectLst/>
                          <a:latin typeface="+mn-ea"/>
                          <a:ea typeface="+mn-ea"/>
                        </a:rPr>
                        <a:t>(3)</a:t>
                      </a:r>
                      <a:r>
                        <a:rPr lang="ja-JP" altLang="en-US" sz="1050" b="0" i="0" u="none" strike="noStrike">
                          <a:effectLst/>
                          <a:latin typeface="+mn-ea"/>
                          <a:ea typeface="+mn-ea"/>
                        </a:rPr>
                        <a:t>個別事項</a:t>
                      </a:r>
                      <a:endParaRPr lang="en-US" altLang="ja-JP" sz="1050" b="0" i="0" u="none" strike="noStrike">
                        <a:effectLst/>
                        <a:latin typeface="+mn-ea"/>
                        <a:ea typeface="+mn-ea"/>
                      </a:endParaRPr>
                    </a:p>
                    <a:p>
                      <a:pPr algn="l" fontAlgn="ctr"/>
                      <a:r>
                        <a:rPr lang="ja-JP" altLang="en-US" sz="1050" b="0" i="0" u="none" strike="noStrike">
                          <a:effectLst/>
                          <a:latin typeface="+mn-ea"/>
                          <a:ea typeface="+mn-ea"/>
                        </a:rPr>
                        <a:t>（続き）</a:t>
                      </a:r>
                      <a:endParaRPr lang="en-US" altLang="ja-JP" sz="1050" b="0" i="0" u="none" strike="noStrike">
                        <a:effectLst/>
                        <a:latin typeface="+mn-ea"/>
                        <a:ea typeface="+mn-ea"/>
                      </a:endParaRPr>
                    </a:p>
                  </a:txBody>
                  <a:tcPr marL="36000" marR="36000" marT="36000" marB="36000"/>
                </a:tc>
                <a:tc>
                  <a:txBody>
                    <a:bodyPr/>
                    <a:lstStyle/>
                    <a:p>
                      <a:pPr algn="ctr" fontAlgn="ctr">
                        <a:spcBef>
                          <a:spcPts val="600"/>
                        </a:spcBef>
                      </a:pPr>
                      <a:r>
                        <a:rPr lang="en-US" altLang="ja-JP" sz="1050" b="0" i="0" u="none" strike="noStrike" dirty="0">
                          <a:effectLst/>
                          <a:latin typeface="+mn-ea"/>
                          <a:ea typeface="+mn-ea"/>
                        </a:rPr>
                        <a:t>3-9</a:t>
                      </a:r>
                    </a:p>
                  </a:txBody>
                  <a:tcPr marL="36000" marR="36000" marT="36000" marB="36000" anchor="ctr"/>
                </a:tc>
                <a:tc>
                  <a:txBody>
                    <a:bodyPr/>
                    <a:lstStyle/>
                    <a:p>
                      <a:pPr algn="just"/>
                      <a:r>
                        <a:rPr lang="ja-JP" altLang="en-US" sz="1050" dirty="0"/>
                        <a:t>西部医療センターにおける電子カルテシステムでの重症経過表の参照、及び指示出しについて</a:t>
                      </a:r>
                      <a:r>
                        <a:rPr lang="ja-JP" altLang="en-US" sz="1050" kern="100" dirty="0">
                          <a:effectLst/>
                          <a:latin typeface="+mn-ea"/>
                          <a:ea typeface="+mn-ea"/>
                          <a:cs typeface="Times New Roman" panose="02020603050405020304" pitchFamily="18" charset="0"/>
                        </a:rPr>
                        <a:t>（参考</a:t>
                      </a:r>
                      <a:r>
                        <a:rPr lang="ja-JP" altLang="en-US" sz="1050" kern="100">
                          <a:effectLst/>
                          <a:latin typeface="+mn-ea"/>
                          <a:ea typeface="+mn-ea"/>
                          <a:cs typeface="Times New Roman" panose="02020603050405020304" pitchFamily="18" charset="0"/>
                        </a:rPr>
                        <a:t>資料</a:t>
                      </a:r>
                      <a:r>
                        <a:rPr lang="en-US" altLang="ja-JP" sz="1050" kern="100">
                          <a:effectLst/>
                          <a:latin typeface="+mn-ea"/>
                          <a:ea typeface="+mn-ea"/>
                          <a:cs typeface="Times New Roman" panose="02020603050405020304" pitchFamily="18" charset="0"/>
                        </a:rPr>
                        <a:t>P19</a:t>
                      </a:r>
                      <a:r>
                        <a:rPr lang="ja-JP" altLang="en-US" sz="1050" kern="100">
                          <a:effectLst/>
                          <a:latin typeface="+mn-ea"/>
                          <a:ea typeface="+mn-ea"/>
                          <a:cs typeface="Times New Roman" panose="02020603050405020304" pitchFamily="18" charset="0"/>
                        </a:rPr>
                        <a:t>）</a:t>
                      </a:r>
                      <a:endParaRPr lang="ja-JP" sz="1050" kern="100" dirty="0">
                        <a:effectLst/>
                        <a:latin typeface="+mn-ea"/>
                        <a:ea typeface="+mn-ea"/>
                        <a:cs typeface="Times New Roman" panose="02020603050405020304" pitchFamily="18" charset="0"/>
                      </a:endParaRPr>
                    </a:p>
                  </a:txBody>
                  <a:tcPr marL="36000" marR="36000" marT="36000" marB="36000"/>
                </a:tc>
                <a:tc>
                  <a:txBody>
                    <a:bodyPr/>
                    <a:lstStyle/>
                    <a:p>
                      <a:pPr marL="171450" marR="0" lvl="0" indent="-171450" algn="just" defTabSz="990564"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ja-JP" altLang="en-US" sz="1050" kern="100">
                          <a:solidFill>
                            <a:schemeClr val="dk1"/>
                          </a:solidFill>
                          <a:effectLst/>
                          <a:latin typeface="+mn-ea"/>
                          <a:ea typeface="+mn-ea"/>
                          <a:cs typeface="Times New Roman" panose="02020603050405020304" pitchFamily="18" charset="0"/>
                        </a:rPr>
                        <a:t>様式任意</a:t>
                      </a:r>
                      <a:endParaRPr kumimoji="1" lang="ja-JP" altLang="ja-JP" sz="1050" kern="100">
                        <a:solidFill>
                          <a:schemeClr val="dk1"/>
                        </a:solidFill>
                        <a:effectLst/>
                        <a:latin typeface="+mn-ea"/>
                        <a:ea typeface="+mn-ea"/>
                        <a:cs typeface="Times New Roman" panose="02020603050405020304" pitchFamily="18" charset="0"/>
                      </a:endParaRPr>
                    </a:p>
                  </a:txBody>
                  <a:tcPr marL="36000" marR="36000" marT="36000" marB="36000"/>
                </a:tc>
                <a:extLst>
                  <a:ext uri="{0D108BD9-81ED-4DB2-BD59-A6C34878D82A}">
                    <a16:rowId xmlns:a16="http://schemas.microsoft.com/office/drawing/2014/main" val="1356939058"/>
                  </a:ext>
                </a:extLst>
              </a:tr>
              <a:tr h="549105">
                <a:tc vMerge="1">
                  <a:txBody>
                    <a:bodyPr/>
                    <a:lstStyle/>
                    <a:p>
                      <a:endParaRPr kumimoji="1" lang="ja-JP" altLang="en-US"/>
                    </a:p>
                  </a:txBody>
                  <a:tcPr/>
                </a:tc>
                <a:tc>
                  <a:txBody>
                    <a:bodyPr/>
                    <a:lstStyle/>
                    <a:p>
                      <a:pPr algn="ctr" fontAlgn="ctr">
                        <a:spcBef>
                          <a:spcPts val="600"/>
                        </a:spcBef>
                      </a:pPr>
                      <a:r>
                        <a:rPr lang="en-US" altLang="ja-JP" sz="1050" b="0" i="0" u="none" strike="noStrike" dirty="0">
                          <a:effectLst/>
                          <a:latin typeface="+mn-ea"/>
                          <a:ea typeface="+mn-ea"/>
                        </a:rPr>
                        <a:t>3-10</a:t>
                      </a:r>
                    </a:p>
                  </a:txBody>
                  <a:tcPr marL="36000" marR="36000" marT="36000" marB="36000" anchor="ctr"/>
                </a:tc>
                <a:tc>
                  <a:txBody>
                    <a:bodyPr/>
                    <a:lstStyle/>
                    <a:p>
                      <a:pPr algn="just"/>
                      <a:r>
                        <a:rPr lang="ja-JP" altLang="en-US" sz="1050" dirty="0"/>
                        <a:t>西部医療センターにおける治療</a:t>
                      </a:r>
                      <a:r>
                        <a:rPr lang="en-US" altLang="ja-JP" sz="1050" dirty="0"/>
                        <a:t>RIS</a:t>
                      </a:r>
                      <a:r>
                        <a:rPr lang="ja-JP" altLang="en-US" sz="1050" dirty="0"/>
                        <a:t>による各種調査データの作成・管理</a:t>
                      </a:r>
                      <a:r>
                        <a:rPr lang="ja-JP" altLang="en-US" sz="1050" kern="100" dirty="0">
                          <a:effectLst/>
                          <a:latin typeface="+mn-ea"/>
                          <a:ea typeface="+mn-ea"/>
                          <a:cs typeface="Times New Roman" panose="02020603050405020304" pitchFamily="18" charset="0"/>
                        </a:rPr>
                        <a:t>（参考</a:t>
                      </a:r>
                      <a:r>
                        <a:rPr lang="ja-JP" altLang="en-US" sz="1050" kern="100">
                          <a:effectLst/>
                          <a:latin typeface="+mn-ea"/>
                          <a:ea typeface="+mn-ea"/>
                          <a:cs typeface="Times New Roman" panose="02020603050405020304" pitchFamily="18" charset="0"/>
                        </a:rPr>
                        <a:t>資料</a:t>
                      </a:r>
                      <a:r>
                        <a:rPr lang="en-US" altLang="ja-JP" sz="1050" kern="100">
                          <a:effectLst/>
                          <a:latin typeface="+mn-ea"/>
                          <a:ea typeface="+mn-ea"/>
                          <a:cs typeface="Times New Roman" panose="02020603050405020304" pitchFamily="18" charset="0"/>
                        </a:rPr>
                        <a:t>P20</a:t>
                      </a:r>
                      <a:r>
                        <a:rPr lang="ja-JP" altLang="en-US" sz="1050" kern="100">
                          <a:effectLst/>
                          <a:latin typeface="+mn-ea"/>
                          <a:ea typeface="+mn-ea"/>
                          <a:cs typeface="Times New Roman" panose="02020603050405020304" pitchFamily="18" charset="0"/>
                        </a:rPr>
                        <a:t>）</a:t>
                      </a:r>
                      <a:endParaRPr lang="ja-JP" sz="1050" kern="100" dirty="0">
                        <a:effectLst/>
                        <a:latin typeface="+mn-ea"/>
                        <a:ea typeface="+mn-ea"/>
                        <a:cs typeface="Times New Roman" panose="02020603050405020304" pitchFamily="18" charset="0"/>
                      </a:endParaRPr>
                    </a:p>
                  </a:txBody>
                  <a:tcPr marL="36000" marR="36000" marT="36000" marB="36000"/>
                </a:tc>
                <a:tc>
                  <a:txBody>
                    <a:bodyPr/>
                    <a:lstStyle/>
                    <a:p>
                      <a:pPr marL="171450" marR="0" lvl="0" indent="-171450" algn="just" defTabSz="990564"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1" lang="ja-JP" altLang="ja-JP" sz="1050" kern="100" dirty="0">
                        <a:solidFill>
                          <a:schemeClr val="dk1"/>
                        </a:solidFill>
                        <a:effectLst/>
                        <a:latin typeface="+mn-ea"/>
                        <a:ea typeface="+mn-ea"/>
                        <a:cs typeface="Times New Roman" panose="02020603050405020304" pitchFamily="18" charset="0"/>
                      </a:endParaRPr>
                    </a:p>
                  </a:txBody>
                  <a:tcPr marL="36000" marR="36000" marT="36000" marB="36000"/>
                </a:tc>
                <a:extLst>
                  <a:ext uri="{0D108BD9-81ED-4DB2-BD59-A6C34878D82A}">
                    <a16:rowId xmlns:a16="http://schemas.microsoft.com/office/drawing/2014/main" val="757986786"/>
                  </a:ext>
                </a:extLst>
              </a:tr>
              <a:tr h="549105">
                <a:tc vMerge="1">
                  <a:txBody>
                    <a:bodyPr/>
                    <a:lstStyle/>
                    <a:p>
                      <a:pPr marL="0" marR="0" lvl="0" indent="0" algn="l" defTabSz="990564" rtl="0" eaLnBrk="1" fontAlgn="ctr" latinLnBrk="0" hangingPunct="1">
                        <a:lnSpc>
                          <a:spcPct val="100000"/>
                        </a:lnSpc>
                        <a:spcBef>
                          <a:spcPts val="0"/>
                        </a:spcBef>
                        <a:spcAft>
                          <a:spcPts val="0"/>
                        </a:spcAft>
                        <a:buClrTx/>
                        <a:buSzTx/>
                        <a:buFontTx/>
                        <a:buNone/>
                        <a:tabLst/>
                        <a:defRPr/>
                      </a:pPr>
                      <a:endParaRPr lang="en-US" altLang="ja-JP" sz="1100" b="0" i="0" u="none" strike="noStrike" dirty="0">
                        <a:effectLst/>
                        <a:latin typeface="+mn-ea"/>
                        <a:ea typeface="+mn-ea"/>
                      </a:endParaRPr>
                    </a:p>
                  </a:txBody>
                  <a:tcPr marL="36000" marR="36000" marT="36000" marB="36000">
                    <a:solidFill>
                      <a:srgbClr val="D9E7CD"/>
                    </a:solidFill>
                  </a:tcPr>
                </a:tc>
                <a:tc>
                  <a:txBody>
                    <a:bodyPr/>
                    <a:lstStyle/>
                    <a:p>
                      <a:pPr algn="ctr" fontAlgn="ctr">
                        <a:spcBef>
                          <a:spcPts val="600"/>
                        </a:spcBef>
                      </a:pPr>
                      <a:r>
                        <a:rPr lang="en-US" altLang="ja-JP" sz="1050" b="0" i="0" u="none" strike="noStrike" dirty="0">
                          <a:effectLst/>
                          <a:latin typeface="+mn-ea"/>
                          <a:ea typeface="+mn-ea"/>
                        </a:rPr>
                        <a:t>3-11</a:t>
                      </a:r>
                    </a:p>
                  </a:txBody>
                  <a:tcPr marL="36000" marR="36000" marT="36000" marB="36000" anchor="ctr"/>
                </a:tc>
                <a:tc>
                  <a:txBody>
                    <a:bodyPr/>
                    <a:lstStyle/>
                    <a:p>
                      <a:pPr algn="just"/>
                      <a:r>
                        <a:rPr lang="ja-JP" altLang="en-US" sz="1050" dirty="0"/>
                        <a:t>西部医療センターにおける病床予約調整室の新設に伴う機能強化について</a:t>
                      </a:r>
                      <a:r>
                        <a:rPr lang="ja-JP" altLang="en-US" sz="1050" kern="100" dirty="0">
                          <a:effectLst/>
                          <a:latin typeface="+mn-ea"/>
                          <a:ea typeface="+mn-ea"/>
                          <a:cs typeface="Times New Roman" panose="02020603050405020304" pitchFamily="18" charset="0"/>
                        </a:rPr>
                        <a:t>（参考</a:t>
                      </a:r>
                      <a:r>
                        <a:rPr lang="ja-JP" altLang="en-US" sz="1050" kern="100">
                          <a:effectLst/>
                          <a:latin typeface="+mn-ea"/>
                          <a:ea typeface="+mn-ea"/>
                          <a:cs typeface="Times New Roman" panose="02020603050405020304" pitchFamily="18" charset="0"/>
                        </a:rPr>
                        <a:t>資料</a:t>
                      </a:r>
                      <a:r>
                        <a:rPr lang="en-US" altLang="ja-JP" sz="1050" kern="100">
                          <a:effectLst/>
                          <a:latin typeface="+mn-ea"/>
                          <a:ea typeface="+mn-ea"/>
                          <a:cs typeface="Times New Roman" panose="02020603050405020304" pitchFamily="18" charset="0"/>
                        </a:rPr>
                        <a:t>P21</a:t>
                      </a:r>
                      <a:r>
                        <a:rPr lang="ja-JP" altLang="en-US" sz="1050" kern="100">
                          <a:effectLst/>
                          <a:latin typeface="+mn-ea"/>
                          <a:ea typeface="+mn-ea"/>
                          <a:cs typeface="Times New Roman" panose="02020603050405020304" pitchFamily="18" charset="0"/>
                        </a:rPr>
                        <a:t>）</a:t>
                      </a:r>
                      <a:endParaRPr lang="ja-JP" sz="1050" kern="100" dirty="0">
                        <a:effectLst/>
                        <a:latin typeface="+mn-ea"/>
                        <a:ea typeface="+mn-ea"/>
                        <a:cs typeface="Times New Roman" panose="02020603050405020304" pitchFamily="18" charset="0"/>
                      </a:endParaRPr>
                    </a:p>
                  </a:txBody>
                  <a:tcPr marL="36000" marR="36000" marT="36000" marB="36000"/>
                </a:tc>
                <a:tc>
                  <a:txBody>
                    <a:bodyPr/>
                    <a:lstStyle/>
                    <a:p>
                      <a:pPr marL="171450" marR="0" lvl="0" indent="-171450" algn="just" defTabSz="990564"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ja-JP" altLang="en-US" sz="1050" kern="100" dirty="0">
                          <a:solidFill>
                            <a:schemeClr val="dk1"/>
                          </a:solidFill>
                          <a:effectLst/>
                          <a:latin typeface="+mn-ea"/>
                          <a:ea typeface="+mn-ea"/>
                          <a:cs typeface="Times New Roman" panose="02020603050405020304" pitchFamily="18" charset="0"/>
                        </a:rPr>
                        <a:t>様式任意</a:t>
                      </a:r>
                      <a:endParaRPr kumimoji="1" lang="ja-JP" altLang="ja-JP" sz="1050" kern="100" dirty="0">
                        <a:solidFill>
                          <a:schemeClr val="dk1"/>
                        </a:solidFill>
                        <a:effectLst/>
                        <a:latin typeface="+mn-ea"/>
                        <a:ea typeface="+mn-ea"/>
                        <a:cs typeface="Times New Roman" panose="02020603050405020304" pitchFamily="18" charset="0"/>
                      </a:endParaRPr>
                    </a:p>
                  </a:txBody>
                  <a:tcPr marL="36000" marR="36000" marT="36000" marB="36000"/>
                </a:tc>
                <a:extLst>
                  <a:ext uri="{0D108BD9-81ED-4DB2-BD59-A6C34878D82A}">
                    <a16:rowId xmlns:a16="http://schemas.microsoft.com/office/drawing/2014/main" val="1206338583"/>
                  </a:ext>
                </a:extLst>
              </a:tr>
              <a:tr h="549105">
                <a:tc vMerge="1">
                  <a:txBody>
                    <a:bodyPr/>
                    <a:lstStyle/>
                    <a:p>
                      <a:pPr algn="l" fontAlgn="ctr"/>
                      <a:endParaRPr lang="en-US" altLang="ja-JP" sz="1100" b="0" i="0" u="none" strike="noStrike" dirty="0">
                        <a:effectLst/>
                        <a:latin typeface="+mn-ea"/>
                        <a:ea typeface="+mn-ea"/>
                      </a:endParaRPr>
                    </a:p>
                  </a:txBody>
                  <a:tcPr marL="36000" marR="36000" marT="36000" marB="36000">
                    <a:solidFill>
                      <a:srgbClr val="D9E7CD"/>
                    </a:solidFill>
                  </a:tcPr>
                </a:tc>
                <a:tc>
                  <a:txBody>
                    <a:bodyPr/>
                    <a:lstStyle/>
                    <a:p>
                      <a:pPr algn="ctr" fontAlgn="ctr">
                        <a:spcBef>
                          <a:spcPts val="600"/>
                        </a:spcBef>
                      </a:pPr>
                      <a:r>
                        <a:rPr lang="en-US" altLang="ja-JP" sz="1050" b="0" i="0" u="none" strike="noStrike" dirty="0">
                          <a:effectLst/>
                          <a:latin typeface="+mn-ea"/>
                          <a:ea typeface="+mn-ea"/>
                        </a:rPr>
                        <a:t>3-12</a:t>
                      </a:r>
                    </a:p>
                  </a:txBody>
                  <a:tcPr marL="36000" marR="36000" marT="36000" marB="36000" anchor="ctr"/>
                </a:tc>
                <a:tc>
                  <a:txBody>
                    <a:bodyPr/>
                    <a:lstStyle/>
                    <a:p>
                      <a:pPr algn="just"/>
                      <a:r>
                        <a:rPr lang="ja-JP" altLang="en-US" sz="1050" dirty="0"/>
                        <a:t>西部医療センターにおける担当看護師の割当・連絡に係る業務改善</a:t>
                      </a:r>
                      <a:r>
                        <a:rPr lang="ja-JP" altLang="en-US" sz="1050" kern="100" dirty="0">
                          <a:effectLst/>
                          <a:latin typeface="+mn-ea"/>
                          <a:ea typeface="+mn-ea"/>
                          <a:cs typeface="Times New Roman" panose="02020603050405020304" pitchFamily="18" charset="0"/>
                        </a:rPr>
                        <a:t>（参考</a:t>
                      </a:r>
                      <a:r>
                        <a:rPr lang="ja-JP" altLang="en-US" sz="1050" kern="100">
                          <a:effectLst/>
                          <a:latin typeface="+mn-ea"/>
                          <a:ea typeface="+mn-ea"/>
                          <a:cs typeface="Times New Roman" panose="02020603050405020304" pitchFamily="18" charset="0"/>
                        </a:rPr>
                        <a:t>資料</a:t>
                      </a:r>
                      <a:r>
                        <a:rPr lang="en-US" altLang="ja-JP" sz="1050" kern="100">
                          <a:effectLst/>
                          <a:latin typeface="+mn-ea"/>
                          <a:ea typeface="+mn-ea"/>
                          <a:cs typeface="Times New Roman" panose="02020603050405020304" pitchFamily="18" charset="0"/>
                        </a:rPr>
                        <a:t>P22</a:t>
                      </a:r>
                      <a:r>
                        <a:rPr lang="ja-JP" altLang="en-US" sz="1050" kern="100">
                          <a:effectLst/>
                          <a:latin typeface="+mn-ea"/>
                          <a:ea typeface="+mn-ea"/>
                          <a:cs typeface="Times New Roman" panose="02020603050405020304" pitchFamily="18" charset="0"/>
                        </a:rPr>
                        <a:t>）</a:t>
                      </a:r>
                      <a:endParaRPr lang="ja-JP" sz="1050" kern="100" dirty="0">
                        <a:effectLst/>
                        <a:latin typeface="+mn-ea"/>
                        <a:ea typeface="+mn-ea"/>
                        <a:cs typeface="Times New Roman" panose="02020603050405020304" pitchFamily="18" charset="0"/>
                      </a:endParaRPr>
                    </a:p>
                  </a:txBody>
                  <a:tcPr marL="36000" marR="36000" marT="36000" marB="36000"/>
                </a:tc>
                <a:tc>
                  <a:txBody>
                    <a:bodyPr/>
                    <a:lstStyle/>
                    <a:p>
                      <a:pPr marL="171450" marR="0" lvl="0" indent="-171450" algn="just" defTabSz="990564"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ja-JP" altLang="en-US" sz="1050" kern="100" dirty="0">
                          <a:solidFill>
                            <a:schemeClr val="dk1"/>
                          </a:solidFill>
                          <a:effectLst/>
                          <a:latin typeface="+mn-ea"/>
                          <a:ea typeface="+mn-ea"/>
                          <a:cs typeface="Times New Roman" panose="02020603050405020304" pitchFamily="18" charset="0"/>
                        </a:rPr>
                        <a:t>様式任意</a:t>
                      </a:r>
                      <a:endParaRPr kumimoji="1" lang="ja-JP" altLang="ja-JP" sz="1050" kern="100" dirty="0">
                        <a:solidFill>
                          <a:schemeClr val="dk1"/>
                        </a:solidFill>
                        <a:effectLst/>
                        <a:latin typeface="+mn-ea"/>
                        <a:ea typeface="+mn-ea"/>
                        <a:cs typeface="Times New Roman" panose="02020603050405020304" pitchFamily="18" charset="0"/>
                      </a:endParaRPr>
                    </a:p>
                  </a:txBody>
                  <a:tcPr marL="36000" marR="36000" marT="36000" marB="36000"/>
                </a:tc>
                <a:extLst>
                  <a:ext uri="{0D108BD9-81ED-4DB2-BD59-A6C34878D82A}">
                    <a16:rowId xmlns:a16="http://schemas.microsoft.com/office/drawing/2014/main" val="3158983402"/>
                  </a:ext>
                </a:extLst>
              </a:tr>
              <a:tr h="549105">
                <a:tc vMerge="1">
                  <a:txBody>
                    <a:bodyPr/>
                    <a:lstStyle/>
                    <a:p>
                      <a:endParaRPr kumimoji="1" lang="ja-JP" altLang="en-US"/>
                    </a:p>
                  </a:txBody>
                  <a:tcPr/>
                </a:tc>
                <a:tc>
                  <a:txBody>
                    <a:bodyPr/>
                    <a:lstStyle/>
                    <a:p>
                      <a:pPr algn="ctr" fontAlgn="ctr">
                        <a:spcBef>
                          <a:spcPts val="600"/>
                        </a:spcBef>
                      </a:pPr>
                      <a:r>
                        <a:rPr lang="en-US" altLang="ja-JP" sz="1050" b="0" i="0" u="none" strike="noStrike">
                          <a:effectLst/>
                          <a:latin typeface="+mn-ea"/>
                          <a:ea typeface="+mn-ea"/>
                        </a:rPr>
                        <a:t>3-13</a:t>
                      </a:r>
                      <a:endParaRPr lang="en-US" altLang="ja-JP" sz="1050" b="0" i="0" u="none" strike="noStrike" dirty="0">
                        <a:effectLst/>
                        <a:latin typeface="+mn-ea"/>
                        <a:ea typeface="+mn-ea"/>
                      </a:endParaRPr>
                    </a:p>
                  </a:txBody>
                  <a:tcPr marL="36000" marR="36000" marT="36000" marB="36000" anchor="ctr"/>
                </a:tc>
                <a:tc>
                  <a:txBody>
                    <a:bodyPr/>
                    <a:lstStyle/>
                    <a:p>
                      <a:pPr algn="just"/>
                      <a:r>
                        <a:rPr lang="ja-JP" altLang="en-US" sz="1050" dirty="0"/>
                        <a:t>西部医療センターにおける踏台用サーバを経由したリモート保守環境の構築</a:t>
                      </a:r>
                      <a:r>
                        <a:rPr lang="ja-JP" altLang="en-US" sz="1050" kern="100" dirty="0">
                          <a:effectLst/>
                          <a:latin typeface="+mn-ea"/>
                          <a:ea typeface="+mn-ea"/>
                          <a:cs typeface="Times New Roman" panose="02020603050405020304" pitchFamily="18" charset="0"/>
                        </a:rPr>
                        <a:t>（</a:t>
                      </a:r>
                      <a:r>
                        <a:rPr lang="ja-JP" altLang="en-US" sz="1050" kern="100">
                          <a:effectLst/>
                          <a:latin typeface="+mn-ea"/>
                          <a:ea typeface="+mn-ea"/>
                          <a:cs typeface="Times New Roman" panose="02020603050405020304" pitchFamily="18" charset="0"/>
                        </a:rPr>
                        <a:t>参考資料</a:t>
                      </a:r>
                      <a:r>
                        <a:rPr lang="en-US" altLang="ja-JP" sz="1050" kern="100">
                          <a:effectLst/>
                          <a:latin typeface="+mn-ea"/>
                          <a:ea typeface="+mn-ea"/>
                          <a:cs typeface="Times New Roman" panose="02020603050405020304" pitchFamily="18" charset="0"/>
                        </a:rPr>
                        <a:t>P23</a:t>
                      </a:r>
                      <a:r>
                        <a:rPr lang="ja-JP" altLang="en-US" sz="1050" kern="100">
                          <a:effectLst/>
                          <a:latin typeface="+mn-ea"/>
                          <a:ea typeface="+mn-ea"/>
                          <a:cs typeface="Times New Roman" panose="02020603050405020304" pitchFamily="18" charset="0"/>
                        </a:rPr>
                        <a:t>）</a:t>
                      </a:r>
                      <a:endParaRPr lang="ja-JP" sz="1050" kern="100" dirty="0">
                        <a:effectLst/>
                        <a:latin typeface="+mn-ea"/>
                        <a:ea typeface="+mn-ea"/>
                        <a:cs typeface="Times New Roman" panose="02020603050405020304" pitchFamily="18" charset="0"/>
                      </a:endParaRPr>
                    </a:p>
                  </a:txBody>
                  <a:tcPr marL="36000" marR="36000" marT="36000" marB="36000"/>
                </a:tc>
                <a:tc>
                  <a:txBody>
                    <a:bodyPr/>
                    <a:lstStyle/>
                    <a:p>
                      <a:pPr marL="171450" marR="0" lvl="0" indent="-171450" algn="just" defTabSz="990564"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ja-JP" altLang="en-US" sz="1050" kern="100" dirty="0">
                          <a:solidFill>
                            <a:schemeClr val="dk1"/>
                          </a:solidFill>
                          <a:effectLst/>
                          <a:latin typeface="+mn-ea"/>
                          <a:ea typeface="+mn-ea"/>
                          <a:cs typeface="Times New Roman" panose="02020603050405020304" pitchFamily="18" charset="0"/>
                        </a:rPr>
                        <a:t>様式任意</a:t>
                      </a:r>
                      <a:endParaRPr kumimoji="1" lang="ja-JP" altLang="ja-JP" sz="1050" kern="100" dirty="0">
                        <a:solidFill>
                          <a:schemeClr val="dk1"/>
                        </a:solidFill>
                        <a:effectLst/>
                        <a:latin typeface="+mn-ea"/>
                        <a:ea typeface="+mn-ea"/>
                        <a:cs typeface="Times New Roman" panose="02020603050405020304" pitchFamily="18" charset="0"/>
                      </a:endParaRPr>
                    </a:p>
                  </a:txBody>
                  <a:tcPr marL="36000" marR="36000" marT="36000" marB="36000"/>
                </a:tc>
                <a:extLst>
                  <a:ext uri="{0D108BD9-81ED-4DB2-BD59-A6C34878D82A}">
                    <a16:rowId xmlns:a16="http://schemas.microsoft.com/office/drawing/2014/main" val="1319264219"/>
                  </a:ext>
                </a:extLst>
              </a:tr>
              <a:tr h="596336">
                <a:tc vMerge="1">
                  <a:txBody>
                    <a:bodyPr/>
                    <a:lstStyle/>
                    <a:p>
                      <a:pPr algn="l" fontAlgn="ctr"/>
                      <a:endParaRPr lang="en-US" altLang="ja-JP" sz="1100" b="0" i="0" u="none" strike="noStrike" dirty="0">
                        <a:effectLst/>
                        <a:latin typeface="+mn-ea"/>
                        <a:ea typeface="+mn-ea"/>
                      </a:endParaRPr>
                    </a:p>
                  </a:txBody>
                  <a:tcPr marL="36000" marR="36000" marT="36000" marB="36000">
                    <a:solidFill>
                      <a:srgbClr val="D9E7CD"/>
                    </a:solidFill>
                  </a:tcPr>
                </a:tc>
                <a:tc>
                  <a:txBody>
                    <a:bodyPr/>
                    <a:lstStyle/>
                    <a:p>
                      <a:pPr algn="ctr" fontAlgn="ctr">
                        <a:spcBef>
                          <a:spcPts val="600"/>
                        </a:spcBef>
                      </a:pPr>
                      <a:r>
                        <a:rPr lang="en-US" altLang="ja-JP" sz="1050" b="0" i="0" u="none" strike="noStrike">
                          <a:effectLst/>
                          <a:latin typeface="+mn-ea"/>
                          <a:ea typeface="+mn-ea"/>
                        </a:rPr>
                        <a:t>3-14</a:t>
                      </a:r>
                      <a:endParaRPr lang="en-US" altLang="ja-JP" sz="1050" b="0" i="0" u="none" strike="noStrike" dirty="0">
                        <a:effectLst/>
                        <a:latin typeface="+mn-ea"/>
                        <a:ea typeface="+mn-ea"/>
                      </a:endParaRPr>
                    </a:p>
                  </a:txBody>
                  <a:tcPr marL="36000" marR="36000" marT="36000" marB="36000" anchor="ctr"/>
                </a:tc>
                <a:tc>
                  <a:txBody>
                    <a:bodyPr/>
                    <a:lstStyle/>
                    <a:p>
                      <a:pPr algn="just"/>
                      <a:r>
                        <a:rPr lang="ja-JP" altLang="en-US" sz="1050" kern="100">
                          <a:effectLst/>
                          <a:latin typeface="+mn-ea"/>
                          <a:ea typeface="+mn-ea"/>
                          <a:cs typeface="Times New Roman" panose="02020603050405020304" pitchFamily="18" charset="0"/>
                        </a:rPr>
                        <a:t>その他、本依頼に係る助言、ご意見。</a:t>
                      </a:r>
                      <a:endParaRPr lang="ja-JP" sz="1050" kern="100" dirty="0">
                        <a:effectLst/>
                        <a:latin typeface="+mn-ea"/>
                        <a:ea typeface="+mn-ea"/>
                        <a:cs typeface="Times New Roman" panose="02020603050405020304" pitchFamily="18" charset="0"/>
                      </a:endParaRPr>
                    </a:p>
                  </a:txBody>
                  <a:tcPr marL="36000" marR="36000" marT="36000" marB="36000"/>
                </a:tc>
                <a:tc>
                  <a:txBody>
                    <a:bodyPr/>
                    <a:lstStyle/>
                    <a:p>
                      <a:pPr marL="171450" marR="0" lvl="0" indent="-171450" algn="just" defTabSz="990564"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ja-JP" altLang="en-US" sz="1050" kern="100" dirty="0">
                          <a:solidFill>
                            <a:schemeClr val="dk1"/>
                          </a:solidFill>
                          <a:effectLst/>
                          <a:latin typeface="+mn-ea"/>
                          <a:ea typeface="+mn-ea"/>
                          <a:cs typeface="Times New Roman" panose="02020603050405020304" pitchFamily="18" charset="0"/>
                        </a:rPr>
                        <a:t>様式任意</a:t>
                      </a:r>
                      <a:endParaRPr kumimoji="1" lang="ja-JP" altLang="ja-JP" sz="1050" kern="100" dirty="0">
                        <a:solidFill>
                          <a:schemeClr val="dk1"/>
                        </a:solidFill>
                        <a:effectLst/>
                        <a:latin typeface="+mn-ea"/>
                        <a:ea typeface="+mn-ea"/>
                        <a:cs typeface="Times New Roman" panose="02020603050405020304" pitchFamily="18" charset="0"/>
                      </a:endParaRPr>
                    </a:p>
                  </a:txBody>
                  <a:tcPr marL="36000" marR="36000" marT="36000" marB="36000"/>
                </a:tc>
                <a:extLst>
                  <a:ext uri="{0D108BD9-81ED-4DB2-BD59-A6C34878D82A}">
                    <a16:rowId xmlns:a16="http://schemas.microsoft.com/office/drawing/2014/main" val="3245198792"/>
                  </a:ext>
                </a:extLst>
              </a:tr>
            </a:tbl>
          </a:graphicData>
        </a:graphic>
      </p:graphicFrame>
      <p:sp>
        <p:nvSpPr>
          <p:cNvPr id="3" name="スライド番号プレースホルダー 2">
            <a:extLst>
              <a:ext uri="{FF2B5EF4-FFF2-40B4-BE49-F238E27FC236}">
                <a16:creationId xmlns:a16="http://schemas.microsoft.com/office/drawing/2014/main" id="{16605F1E-8DF2-98F5-0776-2FBA2CC9604C}"/>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5FCFE5-FE56-4EF1-80A8-07776887C2A1}" type="slidenum">
              <a:rPr kumimoji="0" lang="ja-JP" altLang="en-US" sz="900" b="0" i="0" u="none" strike="noStrike" kern="1200" cap="none" spc="0" normalizeH="0" baseline="0" noProof="0" smtClean="0">
                <a:ln>
                  <a:noFill/>
                </a:ln>
                <a:solidFill>
                  <a:prstClr val="black"/>
                </a:solidFill>
                <a:effectLst/>
                <a:uLnTx/>
                <a:uFillTx/>
                <a:latin typeface="Calibri Light"/>
                <a:ea typeface="Yu Gothic UI"/>
                <a:cs typeface="+mn-cs"/>
                <a:sym typeface="+mn-lt"/>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ja-JP" altLang="en-US" sz="900" b="0" i="0" u="none" strike="noStrike" kern="1200" cap="none" spc="0" normalizeH="0" baseline="0" noProof="0" dirty="0">
              <a:ln>
                <a:noFill/>
              </a:ln>
              <a:solidFill>
                <a:prstClr val="black"/>
              </a:solidFill>
              <a:effectLst/>
              <a:uLnTx/>
              <a:uFillTx/>
              <a:latin typeface="Calibri Light"/>
              <a:ea typeface="Yu Gothic UI"/>
              <a:cs typeface="+mn-cs"/>
              <a:sym typeface="+mn-lt"/>
            </a:endParaRPr>
          </a:p>
        </p:txBody>
      </p:sp>
      <p:sp>
        <p:nvSpPr>
          <p:cNvPr id="6" name="テキスト プレースホルダー 5">
            <a:extLst>
              <a:ext uri="{FF2B5EF4-FFF2-40B4-BE49-F238E27FC236}">
                <a16:creationId xmlns:a16="http://schemas.microsoft.com/office/drawing/2014/main" id="{8146CD83-B43D-AF72-F27F-AAE9429A559E}"/>
              </a:ext>
            </a:extLst>
          </p:cNvPr>
          <p:cNvSpPr>
            <a:spLocks noGrp="1"/>
          </p:cNvSpPr>
          <p:nvPr>
            <p:ph type="body" sz="quarter" idx="15"/>
          </p:nvPr>
        </p:nvSpPr>
        <p:spPr/>
        <p:txBody>
          <a:bodyPr/>
          <a:lstStyle/>
          <a:p>
            <a:r>
              <a:rPr lang="ja-JP" altLang="en-US"/>
              <a:t>情報提供依頼事項一覧（</a:t>
            </a:r>
            <a:r>
              <a:rPr lang="en-US" altLang="ja-JP"/>
              <a:t>5/5</a:t>
            </a:r>
            <a:r>
              <a:rPr lang="ja-JP" altLang="en-US"/>
              <a:t>）</a:t>
            </a:r>
          </a:p>
        </p:txBody>
      </p:sp>
      <p:sp>
        <p:nvSpPr>
          <p:cNvPr id="4" name="タイトル 3">
            <a:extLst>
              <a:ext uri="{FF2B5EF4-FFF2-40B4-BE49-F238E27FC236}">
                <a16:creationId xmlns:a16="http://schemas.microsoft.com/office/drawing/2014/main" id="{61F09694-5356-11CF-5DE9-ADE19711B112}"/>
              </a:ext>
            </a:extLst>
          </p:cNvPr>
          <p:cNvSpPr>
            <a:spLocks noGrp="1"/>
          </p:cNvSpPr>
          <p:nvPr>
            <p:ph type="title"/>
          </p:nvPr>
        </p:nvSpPr>
        <p:spPr/>
        <p:txBody>
          <a:bodyPr/>
          <a:lstStyle/>
          <a:p>
            <a:r>
              <a:rPr lang="ja-JP" altLang="en-US"/>
              <a:t>（続き）</a:t>
            </a:r>
          </a:p>
        </p:txBody>
      </p:sp>
    </p:spTree>
    <p:extLst>
      <p:ext uri="{BB962C8B-B14F-4D97-AF65-F5344CB8AC3E}">
        <p14:creationId xmlns:p14="http://schemas.microsoft.com/office/powerpoint/2010/main" val="3222355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997DA5D-7764-AA06-4246-FD908776E51B}"/>
              </a:ext>
            </a:extLst>
          </p:cNvPr>
          <p:cNvSpPr>
            <a:spLocks noGrp="1"/>
          </p:cNvSpPr>
          <p:nvPr>
            <p:ph type="body" sz="quarter" idx="10"/>
          </p:nvPr>
        </p:nvSpPr>
        <p:spPr>
          <a:xfrm>
            <a:off x="1029599" y="2232000"/>
            <a:ext cx="7933426" cy="432000"/>
          </a:xfrm>
        </p:spPr>
        <p:txBody>
          <a:bodyPr/>
          <a:lstStyle/>
          <a:p>
            <a:r>
              <a:rPr lang="ja-JP" altLang="en-US" dirty="0">
                <a:cs typeface="Calibri"/>
              </a:rPr>
              <a:t>情報提供依頼事項に係る参考資料</a:t>
            </a:r>
            <a:endParaRPr kumimoji="1" lang="ja-JP" altLang="en-US" dirty="0"/>
          </a:p>
        </p:txBody>
      </p:sp>
      <p:sp>
        <p:nvSpPr>
          <p:cNvPr id="3" name="スライド番号プレースホルダー 2">
            <a:extLst>
              <a:ext uri="{FF2B5EF4-FFF2-40B4-BE49-F238E27FC236}">
                <a16:creationId xmlns:a16="http://schemas.microsoft.com/office/drawing/2014/main" id="{096E104C-E411-1AB2-4827-F46384C7E3BE}"/>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5FCFE5-FE56-4EF1-80A8-07776887C2A1}" type="slidenum">
              <a:rPr kumimoji="0" lang="ja-JP" altLang="en-US" sz="900" b="0" i="0" u="none" strike="noStrike" kern="1200" cap="none" spc="0" normalizeH="0" baseline="0" noProof="0" smtClean="0">
                <a:ln>
                  <a:noFill/>
                </a:ln>
                <a:solidFill>
                  <a:prstClr val="black"/>
                </a:solidFill>
                <a:effectLst/>
                <a:uLnTx/>
                <a:uFillTx/>
                <a:latin typeface="Calibri Light"/>
                <a:ea typeface="Yu Gothic UI"/>
                <a:cs typeface="+mn-cs"/>
                <a:sym typeface="+mn-lt"/>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ja-JP" altLang="en-US" sz="900" b="0" i="0" u="none" strike="noStrike" kern="1200" cap="none" spc="0" normalizeH="0" baseline="0" noProof="0" dirty="0">
              <a:ln>
                <a:noFill/>
              </a:ln>
              <a:solidFill>
                <a:prstClr val="black"/>
              </a:solidFill>
              <a:effectLst/>
              <a:uLnTx/>
              <a:uFillTx/>
              <a:latin typeface="Calibri Light"/>
              <a:ea typeface="Yu Gothic UI"/>
              <a:cs typeface="+mn-cs"/>
              <a:sym typeface="+mn-lt"/>
            </a:endParaRPr>
          </a:p>
        </p:txBody>
      </p:sp>
    </p:spTree>
    <p:extLst>
      <p:ext uri="{BB962C8B-B14F-4D97-AF65-F5344CB8AC3E}">
        <p14:creationId xmlns:p14="http://schemas.microsoft.com/office/powerpoint/2010/main" val="3896615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EB95D173-CD3B-EDBB-85ED-CBA8C27AF93F}"/>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43A0986-838B-4D2A-A95C-8CB1738263FE}" type="slidenum">
              <a:rPr kumimoji="0" lang="ja-JP" altLang="en-US" sz="900" b="0" i="0" u="none" strike="noStrike" kern="1200" cap="none" spc="0" normalizeH="0" baseline="0" noProof="0" smtClean="0">
                <a:ln>
                  <a:noFill/>
                </a:ln>
                <a:solidFill>
                  <a:prstClr val="black"/>
                </a:solidFill>
                <a:effectLst/>
                <a:uLnTx/>
                <a:uFillTx/>
                <a:latin typeface="Calibri Light"/>
                <a:ea typeface="Yu Gothic UI"/>
                <a:cs typeface="+mn-cs"/>
                <a:sym typeface="+mn-lt"/>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ja-JP" altLang="en-US" sz="900" b="0" i="0" u="none" strike="noStrike" kern="1200" cap="none" spc="0" normalizeH="0" baseline="0" noProof="0" dirty="0">
              <a:ln>
                <a:noFill/>
              </a:ln>
              <a:solidFill>
                <a:prstClr val="black"/>
              </a:solidFill>
              <a:effectLst/>
              <a:uLnTx/>
              <a:uFillTx/>
              <a:latin typeface="Calibri Light"/>
              <a:ea typeface="Yu Gothic UI"/>
              <a:cs typeface="+mn-cs"/>
              <a:sym typeface="+mn-lt"/>
            </a:endParaRPr>
          </a:p>
        </p:txBody>
      </p:sp>
      <p:sp>
        <p:nvSpPr>
          <p:cNvPr id="5" name="タイトル 4">
            <a:extLst>
              <a:ext uri="{FF2B5EF4-FFF2-40B4-BE49-F238E27FC236}">
                <a16:creationId xmlns:a16="http://schemas.microsoft.com/office/drawing/2014/main" id="{A1030FFC-72B8-9325-07F9-00D2DD3D0598}"/>
              </a:ext>
            </a:extLst>
          </p:cNvPr>
          <p:cNvSpPr>
            <a:spLocks noGrp="1"/>
          </p:cNvSpPr>
          <p:nvPr>
            <p:ph type="title"/>
          </p:nvPr>
        </p:nvSpPr>
        <p:spPr/>
        <p:txBody>
          <a:bodyPr/>
          <a:lstStyle/>
          <a:p>
            <a:r>
              <a:rPr lang="en-US" altLang="ja-JP"/>
              <a:t>【</a:t>
            </a:r>
            <a:r>
              <a:rPr lang="ja-JP" altLang="en-US"/>
              <a:t>参考資料　</a:t>
            </a:r>
            <a:r>
              <a:rPr lang="en-US" altLang="ja-JP"/>
              <a:t>(3)</a:t>
            </a:r>
            <a:r>
              <a:rPr lang="ja-JP" altLang="en-US"/>
              <a:t> 個別事項</a:t>
            </a:r>
            <a:r>
              <a:rPr lang="en-US" altLang="ja-JP"/>
              <a:t>3-1】</a:t>
            </a:r>
            <a:br>
              <a:rPr lang="en-US" altLang="ja-JP" dirty="0"/>
            </a:br>
            <a:r>
              <a:rPr lang="ja-JP" altLang="en-US"/>
              <a:t>市大病院群の職員間の連絡手段としてチャットを連絡手段とすることの実現可否・仕組み</a:t>
            </a:r>
            <a:endParaRPr kumimoji="1" lang="ja-JP" altLang="en-US" dirty="0"/>
          </a:p>
        </p:txBody>
      </p:sp>
      <p:sp>
        <p:nvSpPr>
          <p:cNvPr id="15" name="正方形/長方形 14">
            <a:extLst>
              <a:ext uri="{FF2B5EF4-FFF2-40B4-BE49-F238E27FC236}">
                <a16:creationId xmlns:a16="http://schemas.microsoft.com/office/drawing/2014/main" id="{DF4BB467-C647-639A-3986-1A3C701A0473}"/>
              </a:ext>
            </a:extLst>
          </p:cNvPr>
          <p:cNvSpPr/>
          <p:nvPr/>
        </p:nvSpPr>
        <p:spPr bwMode="gray">
          <a:xfrm>
            <a:off x="415925" y="1033085"/>
            <a:ext cx="9074150" cy="615601"/>
          </a:xfrm>
          <a:prstGeom prst="rect">
            <a:avLst/>
          </a:prstGeom>
          <a:solidFill>
            <a:schemeClr val="bg1">
              <a:lumMod val="95000"/>
            </a:schemeClr>
          </a:solidFill>
          <a:ln w="12700" algn="ctr">
            <a:solidFill>
              <a:schemeClr val="bg1">
                <a:lumMod val="50000"/>
              </a:schemeClr>
            </a:solidFill>
            <a:miter lim="800000"/>
            <a:headEnd/>
            <a:tailEnd/>
          </a:ln>
        </p:spPr>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marL="171450" marR="0" lvl="0" indent="-171450" algn="l" defTabSz="990564" rtl="0" eaLnBrk="1" fontAlgn="auto" latinLnBrk="0" hangingPunct="1">
              <a:lnSpc>
                <a:spcPct val="100000"/>
              </a:lnSpc>
              <a:spcBef>
                <a:spcPts val="0"/>
              </a:spcBef>
              <a:spcAft>
                <a:spcPts val="0"/>
              </a:spcAft>
              <a:buClrTx/>
              <a:buSzPct val="100000"/>
              <a:buFont typeface="Wingdings" panose="05000000000000000000" pitchFamily="2" charset="2"/>
              <a:buChar char="n"/>
              <a:tabLst/>
              <a:defRPr/>
            </a:pPr>
            <a:r>
              <a:rPr kumimoji="1" lang="ja-JP" altLang="en-US" sz="1200" b="1" i="0" u="none" strike="noStrike" kern="1200" cap="none" spc="0" normalizeH="0" baseline="0" noProof="0" dirty="0">
                <a:ln>
                  <a:noFill/>
                </a:ln>
                <a:solidFill>
                  <a:prstClr val="black"/>
                </a:solidFill>
                <a:effectLst/>
                <a:uLnTx/>
                <a:uFillTx/>
                <a:latin typeface="Calibri Light"/>
                <a:ea typeface="Yu Gothic UI"/>
                <a:cs typeface="Arial" charset="0"/>
              </a:rPr>
              <a:t>背景</a:t>
            </a:r>
            <a:endParaRPr kumimoji="1" lang="en-US" altLang="ja-JP" sz="1200" b="1" i="0" u="none" strike="noStrike" kern="1200" cap="none" spc="0" normalizeH="0" baseline="0" noProof="0" dirty="0">
              <a:ln>
                <a:noFill/>
              </a:ln>
              <a:solidFill>
                <a:prstClr val="black"/>
              </a:solidFill>
              <a:effectLst/>
              <a:uLnTx/>
              <a:uFillTx/>
              <a:latin typeface="Calibri Light"/>
              <a:ea typeface="Yu Gothic UI"/>
              <a:cs typeface="Arial" charset="0"/>
            </a:endParaRPr>
          </a:p>
          <a:p>
            <a:pPr marL="360363" marR="0" lvl="0" indent="-171450" algn="l" defTabSz="990564" rtl="0" eaLnBrk="1" fontAlgn="auto" latinLnBrk="0" hangingPunct="1">
              <a:lnSpc>
                <a:spcPct val="100000"/>
              </a:lnSpc>
              <a:spcBef>
                <a:spcPts val="0"/>
              </a:spcBef>
              <a:spcAft>
                <a:spcPts val="0"/>
              </a:spcAft>
              <a:buClrTx/>
              <a:buSzPct val="100000"/>
              <a:buFont typeface="Wingdings" panose="05000000000000000000" pitchFamily="2" charset="2"/>
              <a:buChar char="Ø"/>
              <a:tabLst/>
              <a:defRPr/>
            </a:pPr>
            <a:r>
              <a:rPr kumimoji="0" lang="ja-JP" altLang="en-US" sz="1200" b="0" i="0" u="none" strike="noStrike" kern="1200" cap="none" spc="0" normalizeH="0" baseline="0" noProof="0">
                <a:ln>
                  <a:noFill/>
                </a:ln>
                <a:solidFill>
                  <a:srgbClr val="000000"/>
                </a:solidFill>
                <a:effectLst/>
                <a:uLnTx/>
                <a:uFillTx/>
                <a:latin typeface="Arial" panose="020B0604020202020204" pitchFamily="34" charset="0"/>
                <a:ea typeface="Yu Gothic UI" panose="020B0500000000000000" pitchFamily="50" charset="-128"/>
                <a:cs typeface="Arial" charset="0"/>
              </a:rPr>
              <a:t>海外の先行事例である韓国ハルリム大学病院及びその関連施設では、職員間でチャットによる連絡をしており、電話による中断等が発生せず業務を円滑に実施している。市大病院群における職員間の連絡手段としてもチャットを用いることを検討したい。</a:t>
            </a:r>
            <a:endPar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Yu Gothic UI" panose="020B0500000000000000" pitchFamily="50" charset="-128"/>
              <a:cs typeface="Arial" charset="0"/>
            </a:endParaRPr>
          </a:p>
        </p:txBody>
      </p:sp>
      <p:sp>
        <p:nvSpPr>
          <p:cNvPr id="2" name="四角形: 角を丸くする 1">
            <a:extLst>
              <a:ext uri="{FF2B5EF4-FFF2-40B4-BE49-F238E27FC236}">
                <a16:creationId xmlns:a16="http://schemas.microsoft.com/office/drawing/2014/main" id="{550C2D27-7313-956B-B760-63BE581E242D}"/>
              </a:ext>
            </a:extLst>
          </p:cNvPr>
          <p:cNvSpPr/>
          <p:nvPr/>
        </p:nvSpPr>
        <p:spPr bwMode="gray">
          <a:xfrm>
            <a:off x="415925" y="1752410"/>
            <a:ext cx="9072474" cy="2016000"/>
          </a:xfrm>
          <a:prstGeom prst="roundRect">
            <a:avLst>
              <a:gd name="adj" fmla="val 8394"/>
            </a:avLst>
          </a:prstGeom>
          <a:solidFill>
            <a:schemeClr val="accent1">
              <a:lumMod val="20000"/>
              <a:lumOff val="80000"/>
            </a:schemeClr>
          </a:solidFill>
          <a:ln w="12700" algn="ctr">
            <a:solidFill>
              <a:schemeClr val="accent1"/>
            </a:solidFill>
            <a:miter lim="800000"/>
            <a:headEnd/>
            <a:tailEnd/>
          </a:ln>
        </p:spPr>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marL="0" marR="0" lvl="0" indent="0" algn="l" defTabSz="990564" rtl="0" eaLnBrk="1" fontAlgn="auto" latinLnBrk="0" hangingPunct="1">
              <a:lnSpc>
                <a:spcPct val="100000"/>
              </a:lnSpc>
              <a:spcBef>
                <a:spcPts val="0"/>
              </a:spcBef>
              <a:spcAft>
                <a:spcPts val="0"/>
              </a:spcAft>
              <a:buClrTx/>
              <a:buSzPct val="100000"/>
              <a:buFontTx/>
              <a:buNone/>
              <a:tabLst/>
              <a:defRPr/>
            </a:pPr>
            <a:r>
              <a:rPr kumimoji="1" lang="en-US" altLang="ja-JP" sz="1200" b="1" i="0" u="none" strike="noStrike" kern="1200" cap="none" spc="0" normalizeH="0" baseline="0" noProof="0" dirty="0">
                <a:ln>
                  <a:noFill/>
                </a:ln>
                <a:solidFill>
                  <a:prstClr val="black"/>
                </a:solidFill>
                <a:effectLst/>
                <a:uLnTx/>
                <a:uFillTx/>
                <a:latin typeface="Calibri Light"/>
                <a:ea typeface="Yu Gothic UI"/>
                <a:cs typeface="Arial" charset="0"/>
              </a:rPr>
              <a:t>【</a:t>
            </a:r>
            <a:r>
              <a:rPr kumimoji="1" lang="ja-JP" altLang="en-US" sz="1200" b="1" i="0" u="none" strike="noStrike" kern="1200" cap="none" spc="0" normalizeH="0" baseline="0" noProof="0" dirty="0">
                <a:ln>
                  <a:noFill/>
                </a:ln>
                <a:solidFill>
                  <a:prstClr val="black"/>
                </a:solidFill>
                <a:effectLst/>
                <a:uLnTx/>
                <a:uFillTx/>
                <a:latin typeface="Calibri Light"/>
                <a:ea typeface="Yu Gothic UI"/>
                <a:cs typeface="Arial" charset="0"/>
              </a:rPr>
              <a:t>情報提供依頼</a:t>
            </a:r>
            <a:r>
              <a:rPr kumimoji="1" lang="en-US" altLang="ja-JP" sz="1200" b="1" i="0" u="none" strike="noStrike" kern="1200" cap="none" spc="0" normalizeH="0" baseline="0" noProof="0" dirty="0">
                <a:ln>
                  <a:noFill/>
                </a:ln>
                <a:solidFill>
                  <a:prstClr val="black"/>
                </a:solidFill>
                <a:effectLst/>
                <a:uLnTx/>
                <a:uFillTx/>
                <a:latin typeface="Calibri Light"/>
                <a:ea typeface="Yu Gothic UI"/>
                <a:cs typeface="Arial" charset="0"/>
              </a:rPr>
              <a:t>】</a:t>
            </a:r>
          </a:p>
          <a:p>
            <a:pPr marL="0" marR="0" lvl="0" indent="0" algn="just" defTabSz="914400" rtl="0" eaLnBrk="1" fontAlgn="base" latinLnBrk="0" hangingPunct="1">
              <a:lnSpc>
                <a:spcPct val="100000"/>
              </a:lnSpc>
              <a:spcBef>
                <a:spcPts val="600"/>
              </a:spcBef>
              <a:spcAft>
                <a:spcPct val="0"/>
              </a:spcAft>
              <a:buClrTx/>
              <a:buSzTx/>
              <a:buFont typeface="Arial" panose="020B0604020202020204" pitchFamily="34" charset="0"/>
              <a:buNone/>
              <a:tabLst/>
              <a:defRPr/>
            </a:pPr>
            <a:r>
              <a:rPr kumimoji="0" lang="ja-JP" altLang="en-US" sz="1200" b="0" i="0" u="none" strike="noStrike" kern="100" cap="none" spc="0" normalizeH="0" baseline="0" noProof="0">
                <a:ln>
                  <a:noFill/>
                </a:ln>
                <a:solidFill>
                  <a:prstClr val="black"/>
                </a:solidFill>
                <a:effectLst/>
                <a:uLnTx/>
                <a:uFillTx/>
                <a:latin typeface="Yu Gothic UI"/>
                <a:ea typeface="Yu Gothic UI"/>
                <a:cs typeface="Times New Roman" panose="02020603050405020304" pitchFamily="18" charset="0"/>
              </a:rPr>
              <a:t>次期病院システムでは市大病院群の職員間の連絡手段としてチャットを用いることを検討しているため、下記要件の実現可否・仕組みについて情報提供ください。　</a:t>
            </a:r>
            <a:r>
              <a:rPr kumimoji="0" lang="en-US" altLang="ja-JP" sz="1200" b="0" i="0" u="none" strike="noStrike" kern="100" cap="none" spc="0" normalizeH="0" baseline="0" noProof="0">
                <a:ln>
                  <a:noFill/>
                </a:ln>
                <a:solidFill>
                  <a:prstClr val="black"/>
                </a:solidFill>
                <a:effectLst/>
                <a:uLnTx/>
                <a:uFillTx/>
                <a:latin typeface="Yu Gothic UI"/>
                <a:ea typeface="Yu Gothic UI"/>
                <a:cs typeface="Times New Roman" panose="02020603050405020304" pitchFamily="18" charset="0"/>
              </a:rPr>
              <a:t>※</a:t>
            </a:r>
            <a:r>
              <a:rPr kumimoji="0" lang="ja-JP" altLang="en-US" sz="1200" b="0" i="0" u="none" strike="noStrike" kern="100" cap="none" spc="0" normalizeH="0" baseline="0" noProof="0">
                <a:ln>
                  <a:noFill/>
                </a:ln>
                <a:solidFill>
                  <a:prstClr val="black"/>
                </a:solidFill>
                <a:effectLst/>
                <a:uLnTx/>
                <a:uFillTx/>
                <a:latin typeface="Yu Gothic UI"/>
                <a:ea typeface="Yu Gothic UI"/>
                <a:cs typeface="Times New Roman" panose="02020603050405020304" pitchFamily="18" charset="0"/>
              </a:rPr>
              <a:t>関連要件：共通部分の市大病院群の共通機能仕様書 項番</a:t>
            </a:r>
            <a:r>
              <a:rPr kumimoji="0" lang="en-US" altLang="ja-JP" sz="1200" b="0" i="0" u="none" strike="noStrike" kern="100" cap="none" spc="0" normalizeH="0" baseline="0" noProof="0">
                <a:ln>
                  <a:noFill/>
                </a:ln>
                <a:solidFill>
                  <a:prstClr val="black"/>
                </a:solidFill>
                <a:effectLst/>
                <a:uLnTx/>
                <a:uFillTx/>
                <a:latin typeface="Yu Gothic UI"/>
                <a:ea typeface="Yu Gothic UI"/>
                <a:cs typeface="Times New Roman" panose="02020603050405020304" pitchFamily="18" charset="0"/>
              </a:rPr>
              <a:t>5 </a:t>
            </a:r>
            <a:r>
              <a:rPr kumimoji="0" lang="ja-JP" altLang="en-US" sz="1200" b="0" i="0" u="none" strike="noStrike" kern="100" cap="none" spc="0" normalizeH="0" baseline="0" noProof="0">
                <a:ln>
                  <a:noFill/>
                </a:ln>
                <a:solidFill>
                  <a:prstClr val="black"/>
                </a:solidFill>
                <a:effectLst/>
                <a:uLnTx/>
                <a:uFillTx/>
                <a:latin typeface="Yu Gothic UI"/>
                <a:ea typeface="Yu Gothic UI"/>
                <a:cs typeface="Times New Roman" panose="02020603050405020304" pitchFamily="18" charset="0"/>
              </a:rPr>
              <a:t>チャット機能</a:t>
            </a:r>
          </a:p>
          <a:p>
            <a:pPr marL="171450" marR="0" lvl="0" indent="-171450" algn="just"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ja-JP" altLang="en-US" sz="1200" b="0" i="0" u="none" strike="noStrike" kern="1200" cap="none" spc="0" normalizeH="0" baseline="0" noProof="0">
                <a:ln>
                  <a:noFill/>
                </a:ln>
                <a:solidFill>
                  <a:prstClr val="black"/>
                </a:solidFill>
                <a:effectLst/>
                <a:uLnTx/>
                <a:uFillTx/>
                <a:latin typeface="Arial" charset="0"/>
                <a:ea typeface="Yu Gothic UI"/>
                <a:cs typeface="Arial" charset="0"/>
              </a:rPr>
              <a:t>電子カルテ内の機能として職員間のチャットによる院内及び市大病院間の連絡ができること</a:t>
            </a:r>
            <a:endParaRPr kumimoji="0" lang="en-US" altLang="ja-JP" sz="1200" b="0" i="0" u="none" strike="noStrike" kern="1200" cap="none" spc="0" normalizeH="0" baseline="0" noProof="0" dirty="0">
              <a:ln>
                <a:noFill/>
              </a:ln>
              <a:solidFill>
                <a:prstClr val="black"/>
              </a:solidFill>
              <a:effectLst/>
              <a:uLnTx/>
              <a:uFillTx/>
              <a:latin typeface="Arial" charset="0"/>
              <a:ea typeface="Yu Gothic UI"/>
              <a:cs typeface="Arial" charset="0"/>
            </a:endParaRPr>
          </a:p>
          <a:p>
            <a:pPr marL="171450" marR="0" lvl="0" indent="-171450" algn="just"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ja-JP" altLang="en-US" sz="1200" b="0" i="0" u="none" strike="noStrike" kern="1200" cap="none" spc="0" normalizeH="0" baseline="0" noProof="0">
                <a:ln>
                  <a:noFill/>
                </a:ln>
                <a:solidFill>
                  <a:prstClr val="black"/>
                </a:solidFill>
                <a:effectLst/>
                <a:uLnTx/>
                <a:uFillTx/>
                <a:latin typeface="Arial" charset="0"/>
                <a:ea typeface="Yu Gothic UI"/>
                <a:cs typeface="Arial" charset="0"/>
              </a:rPr>
              <a:t>チャットにはカルテ内容のコピペができること</a:t>
            </a:r>
            <a:endParaRPr kumimoji="0" lang="en-US" altLang="ja-JP" sz="1200" b="0" i="0" u="none" strike="noStrike" kern="1200" cap="none" spc="0" normalizeH="0" baseline="0" noProof="0" dirty="0">
              <a:ln>
                <a:noFill/>
              </a:ln>
              <a:solidFill>
                <a:prstClr val="black"/>
              </a:solidFill>
              <a:effectLst/>
              <a:uLnTx/>
              <a:uFillTx/>
              <a:latin typeface="Arial" charset="0"/>
              <a:ea typeface="Yu Gothic UI"/>
              <a:cs typeface="Arial" charset="0"/>
            </a:endParaRPr>
          </a:p>
          <a:p>
            <a:pPr marL="171450" marR="0" lvl="0" indent="-171450" algn="just"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ja-JP" altLang="en-US" sz="1200" b="0" i="0" u="none" strike="noStrike" kern="1200" cap="none" spc="0" normalizeH="0" baseline="0" noProof="0">
                <a:ln>
                  <a:noFill/>
                </a:ln>
                <a:solidFill>
                  <a:prstClr val="black"/>
                </a:solidFill>
                <a:effectLst/>
                <a:uLnTx/>
                <a:uFillTx/>
                <a:latin typeface="Arial" charset="0"/>
                <a:ea typeface="Yu Gothic UI"/>
                <a:cs typeface="Arial" charset="0"/>
              </a:rPr>
              <a:t>チャット機能には市大病院群の組織体系に沿った連絡先が組み込まれていること</a:t>
            </a:r>
            <a:endParaRPr kumimoji="0" lang="en-US" altLang="ja-JP" sz="1200" b="0" i="0" u="none" strike="noStrike" kern="1200" cap="none" spc="0" normalizeH="0" baseline="0" noProof="0" dirty="0">
              <a:ln>
                <a:noFill/>
              </a:ln>
              <a:solidFill>
                <a:prstClr val="black"/>
              </a:solidFill>
              <a:effectLst/>
              <a:uLnTx/>
              <a:uFillTx/>
              <a:latin typeface="Arial" charset="0"/>
              <a:ea typeface="Yu Gothic UI"/>
              <a:cs typeface="Arial" charset="0"/>
            </a:endParaRPr>
          </a:p>
          <a:p>
            <a:pPr marL="171450" marR="0" lvl="0" indent="-171450" algn="just"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ja-JP" altLang="en-US" sz="1200" b="0" i="0" u="none" strike="noStrike" kern="1200" cap="none" spc="0" normalizeH="0" baseline="0" noProof="0">
                <a:ln>
                  <a:noFill/>
                </a:ln>
                <a:solidFill>
                  <a:prstClr val="black"/>
                </a:solidFill>
                <a:effectLst/>
                <a:uLnTx/>
                <a:uFillTx/>
                <a:latin typeface="Arial" charset="0"/>
                <a:ea typeface="Yu Gothic UI"/>
                <a:cs typeface="Arial" charset="0"/>
              </a:rPr>
              <a:t>チャット機能では連絡先のログイン状況が確認できること。</a:t>
            </a:r>
            <a:endParaRPr kumimoji="0" lang="en-US" altLang="ja-JP" sz="1200" b="0" i="0" u="none" strike="noStrike" kern="1200" cap="none" spc="0" normalizeH="0" baseline="0" noProof="0" dirty="0">
              <a:ln>
                <a:noFill/>
              </a:ln>
              <a:solidFill>
                <a:prstClr val="black"/>
              </a:solidFill>
              <a:effectLst/>
              <a:uLnTx/>
              <a:uFillTx/>
              <a:latin typeface="Arial" charset="0"/>
              <a:ea typeface="Yu Gothic UI"/>
              <a:cs typeface="Arial" charset="0"/>
            </a:endParaRPr>
          </a:p>
          <a:p>
            <a:pPr marL="171450" marR="0" lvl="0" indent="-171450" algn="just"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ja-JP" altLang="en-US" sz="1200" b="0" i="0" u="none" strike="noStrike" kern="1200" cap="none" spc="0" normalizeH="0" baseline="0" noProof="0">
                <a:ln>
                  <a:noFill/>
                </a:ln>
                <a:solidFill>
                  <a:prstClr val="black"/>
                </a:solidFill>
                <a:effectLst/>
                <a:uLnTx/>
                <a:uFillTx/>
                <a:latin typeface="Arial" charset="0"/>
                <a:ea typeface="Yu Gothic UI"/>
                <a:cs typeface="Arial" charset="0"/>
              </a:rPr>
              <a:t>市大病院間のコミュニケーション手段としてチャットの他に、施設間でのメール、ファイル共有ができること</a:t>
            </a:r>
            <a:endParaRPr kumimoji="0" lang="en-US" altLang="ja-JP" sz="1200" b="0" i="0" u="none" strike="noStrike" kern="1200" cap="none" spc="0" normalizeH="0" baseline="0" noProof="0" dirty="0">
              <a:ln>
                <a:noFill/>
              </a:ln>
              <a:solidFill>
                <a:prstClr val="black"/>
              </a:solidFill>
              <a:effectLst/>
              <a:uLnTx/>
              <a:uFillTx/>
              <a:latin typeface="Arial" charset="0"/>
              <a:ea typeface="Yu Gothic UI"/>
              <a:cs typeface="Arial" charset="0"/>
            </a:endParaRPr>
          </a:p>
        </p:txBody>
      </p:sp>
      <p:sp>
        <p:nvSpPr>
          <p:cNvPr id="50" name="正方形/長方形 49">
            <a:extLst>
              <a:ext uri="{FF2B5EF4-FFF2-40B4-BE49-F238E27FC236}">
                <a16:creationId xmlns:a16="http://schemas.microsoft.com/office/drawing/2014/main" id="{F3E4D8EA-EEEB-99DD-EEA6-586AF042E2BD}"/>
              </a:ext>
            </a:extLst>
          </p:cNvPr>
          <p:cNvSpPr/>
          <p:nvPr/>
        </p:nvSpPr>
        <p:spPr bwMode="gray">
          <a:xfrm>
            <a:off x="8446740" y="5019355"/>
            <a:ext cx="1152000" cy="1584000"/>
          </a:xfrm>
          <a:prstGeom prst="rect">
            <a:avLst/>
          </a:prstGeom>
          <a:solidFill>
            <a:schemeClr val="bg1">
              <a:lumMod val="85000"/>
              <a:alpha val="80000"/>
            </a:schemeClr>
          </a:solidFill>
          <a:ln w="12700" algn="ctr">
            <a:solidFill>
              <a:srgbClr val="BBBCBC"/>
            </a:solidFill>
            <a:miter lim="800000"/>
            <a:headEnd/>
            <a:tailEnd/>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900" b="0" i="0" u="none" strike="noStrike" kern="1200" cap="none" spc="0" normalizeH="0" baseline="0" noProof="0">
                <a:ln>
                  <a:noFill/>
                </a:ln>
                <a:solidFill>
                  <a:prstClr val="black"/>
                </a:solidFill>
                <a:effectLst/>
                <a:uLnTx/>
                <a:uFillTx/>
                <a:latin typeface="Calibri Light"/>
                <a:ea typeface="Yu Gothic UI"/>
                <a:cs typeface="Arial" charset="0"/>
              </a:rPr>
              <a:t>リハセン</a:t>
            </a:r>
            <a:endParaRPr kumimoji="1" lang="en-US" altLang="ja-JP" sz="900" b="0" i="0" u="none" strike="noStrike" kern="1200" cap="none" spc="0" normalizeH="0" baseline="0" noProof="0" dirty="0">
              <a:ln>
                <a:noFill/>
              </a:ln>
              <a:solidFill>
                <a:prstClr val="black"/>
              </a:solidFill>
              <a:effectLst/>
              <a:uLnTx/>
              <a:uFillTx/>
              <a:latin typeface="Calibri Light"/>
              <a:ea typeface="Yu Gothic UI"/>
              <a:cs typeface="Arial" charset="0"/>
            </a:endParaRPr>
          </a:p>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900" b="0" i="0" u="none" strike="noStrike" kern="1200" cap="none" spc="0" normalizeH="0" baseline="0" noProof="0">
                <a:ln>
                  <a:noFill/>
                </a:ln>
                <a:solidFill>
                  <a:prstClr val="black"/>
                </a:solidFill>
                <a:effectLst/>
                <a:uLnTx/>
                <a:uFillTx/>
                <a:latin typeface="Calibri Light"/>
                <a:ea typeface="Yu Gothic UI"/>
                <a:cs typeface="Arial" charset="0"/>
              </a:rPr>
              <a:t>（</a:t>
            </a:r>
            <a:r>
              <a:rPr kumimoji="1" lang="en-US" altLang="ja-JP" sz="900" b="0" i="0" u="none" strike="noStrike" kern="1200" cap="none" spc="0" normalizeH="0" baseline="0" noProof="0" dirty="0">
                <a:ln>
                  <a:noFill/>
                </a:ln>
                <a:solidFill>
                  <a:prstClr val="black"/>
                </a:solidFill>
                <a:effectLst/>
                <a:uLnTx/>
                <a:uFillTx/>
                <a:latin typeface="Calibri Light"/>
                <a:ea typeface="Yu Gothic UI"/>
                <a:cs typeface="Arial" charset="0"/>
              </a:rPr>
              <a:t>80</a:t>
            </a:r>
            <a:r>
              <a:rPr kumimoji="1" lang="ja-JP" altLang="en-US" sz="900" b="0" i="0" u="none" strike="noStrike" kern="1200" cap="none" spc="0" normalizeH="0" baseline="0" noProof="0">
                <a:ln>
                  <a:noFill/>
                </a:ln>
                <a:solidFill>
                  <a:prstClr val="black"/>
                </a:solidFill>
                <a:effectLst/>
                <a:uLnTx/>
                <a:uFillTx/>
                <a:latin typeface="Calibri Light"/>
                <a:ea typeface="Yu Gothic UI"/>
                <a:cs typeface="Arial" charset="0"/>
              </a:rPr>
              <a:t>床）</a:t>
            </a:r>
            <a:endParaRPr kumimoji="1" lang="en-US" altLang="zh-TW" sz="900" b="0" i="0" u="none" strike="noStrike" kern="1200" cap="none" spc="0" normalizeH="0" baseline="0" noProof="0" dirty="0">
              <a:ln>
                <a:noFill/>
              </a:ln>
              <a:solidFill>
                <a:prstClr val="black"/>
              </a:solidFill>
              <a:effectLst/>
              <a:uLnTx/>
              <a:uFillTx/>
              <a:latin typeface="Calibri Light"/>
              <a:ea typeface="Yu Gothic UI"/>
              <a:cs typeface="Arial" charset="0"/>
            </a:endParaRPr>
          </a:p>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zh-TW" altLang="en-US" sz="900" b="0" i="0" u="none" strike="noStrike" kern="1200" cap="none" spc="0" normalizeH="0" baseline="0" noProof="0">
                <a:ln>
                  <a:noFill/>
                </a:ln>
                <a:solidFill>
                  <a:prstClr val="black"/>
                </a:solidFill>
                <a:effectLst/>
                <a:uLnTx/>
                <a:uFillTx/>
                <a:latin typeface="Calibri Light"/>
                <a:ea typeface="Yu Gothic UI"/>
                <a:cs typeface="Arial" charset="0"/>
              </a:rPr>
              <a:t>（職員</a:t>
            </a:r>
            <a:r>
              <a:rPr kumimoji="1" lang="ja-JP" altLang="en-US" sz="900" b="0" i="0" u="none" strike="noStrike" kern="1200" cap="none" spc="0" normalizeH="0" baseline="0" noProof="0">
                <a:ln>
                  <a:noFill/>
                </a:ln>
                <a:solidFill>
                  <a:prstClr val="black"/>
                </a:solidFill>
                <a:effectLst/>
                <a:uLnTx/>
                <a:uFillTx/>
                <a:latin typeface="Calibri Light"/>
                <a:ea typeface="Yu Gothic UI"/>
                <a:cs typeface="Arial" charset="0"/>
              </a:rPr>
              <a:t>約</a:t>
            </a:r>
            <a:r>
              <a:rPr kumimoji="1" lang="en-US" altLang="ja-JP" sz="900" b="0" i="0" u="none" strike="noStrike" kern="1200" cap="none" spc="0" normalizeH="0" baseline="0" noProof="0" dirty="0">
                <a:ln>
                  <a:noFill/>
                </a:ln>
                <a:solidFill>
                  <a:prstClr val="black"/>
                </a:solidFill>
                <a:effectLst/>
                <a:uLnTx/>
                <a:uFillTx/>
                <a:latin typeface="Calibri Light"/>
                <a:ea typeface="Yu Gothic UI"/>
                <a:cs typeface="Arial" charset="0"/>
              </a:rPr>
              <a:t>131</a:t>
            </a:r>
            <a:r>
              <a:rPr kumimoji="1" lang="zh-TW" altLang="en-US" sz="900" b="0" i="0" u="none" strike="noStrike" kern="1200" cap="none" spc="0" normalizeH="0" baseline="0" noProof="0">
                <a:ln>
                  <a:noFill/>
                </a:ln>
                <a:solidFill>
                  <a:prstClr val="black"/>
                </a:solidFill>
                <a:effectLst/>
                <a:uLnTx/>
                <a:uFillTx/>
                <a:latin typeface="Calibri Light"/>
                <a:ea typeface="Yu Gothic UI"/>
                <a:cs typeface="Arial" charset="0"/>
              </a:rPr>
              <a:t>人）</a:t>
            </a:r>
            <a:endParaRPr kumimoji="1" lang="en-US" altLang="ja-JP" sz="900" b="0" i="0" u="none" strike="noStrike" kern="1200" cap="none" spc="0" normalizeH="0" baseline="0" noProof="0" dirty="0">
              <a:ln>
                <a:noFill/>
              </a:ln>
              <a:solidFill>
                <a:prstClr val="black"/>
              </a:solidFill>
              <a:effectLst/>
              <a:uLnTx/>
              <a:uFillTx/>
              <a:latin typeface="Calibri Light"/>
              <a:ea typeface="Yu Gothic UI"/>
              <a:cs typeface="Arial" charset="0"/>
            </a:endParaRPr>
          </a:p>
        </p:txBody>
      </p:sp>
      <p:sp>
        <p:nvSpPr>
          <p:cNvPr id="51" name="正方形/長方形 50">
            <a:extLst>
              <a:ext uri="{FF2B5EF4-FFF2-40B4-BE49-F238E27FC236}">
                <a16:creationId xmlns:a16="http://schemas.microsoft.com/office/drawing/2014/main" id="{4238D118-7FEB-A43C-0764-F2A8894CA4C5}"/>
              </a:ext>
            </a:extLst>
          </p:cNvPr>
          <p:cNvSpPr/>
          <p:nvPr/>
        </p:nvSpPr>
        <p:spPr bwMode="gray">
          <a:xfrm>
            <a:off x="844066" y="5019355"/>
            <a:ext cx="1152000" cy="1584000"/>
          </a:xfrm>
          <a:prstGeom prst="rect">
            <a:avLst/>
          </a:prstGeom>
          <a:solidFill>
            <a:schemeClr val="bg1">
              <a:lumMod val="85000"/>
              <a:alpha val="80000"/>
            </a:schemeClr>
          </a:solidFill>
          <a:ln w="12700" algn="ctr">
            <a:solidFill>
              <a:srgbClr val="BBBCBC"/>
            </a:solidFill>
            <a:miter lim="800000"/>
            <a:headEnd/>
            <a:tailEnd/>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900" b="0" i="0" u="none" strike="noStrike" kern="1200" cap="none" spc="0" normalizeH="0" baseline="0" noProof="0">
                <a:ln>
                  <a:noFill/>
                </a:ln>
                <a:solidFill>
                  <a:prstClr val="black"/>
                </a:solidFill>
                <a:effectLst/>
                <a:uLnTx/>
                <a:uFillTx/>
                <a:latin typeface="Calibri Light"/>
                <a:ea typeface="Yu Gothic UI"/>
                <a:cs typeface="Arial" charset="0"/>
              </a:rPr>
              <a:t>桜山</a:t>
            </a:r>
            <a:endParaRPr kumimoji="1" lang="en-US" altLang="zh-TW" sz="900" b="0" i="0" u="none" strike="noStrike" kern="1200" cap="none" spc="0" normalizeH="0" baseline="0" noProof="0" dirty="0">
              <a:ln>
                <a:noFill/>
              </a:ln>
              <a:solidFill>
                <a:prstClr val="black"/>
              </a:solidFill>
              <a:effectLst/>
              <a:uLnTx/>
              <a:uFillTx/>
              <a:latin typeface="Calibri Light"/>
              <a:ea typeface="Yu Gothic UI"/>
              <a:cs typeface="Arial" charset="0"/>
            </a:endParaRPr>
          </a:p>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zh-TW" altLang="en-US" sz="900" b="0" i="0" u="none" strike="noStrike" kern="1200" cap="none" spc="0" normalizeH="0" baseline="0" noProof="0">
                <a:ln>
                  <a:noFill/>
                </a:ln>
                <a:solidFill>
                  <a:prstClr val="black"/>
                </a:solidFill>
                <a:effectLst/>
                <a:uLnTx/>
                <a:uFillTx/>
                <a:latin typeface="Calibri Light"/>
                <a:ea typeface="Yu Gothic UI"/>
                <a:cs typeface="Arial" charset="0"/>
              </a:rPr>
              <a:t>（</a:t>
            </a:r>
            <a:r>
              <a:rPr kumimoji="1" lang="en-US" altLang="zh-TW" sz="900" b="0" i="0" u="none" strike="noStrike" kern="1200" cap="none" spc="0" normalizeH="0" baseline="0" noProof="0" dirty="0">
                <a:ln>
                  <a:noFill/>
                </a:ln>
                <a:solidFill>
                  <a:prstClr val="black"/>
                </a:solidFill>
                <a:effectLst/>
                <a:uLnTx/>
                <a:uFillTx/>
                <a:latin typeface="Calibri Light"/>
                <a:ea typeface="Yu Gothic UI"/>
                <a:cs typeface="Arial" charset="0"/>
              </a:rPr>
              <a:t>800</a:t>
            </a:r>
            <a:r>
              <a:rPr kumimoji="1" lang="zh-TW" altLang="en-US" sz="900" b="0" i="0" u="none" strike="noStrike" kern="1200" cap="none" spc="0" normalizeH="0" baseline="0" noProof="0">
                <a:ln>
                  <a:noFill/>
                </a:ln>
                <a:solidFill>
                  <a:prstClr val="black"/>
                </a:solidFill>
                <a:effectLst/>
                <a:uLnTx/>
                <a:uFillTx/>
                <a:latin typeface="Calibri Light"/>
                <a:ea typeface="Yu Gothic UI"/>
                <a:cs typeface="Arial" charset="0"/>
              </a:rPr>
              <a:t>床</a:t>
            </a:r>
            <a:r>
              <a:rPr kumimoji="1" lang="ja-JP" altLang="en-US" sz="900" b="0" i="0" u="none" strike="noStrike" kern="1200" cap="none" spc="0" normalizeH="0" baseline="0" noProof="0">
                <a:ln>
                  <a:noFill/>
                </a:ln>
                <a:solidFill>
                  <a:prstClr val="black"/>
                </a:solidFill>
                <a:effectLst/>
                <a:uLnTx/>
                <a:uFillTx/>
                <a:latin typeface="Calibri Light"/>
                <a:ea typeface="Yu Gothic UI"/>
                <a:cs typeface="Arial" charset="0"/>
              </a:rPr>
              <a:t>）</a:t>
            </a:r>
            <a:endParaRPr kumimoji="1" lang="en-US" altLang="ja-JP" sz="900" b="0" i="0" u="none" strike="noStrike" kern="1200" cap="none" spc="0" normalizeH="0" baseline="0" noProof="0" dirty="0">
              <a:ln>
                <a:noFill/>
              </a:ln>
              <a:solidFill>
                <a:prstClr val="black"/>
              </a:solidFill>
              <a:effectLst/>
              <a:uLnTx/>
              <a:uFillTx/>
              <a:latin typeface="Calibri Light"/>
              <a:ea typeface="Yu Gothic UI"/>
              <a:cs typeface="Arial" charset="0"/>
            </a:endParaRPr>
          </a:p>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900" b="0" i="0" u="none" strike="noStrike" kern="1200" cap="none" spc="0" normalizeH="0" baseline="0" noProof="0">
                <a:ln>
                  <a:noFill/>
                </a:ln>
                <a:solidFill>
                  <a:prstClr val="black"/>
                </a:solidFill>
                <a:effectLst/>
                <a:uLnTx/>
                <a:uFillTx/>
                <a:latin typeface="Calibri Light"/>
                <a:ea typeface="Yu Gothic UI"/>
                <a:cs typeface="Arial" charset="0"/>
              </a:rPr>
              <a:t>（</a:t>
            </a:r>
            <a:r>
              <a:rPr kumimoji="1" lang="zh-TW" altLang="en-US" sz="900" b="0" i="0" u="none" strike="noStrike" kern="1200" cap="none" spc="0" normalizeH="0" baseline="0" noProof="0">
                <a:ln>
                  <a:noFill/>
                </a:ln>
                <a:solidFill>
                  <a:prstClr val="black"/>
                </a:solidFill>
                <a:effectLst/>
                <a:uLnTx/>
                <a:uFillTx/>
                <a:latin typeface="Calibri Light"/>
                <a:ea typeface="Yu Gothic UI"/>
                <a:cs typeface="Arial" charset="0"/>
              </a:rPr>
              <a:t>職員</a:t>
            </a:r>
            <a:r>
              <a:rPr kumimoji="1" lang="ja-JP" altLang="en-US" sz="900" b="0" i="0" u="none" strike="noStrike" kern="1200" cap="none" spc="0" normalizeH="0" baseline="0" noProof="0">
                <a:ln>
                  <a:noFill/>
                </a:ln>
                <a:solidFill>
                  <a:prstClr val="black"/>
                </a:solidFill>
                <a:effectLst/>
                <a:uLnTx/>
                <a:uFillTx/>
                <a:latin typeface="Calibri Light"/>
                <a:ea typeface="Yu Gothic UI"/>
                <a:cs typeface="Arial" charset="0"/>
              </a:rPr>
              <a:t>約</a:t>
            </a:r>
            <a:r>
              <a:rPr kumimoji="1" lang="en-US" altLang="zh-TW" sz="900" b="0" i="0" u="none" strike="noStrike" kern="1200" cap="none" spc="0" normalizeH="0" baseline="0" noProof="0" dirty="0">
                <a:ln>
                  <a:noFill/>
                </a:ln>
                <a:solidFill>
                  <a:prstClr val="black"/>
                </a:solidFill>
                <a:effectLst/>
                <a:uLnTx/>
                <a:uFillTx/>
                <a:latin typeface="Calibri Light"/>
                <a:ea typeface="Yu Gothic UI"/>
                <a:cs typeface="Arial" charset="0"/>
              </a:rPr>
              <a:t>2269</a:t>
            </a:r>
            <a:r>
              <a:rPr kumimoji="1" lang="zh-TW" altLang="en-US" sz="900" b="0" i="0" u="none" strike="noStrike" kern="1200" cap="none" spc="0" normalizeH="0" baseline="0" noProof="0">
                <a:ln>
                  <a:noFill/>
                </a:ln>
                <a:solidFill>
                  <a:prstClr val="black"/>
                </a:solidFill>
                <a:effectLst/>
                <a:uLnTx/>
                <a:uFillTx/>
                <a:latin typeface="Calibri Light"/>
                <a:ea typeface="Yu Gothic UI"/>
                <a:cs typeface="Arial" charset="0"/>
              </a:rPr>
              <a:t>人）</a:t>
            </a:r>
            <a:endParaRPr kumimoji="1" lang="en-US" altLang="zh-TW" sz="900" b="0" i="0" u="none" strike="noStrike" kern="1200" cap="none" spc="0" normalizeH="0" baseline="0" noProof="0" dirty="0">
              <a:ln>
                <a:noFill/>
              </a:ln>
              <a:solidFill>
                <a:prstClr val="black"/>
              </a:solidFill>
              <a:effectLst/>
              <a:uLnTx/>
              <a:uFillTx/>
              <a:latin typeface="Calibri Light"/>
              <a:ea typeface="Yu Gothic UI"/>
              <a:cs typeface="Arial" charset="0"/>
            </a:endParaRPr>
          </a:p>
        </p:txBody>
      </p:sp>
      <p:pic>
        <p:nvPicPr>
          <p:cNvPr id="52" name="Picture 2" descr="みどり市民病院、みらい光生病院が新たに「名古屋市立大学医学部附属病院群」に加わりました">
            <a:extLst>
              <a:ext uri="{FF2B5EF4-FFF2-40B4-BE49-F238E27FC236}">
                <a16:creationId xmlns:a16="http://schemas.microsoft.com/office/drawing/2014/main" id="{468DAFD9-63D7-AB65-BD14-54B864F49B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182" t="36556" r="45171" b="6231"/>
          <a:stretch/>
        </p:blipFill>
        <p:spPr bwMode="auto">
          <a:xfrm>
            <a:off x="1232542" y="5484927"/>
            <a:ext cx="386953" cy="478084"/>
          </a:xfrm>
          <a:prstGeom prst="rect">
            <a:avLst/>
          </a:prstGeom>
          <a:noFill/>
          <a:extLst>
            <a:ext uri="{909E8E84-426E-40DD-AFC4-6F175D3DCCD1}">
              <a14:hiddenFill xmlns:a14="http://schemas.microsoft.com/office/drawing/2010/main">
                <a:solidFill>
                  <a:srgbClr val="FFFFFF"/>
                </a:solidFill>
              </a14:hiddenFill>
            </a:ext>
          </a:extLst>
        </p:spPr>
      </p:pic>
      <p:sp>
        <p:nvSpPr>
          <p:cNvPr id="53" name="正方形/長方形 52">
            <a:extLst>
              <a:ext uri="{FF2B5EF4-FFF2-40B4-BE49-F238E27FC236}">
                <a16:creationId xmlns:a16="http://schemas.microsoft.com/office/drawing/2014/main" id="{6C92FA09-65AD-31B2-4053-0B9F89979EA1}"/>
              </a:ext>
            </a:extLst>
          </p:cNvPr>
          <p:cNvSpPr/>
          <p:nvPr/>
        </p:nvSpPr>
        <p:spPr bwMode="gray">
          <a:xfrm>
            <a:off x="2364601" y="5019355"/>
            <a:ext cx="1152000" cy="1584000"/>
          </a:xfrm>
          <a:prstGeom prst="rect">
            <a:avLst/>
          </a:prstGeom>
          <a:solidFill>
            <a:schemeClr val="bg1">
              <a:lumMod val="85000"/>
              <a:alpha val="80000"/>
            </a:schemeClr>
          </a:solidFill>
          <a:ln w="12700" algn="ctr">
            <a:solidFill>
              <a:srgbClr val="BBBCBC"/>
            </a:solidFill>
            <a:miter lim="800000"/>
            <a:headEnd/>
            <a:tailEnd/>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900" b="0" i="0" u="none" strike="noStrike" kern="1200" cap="none" spc="0" normalizeH="0" baseline="0" noProof="0">
                <a:ln>
                  <a:noFill/>
                </a:ln>
                <a:solidFill>
                  <a:prstClr val="black"/>
                </a:solidFill>
                <a:effectLst/>
                <a:uLnTx/>
                <a:uFillTx/>
                <a:latin typeface="Calibri Light"/>
                <a:ea typeface="Yu Gothic UI"/>
                <a:cs typeface="Arial" charset="0"/>
              </a:rPr>
              <a:t>西部</a:t>
            </a:r>
            <a:endParaRPr kumimoji="1" lang="en-US" altLang="ja-JP" sz="900" b="0" i="0" u="none" strike="noStrike" kern="1200" cap="none" spc="0" normalizeH="0" baseline="0" noProof="0" dirty="0">
              <a:ln>
                <a:noFill/>
              </a:ln>
              <a:solidFill>
                <a:prstClr val="black"/>
              </a:solidFill>
              <a:effectLst/>
              <a:uLnTx/>
              <a:uFillTx/>
              <a:latin typeface="Calibri Light"/>
              <a:ea typeface="Yu Gothic UI"/>
              <a:cs typeface="Arial" charset="0"/>
            </a:endParaRPr>
          </a:p>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zh-TW" altLang="en-US" sz="900" b="0" i="0" u="none" strike="noStrike" kern="1200" cap="none" spc="0" normalizeH="0" baseline="0" noProof="0">
                <a:ln>
                  <a:noFill/>
                </a:ln>
                <a:solidFill>
                  <a:prstClr val="black"/>
                </a:solidFill>
                <a:effectLst/>
                <a:uLnTx/>
                <a:uFillTx/>
                <a:latin typeface="Calibri Light"/>
                <a:ea typeface="Yu Gothic UI"/>
                <a:cs typeface="Arial" charset="0"/>
              </a:rPr>
              <a:t>（</a:t>
            </a:r>
            <a:r>
              <a:rPr kumimoji="1" lang="en-US" altLang="ja-JP" sz="900" b="0" i="0" u="none" strike="noStrike" kern="1200" cap="none" spc="0" normalizeH="0" baseline="0" noProof="0" dirty="0">
                <a:ln>
                  <a:noFill/>
                </a:ln>
                <a:solidFill>
                  <a:prstClr val="black"/>
                </a:solidFill>
                <a:effectLst/>
                <a:uLnTx/>
                <a:uFillTx/>
                <a:latin typeface="Calibri Light"/>
                <a:ea typeface="Yu Gothic UI"/>
                <a:cs typeface="Arial" charset="0"/>
              </a:rPr>
              <a:t>500</a:t>
            </a:r>
            <a:r>
              <a:rPr kumimoji="1" lang="zh-TW" altLang="en-US" sz="900" b="0" i="0" u="none" strike="noStrike" kern="1200" cap="none" spc="0" normalizeH="0" baseline="0" noProof="0">
                <a:ln>
                  <a:noFill/>
                </a:ln>
                <a:solidFill>
                  <a:prstClr val="black"/>
                </a:solidFill>
                <a:effectLst/>
                <a:uLnTx/>
                <a:uFillTx/>
                <a:latin typeface="Calibri Light"/>
                <a:ea typeface="Yu Gothic UI"/>
                <a:cs typeface="Arial" charset="0"/>
              </a:rPr>
              <a:t>床</a:t>
            </a:r>
            <a:r>
              <a:rPr kumimoji="1" lang="ja-JP" altLang="en-US" sz="900" b="0" i="0" u="none" strike="noStrike" kern="1200" cap="none" spc="0" normalizeH="0" baseline="0" noProof="0">
                <a:ln>
                  <a:noFill/>
                </a:ln>
                <a:solidFill>
                  <a:prstClr val="black"/>
                </a:solidFill>
                <a:effectLst/>
                <a:uLnTx/>
                <a:uFillTx/>
                <a:latin typeface="Calibri Light"/>
                <a:ea typeface="Yu Gothic UI"/>
                <a:cs typeface="Arial" charset="0"/>
              </a:rPr>
              <a:t>）</a:t>
            </a:r>
            <a:endParaRPr kumimoji="1" lang="en-US" altLang="ja-JP" sz="900" b="0" i="0" u="none" strike="noStrike" kern="1200" cap="none" spc="0" normalizeH="0" baseline="0" noProof="0" dirty="0">
              <a:ln>
                <a:noFill/>
              </a:ln>
              <a:solidFill>
                <a:prstClr val="black"/>
              </a:solidFill>
              <a:effectLst/>
              <a:uLnTx/>
              <a:uFillTx/>
              <a:latin typeface="Calibri Light"/>
              <a:ea typeface="Yu Gothic UI"/>
              <a:cs typeface="Arial" charset="0"/>
            </a:endParaRPr>
          </a:p>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900" b="0" i="0" u="none" strike="noStrike" kern="1200" cap="none" spc="0" normalizeH="0" baseline="0" noProof="0">
                <a:ln>
                  <a:noFill/>
                </a:ln>
                <a:solidFill>
                  <a:prstClr val="black"/>
                </a:solidFill>
                <a:effectLst/>
                <a:uLnTx/>
                <a:uFillTx/>
                <a:latin typeface="Calibri Light"/>
                <a:ea typeface="Yu Gothic UI"/>
                <a:cs typeface="Arial" charset="0"/>
              </a:rPr>
              <a:t>（</a:t>
            </a:r>
            <a:r>
              <a:rPr kumimoji="1" lang="zh-TW" altLang="en-US" sz="900" b="0" i="0" u="none" strike="noStrike" kern="1200" cap="none" spc="0" normalizeH="0" baseline="0" noProof="0">
                <a:ln>
                  <a:noFill/>
                </a:ln>
                <a:solidFill>
                  <a:prstClr val="black"/>
                </a:solidFill>
                <a:effectLst/>
                <a:uLnTx/>
                <a:uFillTx/>
                <a:latin typeface="Calibri Light"/>
                <a:ea typeface="Yu Gothic UI"/>
                <a:cs typeface="Arial" charset="0"/>
              </a:rPr>
              <a:t>職員</a:t>
            </a:r>
            <a:r>
              <a:rPr kumimoji="1" lang="ja-JP" altLang="en-US" sz="900" b="0" i="0" u="none" strike="noStrike" kern="1200" cap="none" spc="0" normalizeH="0" baseline="0" noProof="0">
                <a:ln>
                  <a:noFill/>
                </a:ln>
                <a:solidFill>
                  <a:prstClr val="black"/>
                </a:solidFill>
                <a:effectLst/>
                <a:uLnTx/>
                <a:uFillTx/>
                <a:latin typeface="Calibri Light"/>
                <a:ea typeface="Yu Gothic UI"/>
                <a:cs typeface="Arial" charset="0"/>
              </a:rPr>
              <a:t>約</a:t>
            </a:r>
            <a:r>
              <a:rPr kumimoji="1" lang="en-US" altLang="zh-TW" sz="900" b="0" i="0" u="none" strike="noStrike" kern="1200" cap="none" spc="0" normalizeH="0" baseline="0" noProof="0" dirty="0">
                <a:ln>
                  <a:noFill/>
                </a:ln>
                <a:solidFill>
                  <a:prstClr val="black"/>
                </a:solidFill>
                <a:effectLst/>
                <a:uLnTx/>
                <a:uFillTx/>
                <a:latin typeface="Calibri Light"/>
                <a:ea typeface="Yu Gothic UI"/>
                <a:cs typeface="Arial" charset="0"/>
              </a:rPr>
              <a:t>868</a:t>
            </a:r>
            <a:r>
              <a:rPr kumimoji="1" lang="zh-TW" altLang="en-US" sz="900" b="0" i="0" u="none" strike="noStrike" kern="1200" cap="none" spc="0" normalizeH="0" baseline="0" noProof="0">
                <a:ln>
                  <a:noFill/>
                </a:ln>
                <a:solidFill>
                  <a:prstClr val="black"/>
                </a:solidFill>
                <a:effectLst/>
                <a:uLnTx/>
                <a:uFillTx/>
                <a:latin typeface="Calibri Light"/>
                <a:ea typeface="Yu Gothic UI"/>
                <a:cs typeface="Arial" charset="0"/>
              </a:rPr>
              <a:t>人）</a:t>
            </a:r>
            <a:endParaRPr kumimoji="1" lang="en-US" altLang="zh-TW" sz="900" b="0" i="0" u="none" strike="noStrike" kern="1200" cap="none" spc="0" normalizeH="0" baseline="0" noProof="0" dirty="0">
              <a:ln>
                <a:noFill/>
              </a:ln>
              <a:solidFill>
                <a:prstClr val="black"/>
              </a:solidFill>
              <a:effectLst/>
              <a:uLnTx/>
              <a:uFillTx/>
              <a:latin typeface="Calibri Light"/>
              <a:ea typeface="Yu Gothic UI"/>
              <a:cs typeface="Arial" charset="0"/>
            </a:endParaRPr>
          </a:p>
        </p:txBody>
      </p:sp>
      <p:sp>
        <p:nvSpPr>
          <p:cNvPr id="54" name="正方形/長方形 53">
            <a:extLst>
              <a:ext uri="{FF2B5EF4-FFF2-40B4-BE49-F238E27FC236}">
                <a16:creationId xmlns:a16="http://schemas.microsoft.com/office/drawing/2014/main" id="{AB8ABFC9-DDF7-B4AC-CEE8-CFEEF46C909B}"/>
              </a:ext>
            </a:extLst>
          </p:cNvPr>
          <p:cNvSpPr/>
          <p:nvPr/>
        </p:nvSpPr>
        <p:spPr bwMode="gray">
          <a:xfrm>
            <a:off x="3885136" y="5019355"/>
            <a:ext cx="1152000" cy="1584000"/>
          </a:xfrm>
          <a:prstGeom prst="rect">
            <a:avLst/>
          </a:prstGeom>
          <a:solidFill>
            <a:schemeClr val="bg1">
              <a:lumMod val="85000"/>
              <a:alpha val="80000"/>
            </a:schemeClr>
          </a:solidFill>
          <a:ln w="12700" algn="ctr">
            <a:solidFill>
              <a:srgbClr val="BBBCBC"/>
            </a:solidFill>
            <a:miter lim="800000"/>
            <a:headEnd/>
            <a:tailEnd/>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900" b="0" i="0" u="none" strike="noStrike" kern="1200" cap="none" spc="0" normalizeH="0" baseline="0" noProof="0">
                <a:ln>
                  <a:noFill/>
                </a:ln>
                <a:solidFill>
                  <a:prstClr val="black"/>
                </a:solidFill>
                <a:effectLst/>
                <a:uLnTx/>
                <a:uFillTx/>
                <a:latin typeface="Calibri Light"/>
                <a:ea typeface="Yu Gothic UI"/>
                <a:cs typeface="Arial" charset="0"/>
              </a:rPr>
              <a:t>東部</a:t>
            </a:r>
            <a:endParaRPr kumimoji="1" lang="en-US" altLang="ja-JP" sz="900" b="0" i="0" u="none" strike="noStrike" kern="1200" cap="none" spc="0" normalizeH="0" baseline="0" noProof="0" dirty="0">
              <a:ln>
                <a:noFill/>
              </a:ln>
              <a:solidFill>
                <a:prstClr val="black"/>
              </a:solidFill>
              <a:effectLst/>
              <a:uLnTx/>
              <a:uFillTx/>
              <a:latin typeface="Calibri Light"/>
              <a:ea typeface="Yu Gothic UI"/>
              <a:cs typeface="Arial" charset="0"/>
            </a:endParaRPr>
          </a:p>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zh-TW" altLang="en-US" sz="900" b="0" i="0" u="none" strike="noStrike" kern="1200" cap="none" spc="0" normalizeH="0" baseline="0" noProof="0">
                <a:ln>
                  <a:noFill/>
                </a:ln>
                <a:solidFill>
                  <a:prstClr val="black"/>
                </a:solidFill>
                <a:effectLst/>
                <a:uLnTx/>
                <a:uFillTx/>
                <a:latin typeface="Calibri Light"/>
                <a:ea typeface="Yu Gothic UI"/>
                <a:cs typeface="Arial" charset="0"/>
              </a:rPr>
              <a:t>（</a:t>
            </a:r>
            <a:r>
              <a:rPr kumimoji="1" lang="en-US" altLang="ja-JP" sz="900" b="0" i="0" u="none" strike="noStrike" kern="1200" cap="none" spc="0" normalizeH="0" baseline="0" noProof="0" dirty="0">
                <a:ln>
                  <a:noFill/>
                </a:ln>
                <a:solidFill>
                  <a:prstClr val="black"/>
                </a:solidFill>
                <a:effectLst/>
                <a:uLnTx/>
                <a:uFillTx/>
                <a:latin typeface="Calibri Light"/>
                <a:ea typeface="Yu Gothic UI"/>
                <a:cs typeface="Arial" charset="0"/>
              </a:rPr>
              <a:t>498</a:t>
            </a:r>
            <a:r>
              <a:rPr kumimoji="1" lang="zh-TW" altLang="en-US" sz="900" b="0" i="0" u="none" strike="noStrike" kern="1200" cap="none" spc="0" normalizeH="0" baseline="0" noProof="0">
                <a:ln>
                  <a:noFill/>
                </a:ln>
                <a:solidFill>
                  <a:prstClr val="black"/>
                </a:solidFill>
                <a:effectLst/>
                <a:uLnTx/>
                <a:uFillTx/>
                <a:latin typeface="Calibri Light"/>
                <a:ea typeface="Yu Gothic UI"/>
                <a:cs typeface="Arial" charset="0"/>
              </a:rPr>
              <a:t>床</a:t>
            </a:r>
            <a:r>
              <a:rPr kumimoji="1" lang="ja-JP" altLang="en-US" sz="900" b="0" i="0" u="none" strike="noStrike" kern="1200" cap="none" spc="0" normalizeH="0" baseline="0" noProof="0">
                <a:ln>
                  <a:noFill/>
                </a:ln>
                <a:solidFill>
                  <a:prstClr val="black"/>
                </a:solidFill>
                <a:effectLst/>
                <a:uLnTx/>
                <a:uFillTx/>
                <a:latin typeface="Calibri Light"/>
                <a:ea typeface="Yu Gothic UI"/>
                <a:cs typeface="Arial" charset="0"/>
              </a:rPr>
              <a:t>）</a:t>
            </a:r>
            <a:endParaRPr kumimoji="1" lang="en-US" altLang="ja-JP" sz="900" b="0" i="0" u="none" strike="noStrike" kern="1200" cap="none" spc="0" normalizeH="0" baseline="0" noProof="0" dirty="0">
              <a:ln>
                <a:noFill/>
              </a:ln>
              <a:solidFill>
                <a:prstClr val="black"/>
              </a:solidFill>
              <a:effectLst/>
              <a:uLnTx/>
              <a:uFillTx/>
              <a:latin typeface="Calibri Light"/>
              <a:ea typeface="Yu Gothic UI"/>
              <a:cs typeface="Arial" charset="0"/>
            </a:endParaRPr>
          </a:p>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900" b="0" i="0" u="none" strike="noStrike" kern="1200" cap="none" spc="0" normalizeH="0" baseline="0" noProof="0">
                <a:ln>
                  <a:noFill/>
                </a:ln>
                <a:solidFill>
                  <a:prstClr val="black"/>
                </a:solidFill>
                <a:effectLst/>
                <a:uLnTx/>
                <a:uFillTx/>
                <a:latin typeface="Calibri Light"/>
                <a:ea typeface="Yu Gothic UI"/>
                <a:cs typeface="Arial" charset="0"/>
              </a:rPr>
              <a:t>（</a:t>
            </a:r>
            <a:r>
              <a:rPr kumimoji="1" lang="zh-TW" altLang="en-US" sz="900" b="0" i="0" u="none" strike="noStrike" kern="1200" cap="none" spc="0" normalizeH="0" baseline="0" noProof="0">
                <a:ln>
                  <a:noFill/>
                </a:ln>
                <a:solidFill>
                  <a:prstClr val="black"/>
                </a:solidFill>
                <a:effectLst/>
                <a:uLnTx/>
                <a:uFillTx/>
                <a:latin typeface="Calibri Light"/>
                <a:ea typeface="Yu Gothic UI"/>
                <a:cs typeface="Arial" charset="0"/>
              </a:rPr>
              <a:t>職員</a:t>
            </a:r>
            <a:r>
              <a:rPr kumimoji="1" lang="ja-JP" altLang="en-US" sz="900" b="0" i="0" u="none" strike="noStrike" kern="1200" cap="none" spc="0" normalizeH="0" baseline="0" noProof="0">
                <a:ln>
                  <a:noFill/>
                </a:ln>
                <a:solidFill>
                  <a:prstClr val="black"/>
                </a:solidFill>
                <a:effectLst/>
                <a:uLnTx/>
                <a:uFillTx/>
                <a:latin typeface="Calibri Light"/>
                <a:ea typeface="Yu Gothic UI"/>
                <a:cs typeface="Arial" charset="0"/>
              </a:rPr>
              <a:t>約</a:t>
            </a:r>
            <a:r>
              <a:rPr kumimoji="1" lang="en-US" altLang="zh-TW" sz="900" b="0" i="0" u="none" strike="noStrike" kern="1200" cap="none" spc="0" normalizeH="0" baseline="0" noProof="0" dirty="0">
                <a:ln>
                  <a:noFill/>
                </a:ln>
                <a:solidFill>
                  <a:prstClr val="black"/>
                </a:solidFill>
                <a:effectLst/>
                <a:uLnTx/>
                <a:uFillTx/>
                <a:latin typeface="Calibri Light"/>
                <a:ea typeface="Yu Gothic UI"/>
                <a:cs typeface="Arial" charset="0"/>
              </a:rPr>
              <a:t>882</a:t>
            </a:r>
            <a:r>
              <a:rPr kumimoji="1" lang="zh-TW" altLang="en-US" sz="900" b="0" i="0" u="none" strike="noStrike" kern="1200" cap="none" spc="0" normalizeH="0" baseline="0" noProof="0">
                <a:ln>
                  <a:noFill/>
                </a:ln>
                <a:solidFill>
                  <a:prstClr val="black"/>
                </a:solidFill>
                <a:effectLst/>
                <a:uLnTx/>
                <a:uFillTx/>
                <a:latin typeface="Calibri Light"/>
                <a:ea typeface="Yu Gothic UI"/>
                <a:cs typeface="Arial" charset="0"/>
              </a:rPr>
              <a:t>人）</a:t>
            </a:r>
            <a:endParaRPr kumimoji="1" lang="en-US" altLang="ja-JP" sz="900" b="0" i="0" u="none" strike="noStrike" kern="1200" cap="none" spc="0" normalizeH="0" baseline="0" noProof="0" dirty="0">
              <a:ln>
                <a:noFill/>
              </a:ln>
              <a:solidFill>
                <a:prstClr val="black"/>
              </a:solidFill>
              <a:effectLst/>
              <a:uLnTx/>
              <a:uFillTx/>
              <a:latin typeface="Calibri Light"/>
              <a:ea typeface="Yu Gothic UI"/>
              <a:cs typeface="Arial" charset="0"/>
            </a:endParaRPr>
          </a:p>
        </p:txBody>
      </p:sp>
      <p:sp>
        <p:nvSpPr>
          <p:cNvPr id="55" name="正方形/長方形 54">
            <a:extLst>
              <a:ext uri="{FF2B5EF4-FFF2-40B4-BE49-F238E27FC236}">
                <a16:creationId xmlns:a16="http://schemas.microsoft.com/office/drawing/2014/main" id="{2242BB5D-5459-4FAE-E669-AF36BC15C17B}"/>
              </a:ext>
            </a:extLst>
          </p:cNvPr>
          <p:cNvSpPr/>
          <p:nvPr/>
        </p:nvSpPr>
        <p:spPr bwMode="gray">
          <a:xfrm>
            <a:off x="5405671" y="5019355"/>
            <a:ext cx="1152000" cy="1584000"/>
          </a:xfrm>
          <a:prstGeom prst="rect">
            <a:avLst/>
          </a:prstGeom>
          <a:solidFill>
            <a:schemeClr val="bg1">
              <a:lumMod val="85000"/>
              <a:alpha val="80000"/>
            </a:schemeClr>
          </a:solidFill>
          <a:ln w="12700" algn="ctr">
            <a:solidFill>
              <a:srgbClr val="BBBCBC"/>
            </a:solidFill>
            <a:miter lim="800000"/>
            <a:headEnd/>
            <a:tailEnd/>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900" b="0" i="0" u="none" strike="noStrike" kern="1200" cap="none" spc="0" normalizeH="0" baseline="0" noProof="0">
                <a:ln>
                  <a:noFill/>
                </a:ln>
                <a:solidFill>
                  <a:prstClr val="black"/>
                </a:solidFill>
                <a:effectLst/>
                <a:uLnTx/>
                <a:uFillTx/>
                <a:latin typeface="Calibri Light"/>
                <a:ea typeface="Yu Gothic UI"/>
                <a:cs typeface="Arial" charset="0"/>
              </a:rPr>
              <a:t>みどり</a:t>
            </a:r>
            <a:endParaRPr kumimoji="1" lang="en-US" altLang="ja-JP" sz="900" b="0" i="0" u="none" strike="noStrike" kern="1200" cap="none" spc="0" normalizeH="0" baseline="0" noProof="0" dirty="0">
              <a:ln>
                <a:noFill/>
              </a:ln>
              <a:solidFill>
                <a:prstClr val="black"/>
              </a:solidFill>
              <a:effectLst/>
              <a:uLnTx/>
              <a:uFillTx/>
              <a:latin typeface="Calibri Light"/>
              <a:ea typeface="Yu Gothic UI"/>
              <a:cs typeface="Arial" charset="0"/>
            </a:endParaRPr>
          </a:p>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zh-TW" altLang="en-US" sz="900" b="0" i="0" u="none" strike="noStrike" kern="1200" cap="none" spc="0" normalizeH="0" baseline="0" noProof="0">
                <a:ln>
                  <a:noFill/>
                </a:ln>
                <a:solidFill>
                  <a:prstClr val="black"/>
                </a:solidFill>
                <a:effectLst/>
                <a:uLnTx/>
                <a:uFillTx/>
                <a:latin typeface="Calibri Light"/>
                <a:ea typeface="Yu Gothic UI"/>
                <a:cs typeface="Arial" charset="0"/>
              </a:rPr>
              <a:t>（</a:t>
            </a:r>
            <a:r>
              <a:rPr kumimoji="1" lang="en-US" altLang="zh-TW" sz="900" b="0" i="0" u="none" strike="noStrike" kern="1200" cap="none" spc="0" normalizeH="0" baseline="0" noProof="0" dirty="0">
                <a:ln>
                  <a:noFill/>
                </a:ln>
                <a:solidFill>
                  <a:prstClr val="black"/>
                </a:solidFill>
                <a:effectLst/>
                <a:uLnTx/>
                <a:uFillTx/>
                <a:latin typeface="Calibri Light"/>
                <a:ea typeface="Yu Gothic UI"/>
                <a:cs typeface="Arial" charset="0"/>
              </a:rPr>
              <a:t>205</a:t>
            </a:r>
            <a:r>
              <a:rPr kumimoji="1" lang="zh-TW" altLang="en-US" sz="900" b="0" i="0" u="none" strike="noStrike" kern="1200" cap="none" spc="0" normalizeH="0" baseline="0" noProof="0">
                <a:ln>
                  <a:noFill/>
                </a:ln>
                <a:solidFill>
                  <a:prstClr val="black"/>
                </a:solidFill>
                <a:effectLst/>
                <a:uLnTx/>
                <a:uFillTx/>
                <a:latin typeface="Calibri Light"/>
                <a:ea typeface="Yu Gothic UI"/>
                <a:cs typeface="Arial" charset="0"/>
              </a:rPr>
              <a:t>床</a:t>
            </a:r>
            <a:r>
              <a:rPr kumimoji="1" lang="ja-JP" altLang="en-US" sz="900" b="0" i="0" u="none" strike="noStrike" kern="1200" cap="none" spc="0" normalizeH="0" baseline="0" noProof="0">
                <a:ln>
                  <a:noFill/>
                </a:ln>
                <a:solidFill>
                  <a:prstClr val="black"/>
                </a:solidFill>
                <a:effectLst/>
                <a:uLnTx/>
                <a:uFillTx/>
                <a:latin typeface="Calibri Light"/>
                <a:ea typeface="Yu Gothic UI"/>
                <a:cs typeface="Arial" charset="0"/>
              </a:rPr>
              <a:t>）</a:t>
            </a:r>
            <a:endParaRPr kumimoji="1" lang="en-US" altLang="ja-JP" sz="900" b="0" i="0" u="none" strike="noStrike" kern="1200" cap="none" spc="0" normalizeH="0" baseline="0" noProof="0" dirty="0">
              <a:ln>
                <a:noFill/>
              </a:ln>
              <a:solidFill>
                <a:prstClr val="black"/>
              </a:solidFill>
              <a:effectLst/>
              <a:uLnTx/>
              <a:uFillTx/>
              <a:latin typeface="Calibri Light"/>
              <a:ea typeface="Yu Gothic UI"/>
              <a:cs typeface="Arial" charset="0"/>
            </a:endParaRPr>
          </a:p>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900" b="0" i="0" u="none" strike="noStrike" kern="1200" cap="none" spc="0" normalizeH="0" baseline="0" noProof="0">
                <a:ln>
                  <a:noFill/>
                </a:ln>
                <a:solidFill>
                  <a:prstClr val="black"/>
                </a:solidFill>
                <a:effectLst/>
                <a:uLnTx/>
                <a:uFillTx/>
                <a:latin typeface="Calibri Light"/>
                <a:ea typeface="Yu Gothic UI"/>
                <a:cs typeface="Arial" charset="0"/>
              </a:rPr>
              <a:t>（</a:t>
            </a:r>
            <a:r>
              <a:rPr kumimoji="1" lang="zh-TW" altLang="en-US" sz="900" b="0" i="0" u="none" strike="noStrike" kern="1200" cap="none" spc="0" normalizeH="0" baseline="0" noProof="0">
                <a:ln>
                  <a:noFill/>
                </a:ln>
                <a:solidFill>
                  <a:prstClr val="black"/>
                </a:solidFill>
                <a:effectLst/>
                <a:uLnTx/>
                <a:uFillTx/>
                <a:latin typeface="Calibri Light"/>
                <a:ea typeface="Yu Gothic UI"/>
                <a:cs typeface="Arial" charset="0"/>
              </a:rPr>
              <a:t>職員</a:t>
            </a:r>
            <a:r>
              <a:rPr kumimoji="1" lang="ja-JP" altLang="en-US" sz="900" b="0" i="0" u="none" strike="noStrike" kern="1200" cap="none" spc="0" normalizeH="0" baseline="0" noProof="0">
                <a:ln>
                  <a:noFill/>
                </a:ln>
                <a:solidFill>
                  <a:prstClr val="black"/>
                </a:solidFill>
                <a:effectLst/>
                <a:uLnTx/>
                <a:uFillTx/>
                <a:latin typeface="Calibri Light"/>
                <a:ea typeface="Yu Gothic UI"/>
                <a:cs typeface="Arial" charset="0"/>
              </a:rPr>
              <a:t>約</a:t>
            </a:r>
            <a:r>
              <a:rPr kumimoji="1" lang="en-US" altLang="zh-TW" sz="900" b="0" i="0" u="none" strike="noStrike" kern="1200" cap="none" spc="0" normalizeH="0" baseline="0" noProof="0" dirty="0">
                <a:ln>
                  <a:noFill/>
                </a:ln>
                <a:solidFill>
                  <a:prstClr val="black"/>
                </a:solidFill>
                <a:effectLst/>
                <a:uLnTx/>
                <a:uFillTx/>
                <a:latin typeface="Calibri Light"/>
                <a:ea typeface="Yu Gothic UI"/>
                <a:cs typeface="Arial" charset="0"/>
              </a:rPr>
              <a:t>350</a:t>
            </a:r>
            <a:r>
              <a:rPr kumimoji="1" lang="zh-TW" altLang="en-US" sz="900" b="0" i="0" u="none" strike="noStrike" kern="1200" cap="none" spc="0" normalizeH="0" baseline="0" noProof="0">
                <a:ln>
                  <a:noFill/>
                </a:ln>
                <a:solidFill>
                  <a:prstClr val="black"/>
                </a:solidFill>
                <a:effectLst/>
                <a:uLnTx/>
                <a:uFillTx/>
                <a:latin typeface="Calibri Light"/>
                <a:ea typeface="Yu Gothic UI"/>
                <a:cs typeface="Arial" charset="0"/>
              </a:rPr>
              <a:t>人）</a:t>
            </a:r>
            <a:endParaRPr kumimoji="1" lang="en-US" altLang="ja-JP" sz="900" b="0" i="0" u="none" strike="noStrike" kern="1200" cap="none" spc="0" normalizeH="0" baseline="0" noProof="0" dirty="0">
              <a:ln>
                <a:noFill/>
              </a:ln>
              <a:solidFill>
                <a:prstClr val="black"/>
              </a:solidFill>
              <a:effectLst/>
              <a:uLnTx/>
              <a:uFillTx/>
              <a:latin typeface="Calibri Light"/>
              <a:ea typeface="Yu Gothic UI"/>
              <a:cs typeface="Arial" charset="0"/>
            </a:endParaRPr>
          </a:p>
        </p:txBody>
      </p:sp>
      <p:sp>
        <p:nvSpPr>
          <p:cNvPr id="56" name="正方形/長方形 55">
            <a:extLst>
              <a:ext uri="{FF2B5EF4-FFF2-40B4-BE49-F238E27FC236}">
                <a16:creationId xmlns:a16="http://schemas.microsoft.com/office/drawing/2014/main" id="{8BDC6274-F925-BC96-C934-AE9FC52700C1}"/>
              </a:ext>
            </a:extLst>
          </p:cNvPr>
          <p:cNvSpPr/>
          <p:nvPr/>
        </p:nvSpPr>
        <p:spPr bwMode="gray">
          <a:xfrm>
            <a:off x="6926206" y="5019355"/>
            <a:ext cx="1152000" cy="1584000"/>
          </a:xfrm>
          <a:prstGeom prst="rect">
            <a:avLst/>
          </a:prstGeom>
          <a:solidFill>
            <a:schemeClr val="bg1">
              <a:lumMod val="85000"/>
              <a:alpha val="80000"/>
            </a:schemeClr>
          </a:solidFill>
          <a:ln w="12700" algn="ctr">
            <a:solidFill>
              <a:srgbClr val="BBBCBC"/>
            </a:solidFill>
            <a:miter lim="800000"/>
            <a:headEnd/>
            <a:tailEnd/>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900" b="0" i="0" u="none" strike="noStrike" kern="1200" cap="none" spc="0" normalizeH="0" baseline="0" noProof="0">
                <a:ln>
                  <a:noFill/>
                </a:ln>
                <a:solidFill>
                  <a:prstClr val="black"/>
                </a:solidFill>
                <a:effectLst/>
                <a:uLnTx/>
                <a:uFillTx/>
                <a:latin typeface="Calibri Light"/>
                <a:ea typeface="Yu Gothic UI"/>
                <a:cs typeface="Arial" charset="0"/>
              </a:rPr>
              <a:t>みらい</a:t>
            </a:r>
            <a:endParaRPr kumimoji="1" lang="en-US" altLang="ja-JP" sz="900" b="0" i="0" u="none" strike="noStrike" kern="1200" cap="none" spc="0" normalizeH="0" baseline="0" noProof="0" dirty="0">
              <a:ln>
                <a:noFill/>
              </a:ln>
              <a:solidFill>
                <a:prstClr val="black"/>
              </a:solidFill>
              <a:effectLst/>
              <a:uLnTx/>
              <a:uFillTx/>
              <a:latin typeface="Calibri Light"/>
              <a:ea typeface="Yu Gothic UI"/>
              <a:cs typeface="Arial" charset="0"/>
            </a:endParaRPr>
          </a:p>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zh-TW" altLang="en-US" sz="900" b="0" i="0" u="none" strike="noStrike" kern="1200" cap="none" spc="0" normalizeH="0" baseline="0" noProof="0">
                <a:ln>
                  <a:noFill/>
                </a:ln>
                <a:solidFill>
                  <a:prstClr val="black"/>
                </a:solidFill>
                <a:effectLst/>
                <a:uLnTx/>
                <a:uFillTx/>
                <a:latin typeface="Calibri Light"/>
                <a:ea typeface="Yu Gothic UI"/>
                <a:cs typeface="Arial" charset="0"/>
              </a:rPr>
              <a:t>（</a:t>
            </a:r>
            <a:r>
              <a:rPr kumimoji="1" lang="en-US" altLang="zh-TW" sz="900" b="0" i="0" u="none" strike="noStrike" kern="1200" cap="none" spc="0" normalizeH="0" baseline="0" noProof="0" dirty="0">
                <a:ln>
                  <a:noFill/>
                </a:ln>
                <a:solidFill>
                  <a:prstClr val="black"/>
                </a:solidFill>
                <a:effectLst/>
                <a:uLnTx/>
                <a:uFillTx/>
                <a:latin typeface="Calibri Light"/>
                <a:ea typeface="Yu Gothic UI"/>
                <a:cs typeface="Arial" charset="0"/>
              </a:rPr>
              <a:t>140</a:t>
            </a:r>
            <a:r>
              <a:rPr kumimoji="1" lang="zh-TW" altLang="en-US" sz="900" b="0" i="0" u="none" strike="noStrike" kern="1200" cap="none" spc="0" normalizeH="0" baseline="0" noProof="0">
                <a:ln>
                  <a:noFill/>
                </a:ln>
                <a:solidFill>
                  <a:prstClr val="black"/>
                </a:solidFill>
                <a:effectLst/>
                <a:uLnTx/>
                <a:uFillTx/>
                <a:latin typeface="Calibri Light"/>
                <a:ea typeface="Yu Gothic UI"/>
                <a:cs typeface="Arial" charset="0"/>
              </a:rPr>
              <a:t>床</a:t>
            </a:r>
            <a:r>
              <a:rPr kumimoji="1" lang="ja-JP" altLang="en-US" sz="900" b="0" i="0" u="none" strike="noStrike" kern="1200" cap="none" spc="0" normalizeH="0" baseline="0" noProof="0">
                <a:ln>
                  <a:noFill/>
                </a:ln>
                <a:solidFill>
                  <a:prstClr val="black"/>
                </a:solidFill>
                <a:effectLst/>
                <a:uLnTx/>
                <a:uFillTx/>
                <a:latin typeface="Calibri Light"/>
                <a:ea typeface="Yu Gothic UI"/>
                <a:cs typeface="Arial" charset="0"/>
              </a:rPr>
              <a:t>）</a:t>
            </a:r>
            <a:endParaRPr kumimoji="1" lang="en-US" altLang="ja-JP" sz="900" b="0" i="0" u="none" strike="noStrike" kern="1200" cap="none" spc="0" normalizeH="0" baseline="0" noProof="0" dirty="0">
              <a:ln>
                <a:noFill/>
              </a:ln>
              <a:solidFill>
                <a:prstClr val="black"/>
              </a:solidFill>
              <a:effectLst/>
              <a:uLnTx/>
              <a:uFillTx/>
              <a:latin typeface="Calibri Light"/>
              <a:ea typeface="Yu Gothic UI"/>
              <a:cs typeface="Arial" charset="0"/>
            </a:endParaRPr>
          </a:p>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900" b="0" i="0" u="none" strike="noStrike" kern="1200" cap="none" spc="0" normalizeH="0" baseline="0" noProof="0">
                <a:ln>
                  <a:noFill/>
                </a:ln>
                <a:solidFill>
                  <a:prstClr val="black"/>
                </a:solidFill>
                <a:effectLst/>
                <a:uLnTx/>
                <a:uFillTx/>
                <a:latin typeface="Calibri Light"/>
                <a:ea typeface="Yu Gothic UI"/>
                <a:cs typeface="Arial" charset="0"/>
              </a:rPr>
              <a:t>（</a:t>
            </a:r>
            <a:r>
              <a:rPr kumimoji="1" lang="zh-TW" altLang="en-US" sz="900" b="0" i="0" u="none" strike="noStrike" kern="1200" cap="none" spc="0" normalizeH="0" baseline="0" noProof="0">
                <a:ln>
                  <a:noFill/>
                </a:ln>
                <a:solidFill>
                  <a:prstClr val="black"/>
                </a:solidFill>
                <a:effectLst/>
                <a:uLnTx/>
                <a:uFillTx/>
                <a:latin typeface="Calibri Light"/>
                <a:ea typeface="Yu Gothic UI"/>
                <a:cs typeface="Arial" charset="0"/>
              </a:rPr>
              <a:t>職員</a:t>
            </a:r>
            <a:r>
              <a:rPr kumimoji="1" lang="ja-JP" altLang="en-US" sz="900" b="0" i="0" u="none" strike="noStrike" kern="1200" cap="none" spc="0" normalizeH="0" baseline="0" noProof="0">
                <a:ln>
                  <a:noFill/>
                </a:ln>
                <a:solidFill>
                  <a:prstClr val="black"/>
                </a:solidFill>
                <a:effectLst/>
                <a:uLnTx/>
                <a:uFillTx/>
                <a:latin typeface="Calibri Light"/>
                <a:ea typeface="Yu Gothic UI"/>
                <a:cs typeface="Arial" charset="0"/>
              </a:rPr>
              <a:t>約</a:t>
            </a:r>
            <a:r>
              <a:rPr kumimoji="1" lang="en-US" altLang="zh-TW" sz="900" b="0" i="0" u="none" strike="noStrike" kern="1200" cap="none" spc="0" normalizeH="0" baseline="0" noProof="0" dirty="0">
                <a:ln>
                  <a:noFill/>
                </a:ln>
                <a:solidFill>
                  <a:prstClr val="black"/>
                </a:solidFill>
                <a:effectLst/>
                <a:uLnTx/>
                <a:uFillTx/>
                <a:latin typeface="Calibri Light"/>
                <a:ea typeface="Yu Gothic UI"/>
                <a:cs typeface="Arial" charset="0"/>
              </a:rPr>
              <a:t>190</a:t>
            </a:r>
            <a:r>
              <a:rPr kumimoji="1" lang="zh-TW" altLang="en-US" sz="900" b="0" i="0" u="none" strike="noStrike" kern="1200" cap="none" spc="0" normalizeH="0" baseline="0" noProof="0">
                <a:ln>
                  <a:noFill/>
                </a:ln>
                <a:solidFill>
                  <a:prstClr val="black"/>
                </a:solidFill>
                <a:effectLst/>
                <a:uLnTx/>
                <a:uFillTx/>
                <a:latin typeface="Calibri Light"/>
                <a:ea typeface="Yu Gothic UI"/>
                <a:cs typeface="Arial" charset="0"/>
              </a:rPr>
              <a:t>人）</a:t>
            </a:r>
            <a:endParaRPr kumimoji="1" lang="en-US" altLang="ja-JP" sz="900" b="0" i="0" u="none" strike="noStrike" kern="1200" cap="none" spc="0" normalizeH="0" baseline="0" noProof="0" dirty="0">
              <a:ln>
                <a:noFill/>
              </a:ln>
              <a:solidFill>
                <a:prstClr val="black"/>
              </a:solidFill>
              <a:effectLst/>
              <a:uLnTx/>
              <a:uFillTx/>
              <a:latin typeface="Calibri Light"/>
              <a:ea typeface="Yu Gothic UI"/>
              <a:cs typeface="Arial" charset="0"/>
            </a:endParaRPr>
          </a:p>
        </p:txBody>
      </p:sp>
      <p:pic>
        <p:nvPicPr>
          <p:cNvPr id="57" name="Picture 2" descr="みどり市民病院、みらい光生病院が新たに「名古屋市立大学医学部附属病院群」に加わりました">
            <a:extLst>
              <a:ext uri="{FF2B5EF4-FFF2-40B4-BE49-F238E27FC236}">
                <a16:creationId xmlns:a16="http://schemas.microsoft.com/office/drawing/2014/main" id="{848E8B73-86FC-DE1E-B5B4-AB4085BC06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188" t="42616" r="55304" b="4712"/>
          <a:stretch/>
        </p:blipFill>
        <p:spPr bwMode="auto">
          <a:xfrm>
            <a:off x="2754714" y="5470988"/>
            <a:ext cx="438415" cy="50596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みどり市民病院、みらい光生病院が新たに「名古屋市立大学医学部附属病院群」に加わりました">
            <a:extLst>
              <a:ext uri="{FF2B5EF4-FFF2-40B4-BE49-F238E27FC236}">
                <a16:creationId xmlns:a16="http://schemas.microsoft.com/office/drawing/2014/main" id="{58B42FC8-1FBB-DC16-0777-643E98B996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188" t="42615" r="65379"/>
          <a:stretch/>
        </p:blipFill>
        <p:spPr bwMode="auto">
          <a:xfrm>
            <a:off x="4168905" y="5500067"/>
            <a:ext cx="503184" cy="447805"/>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みどり市民病院、みらい光生病院が新たに「名古屋市立大学医学部附属病院群」に加わりました">
            <a:extLst>
              <a:ext uri="{FF2B5EF4-FFF2-40B4-BE49-F238E27FC236}">
                <a16:creationId xmlns:a16="http://schemas.microsoft.com/office/drawing/2014/main" id="{1ECA1ACE-CB2C-2437-4240-3DB754EA1D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234" t="37478" r="35258" b="4637"/>
          <a:stretch/>
        </p:blipFill>
        <p:spPr bwMode="auto">
          <a:xfrm>
            <a:off x="5802518" y="5495554"/>
            <a:ext cx="360198" cy="45683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みどり市民病院、みらい光生病院が新たに「名古屋市立大学医学部附属病院群」に加わりました">
            <a:extLst>
              <a:ext uri="{FF2B5EF4-FFF2-40B4-BE49-F238E27FC236}">
                <a16:creationId xmlns:a16="http://schemas.microsoft.com/office/drawing/2014/main" id="{03ED6F69-C134-0F66-B4D0-FE51090B35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216" t="42117" r="21875" b="4300"/>
          <a:stretch/>
        </p:blipFill>
        <p:spPr bwMode="auto">
          <a:xfrm>
            <a:off x="7287700" y="5512524"/>
            <a:ext cx="489028" cy="42289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写真：リハビリテーションセンター外観">
            <a:extLst>
              <a:ext uri="{FF2B5EF4-FFF2-40B4-BE49-F238E27FC236}">
                <a16:creationId xmlns:a16="http://schemas.microsoft.com/office/drawing/2014/main" id="{1B5AFE46-DA55-A100-AC90-EE3074075D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2264" y="5547196"/>
            <a:ext cx="471395" cy="353546"/>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コネクタ: カギ線 61">
            <a:extLst>
              <a:ext uri="{FF2B5EF4-FFF2-40B4-BE49-F238E27FC236}">
                <a16:creationId xmlns:a16="http://schemas.microsoft.com/office/drawing/2014/main" id="{CBB095C6-3C49-0859-462B-F75DFB7AB66F}"/>
              </a:ext>
            </a:extLst>
          </p:cNvPr>
          <p:cNvCxnSpPr>
            <a:cxnSpLocks/>
            <a:stCxn id="51" idx="0"/>
            <a:endCxn id="54" idx="0"/>
          </p:cNvCxnSpPr>
          <p:nvPr/>
        </p:nvCxnSpPr>
        <p:spPr bwMode="gray">
          <a:xfrm rot="5400000" flipH="1" flipV="1">
            <a:off x="2940601" y="3498820"/>
            <a:ext cx="12700" cy="3041070"/>
          </a:xfrm>
          <a:prstGeom prst="bentConnector3">
            <a:avLst>
              <a:gd name="adj1" fmla="val 1800000"/>
            </a:avLst>
          </a:prstGeom>
          <a:ln w="127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3" name="グラフィックス 62" descr="チャット 単色塗りつぶし">
            <a:extLst>
              <a:ext uri="{FF2B5EF4-FFF2-40B4-BE49-F238E27FC236}">
                <a16:creationId xmlns:a16="http://schemas.microsoft.com/office/drawing/2014/main" id="{EAC8DC3E-C371-935E-7806-1639829A75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0338" y="5889465"/>
            <a:ext cx="489958" cy="489958"/>
          </a:xfrm>
          <a:prstGeom prst="rect">
            <a:avLst/>
          </a:prstGeom>
        </p:spPr>
      </p:pic>
      <p:pic>
        <p:nvPicPr>
          <p:cNvPr id="64" name="グラフィックス 63" descr="チャット 単色塗りつぶし">
            <a:extLst>
              <a:ext uri="{FF2B5EF4-FFF2-40B4-BE49-F238E27FC236}">
                <a16:creationId xmlns:a16="http://schemas.microsoft.com/office/drawing/2014/main" id="{3FD0D30D-2E01-EC13-9B70-AF4ECC9077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88204" y="5889465"/>
            <a:ext cx="489958" cy="489958"/>
          </a:xfrm>
          <a:prstGeom prst="rect">
            <a:avLst/>
          </a:prstGeom>
        </p:spPr>
      </p:pic>
      <p:pic>
        <p:nvPicPr>
          <p:cNvPr id="65" name="グラフィックス 64" descr="チャット 単色塗りつぶし">
            <a:extLst>
              <a:ext uri="{FF2B5EF4-FFF2-40B4-BE49-F238E27FC236}">
                <a16:creationId xmlns:a16="http://schemas.microsoft.com/office/drawing/2014/main" id="{E9251BA9-6DB6-2650-5164-61EC61856D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45845" y="5889465"/>
            <a:ext cx="489958" cy="489958"/>
          </a:xfrm>
          <a:prstGeom prst="rect">
            <a:avLst/>
          </a:prstGeom>
        </p:spPr>
      </p:pic>
      <p:pic>
        <p:nvPicPr>
          <p:cNvPr id="66" name="グラフィックス 65" descr="チャット 単色塗りつぶし">
            <a:extLst>
              <a:ext uri="{FF2B5EF4-FFF2-40B4-BE49-F238E27FC236}">
                <a16:creationId xmlns:a16="http://schemas.microsoft.com/office/drawing/2014/main" id="{01FF9144-1C46-C042-602F-FF17E8540D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79726" y="5889465"/>
            <a:ext cx="489958" cy="489958"/>
          </a:xfrm>
          <a:prstGeom prst="rect">
            <a:avLst/>
          </a:prstGeom>
        </p:spPr>
      </p:pic>
      <p:pic>
        <p:nvPicPr>
          <p:cNvPr id="67" name="グラフィックス 66" descr="チャット 単色塗りつぶし">
            <a:extLst>
              <a:ext uri="{FF2B5EF4-FFF2-40B4-BE49-F238E27FC236}">
                <a16:creationId xmlns:a16="http://schemas.microsoft.com/office/drawing/2014/main" id="{F808D341-400B-3E0A-60C0-157E79A135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65208" y="5889465"/>
            <a:ext cx="489958" cy="489958"/>
          </a:xfrm>
          <a:prstGeom prst="rect">
            <a:avLst/>
          </a:prstGeom>
        </p:spPr>
      </p:pic>
      <p:pic>
        <p:nvPicPr>
          <p:cNvPr id="68" name="グラフィックス 67" descr="チャット 単色塗りつぶし">
            <a:extLst>
              <a:ext uri="{FF2B5EF4-FFF2-40B4-BE49-F238E27FC236}">
                <a16:creationId xmlns:a16="http://schemas.microsoft.com/office/drawing/2014/main" id="{B1F44EB6-30BF-BA62-2B34-5E336B0A75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2852" y="5889465"/>
            <a:ext cx="489958" cy="489958"/>
          </a:xfrm>
          <a:prstGeom prst="rect">
            <a:avLst/>
          </a:prstGeom>
        </p:spPr>
      </p:pic>
      <p:pic>
        <p:nvPicPr>
          <p:cNvPr id="69" name="グラフィックス 68" descr="フォルダー 単色塗りつぶし">
            <a:extLst>
              <a:ext uri="{FF2B5EF4-FFF2-40B4-BE49-F238E27FC236}">
                <a16:creationId xmlns:a16="http://schemas.microsoft.com/office/drawing/2014/main" id="{86EB8E60-AA38-9F0B-D372-90FFC4EB8FE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92659" y="6233822"/>
            <a:ext cx="373060" cy="373060"/>
          </a:xfrm>
          <a:prstGeom prst="rect">
            <a:avLst/>
          </a:prstGeom>
        </p:spPr>
      </p:pic>
      <p:pic>
        <p:nvPicPr>
          <p:cNvPr id="70" name="グラフィックス 69" descr="フォルダー 単色塗りつぶし">
            <a:extLst>
              <a:ext uri="{FF2B5EF4-FFF2-40B4-BE49-F238E27FC236}">
                <a16:creationId xmlns:a16="http://schemas.microsoft.com/office/drawing/2014/main" id="{C8A2E0DA-7A1F-0E24-B1BB-920CAE6A8BB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04579" y="6233822"/>
            <a:ext cx="373060" cy="373060"/>
          </a:xfrm>
          <a:prstGeom prst="rect">
            <a:avLst/>
          </a:prstGeom>
        </p:spPr>
      </p:pic>
      <p:pic>
        <p:nvPicPr>
          <p:cNvPr id="71" name="グラフィックス 70" descr="フォルダー 単色塗りつぶし">
            <a:extLst>
              <a:ext uri="{FF2B5EF4-FFF2-40B4-BE49-F238E27FC236}">
                <a16:creationId xmlns:a16="http://schemas.microsoft.com/office/drawing/2014/main" id="{334D3796-FB3C-4DBA-31BE-25BEE0B656B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29000" y="6233822"/>
            <a:ext cx="373060" cy="373060"/>
          </a:xfrm>
          <a:prstGeom prst="rect">
            <a:avLst/>
          </a:prstGeom>
        </p:spPr>
      </p:pic>
      <p:pic>
        <p:nvPicPr>
          <p:cNvPr id="72" name="グラフィックス 71" descr="フォルダー 単色塗りつぶし">
            <a:extLst>
              <a:ext uri="{FF2B5EF4-FFF2-40B4-BE49-F238E27FC236}">
                <a16:creationId xmlns:a16="http://schemas.microsoft.com/office/drawing/2014/main" id="{B27CCFAB-3449-9AC2-79AF-03FE4D133CF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22790" y="6233822"/>
            <a:ext cx="373060" cy="373060"/>
          </a:xfrm>
          <a:prstGeom prst="rect">
            <a:avLst/>
          </a:prstGeom>
        </p:spPr>
      </p:pic>
      <p:pic>
        <p:nvPicPr>
          <p:cNvPr id="73" name="グラフィックス 72" descr="フォルダー 単色塗りつぶし">
            <a:extLst>
              <a:ext uri="{FF2B5EF4-FFF2-40B4-BE49-F238E27FC236}">
                <a16:creationId xmlns:a16="http://schemas.microsoft.com/office/drawing/2014/main" id="{C6F86BCC-1CF3-D61E-0E78-AFF4B94C3C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67559" y="6233822"/>
            <a:ext cx="373060" cy="373060"/>
          </a:xfrm>
          <a:prstGeom prst="rect">
            <a:avLst/>
          </a:prstGeom>
        </p:spPr>
      </p:pic>
      <p:pic>
        <p:nvPicPr>
          <p:cNvPr id="74" name="グラフィックス 73" descr="フォルダー 単色塗りつぶし">
            <a:extLst>
              <a:ext uri="{FF2B5EF4-FFF2-40B4-BE49-F238E27FC236}">
                <a16:creationId xmlns:a16="http://schemas.microsoft.com/office/drawing/2014/main" id="{A15CB4FE-7E25-3448-D6E3-3EEBB6E6F8F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89015" y="6233822"/>
            <a:ext cx="373060" cy="373060"/>
          </a:xfrm>
          <a:prstGeom prst="rect">
            <a:avLst/>
          </a:prstGeom>
        </p:spPr>
      </p:pic>
      <p:cxnSp>
        <p:nvCxnSpPr>
          <p:cNvPr id="76" name="コネクタ: カギ線 75">
            <a:extLst>
              <a:ext uri="{FF2B5EF4-FFF2-40B4-BE49-F238E27FC236}">
                <a16:creationId xmlns:a16="http://schemas.microsoft.com/office/drawing/2014/main" id="{9A18540B-B407-2F9D-252D-ECE6CCD52A77}"/>
              </a:ext>
            </a:extLst>
          </p:cNvPr>
          <p:cNvCxnSpPr>
            <a:cxnSpLocks/>
            <a:stCxn id="55" idx="0"/>
            <a:endCxn id="56" idx="0"/>
          </p:cNvCxnSpPr>
          <p:nvPr/>
        </p:nvCxnSpPr>
        <p:spPr bwMode="gray">
          <a:xfrm rot="5400000" flipH="1" flipV="1">
            <a:off x="6741938" y="4259088"/>
            <a:ext cx="12700" cy="1520535"/>
          </a:xfrm>
          <a:prstGeom prst="bentConnector3">
            <a:avLst>
              <a:gd name="adj1" fmla="val 1800000"/>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9" name="テキスト ボックス 78">
            <a:extLst>
              <a:ext uri="{FF2B5EF4-FFF2-40B4-BE49-F238E27FC236}">
                <a16:creationId xmlns:a16="http://schemas.microsoft.com/office/drawing/2014/main" id="{DE9E1589-57B9-257E-40D6-7F38BADCA027}"/>
              </a:ext>
            </a:extLst>
          </p:cNvPr>
          <p:cNvSpPr txBox="1"/>
          <p:nvPr/>
        </p:nvSpPr>
        <p:spPr bwMode="gray">
          <a:xfrm>
            <a:off x="3427969" y="4149879"/>
            <a:ext cx="856004" cy="138499"/>
          </a:xfrm>
          <a:prstGeom prst="rect">
            <a:avLst/>
          </a:prstGeom>
          <a:noFill/>
        </p:spPr>
        <p:txBody>
          <a:bodyPr wrap="none" lIns="0" tIns="0" rIns="0" bIns="0" rtlCol="0">
            <a:spAutoFit/>
          </a:bodyPr>
          <a:lstStyle/>
          <a:p>
            <a:pPr marL="0" marR="0" lvl="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900" b="0" i="0" u="none" strike="noStrike" kern="1200" cap="none" spc="0" normalizeH="0" baseline="0" noProof="0">
                <a:ln>
                  <a:noFill/>
                </a:ln>
                <a:solidFill>
                  <a:prstClr val="black"/>
                </a:solidFill>
                <a:effectLst/>
                <a:uLnTx/>
                <a:uFillTx/>
                <a:latin typeface="Calibri Light"/>
                <a:ea typeface="Yu Gothic UI"/>
                <a:cs typeface="Arial" charset="0"/>
              </a:rPr>
              <a:t>施設間でのチャット</a:t>
            </a:r>
            <a:endParaRPr kumimoji="1" lang="ja-JP" altLang="en-US" sz="900" b="0" i="0" u="none" strike="noStrike" kern="1200" cap="none" spc="0" normalizeH="0" baseline="0" noProof="0" dirty="0">
              <a:ln>
                <a:noFill/>
              </a:ln>
              <a:solidFill>
                <a:prstClr val="black"/>
              </a:solidFill>
              <a:effectLst/>
              <a:uLnTx/>
              <a:uFillTx/>
              <a:latin typeface="Calibri Light"/>
              <a:ea typeface="Yu Gothic UI"/>
              <a:cs typeface="Arial" charset="0"/>
            </a:endParaRPr>
          </a:p>
        </p:txBody>
      </p:sp>
      <p:pic>
        <p:nvPicPr>
          <p:cNvPr id="80" name="グラフィックス 79" descr="チャット 単色塗りつぶし">
            <a:extLst>
              <a:ext uri="{FF2B5EF4-FFF2-40B4-BE49-F238E27FC236}">
                <a16:creationId xmlns:a16="http://schemas.microsoft.com/office/drawing/2014/main" id="{DCBC0B33-C9C9-0C9B-26ED-EFBFAABA9C41}"/>
              </a:ext>
            </a:extLst>
          </p:cNvPr>
          <p:cNvPicPr>
            <a:picLocks noChangeAspect="1"/>
          </p:cNvPicPr>
          <p:nvPr/>
        </p:nvPicPr>
        <p:blipFill>
          <a:blip r:embed="rId4">
            <a:extLst>
              <a:ext uri="{96DAC541-7B7A-43D3-8B79-37D633B846F1}">
                <asvg:svgBlip xmlns:asvg="http://schemas.microsoft.com/office/drawing/2016/SVG/main" r:embed="rId8"/>
              </a:ext>
            </a:extLst>
          </a:blip>
          <a:stretch>
            <a:fillRect/>
          </a:stretch>
        </p:blipFill>
        <p:spPr>
          <a:xfrm>
            <a:off x="3451541" y="4209040"/>
            <a:ext cx="717364" cy="717364"/>
          </a:xfrm>
          <a:prstGeom prst="rect">
            <a:avLst/>
          </a:prstGeom>
        </p:spPr>
      </p:pic>
      <p:pic>
        <p:nvPicPr>
          <p:cNvPr id="82" name="グラフィックス 81" descr="封筒 枠線">
            <a:extLst>
              <a:ext uri="{FF2B5EF4-FFF2-40B4-BE49-F238E27FC236}">
                <a16:creationId xmlns:a16="http://schemas.microsoft.com/office/drawing/2014/main" id="{7942007B-B5DF-BF05-1DF1-E9C41E6CFBD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6681" y="6251158"/>
            <a:ext cx="338389" cy="338389"/>
          </a:xfrm>
          <a:prstGeom prst="rect">
            <a:avLst/>
          </a:prstGeom>
        </p:spPr>
      </p:pic>
      <p:pic>
        <p:nvPicPr>
          <p:cNvPr id="83" name="グラフィックス 82" descr="封筒 枠線">
            <a:extLst>
              <a:ext uri="{FF2B5EF4-FFF2-40B4-BE49-F238E27FC236}">
                <a16:creationId xmlns:a16="http://schemas.microsoft.com/office/drawing/2014/main" id="{A7CC329A-1523-1D91-9B1B-AA28195130C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32601" y="6251158"/>
            <a:ext cx="338389" cy="338389"/>
          </a:xfrm>
          <a:prstGeom prst="rect">
            <a:avLst/>
          </a:prstGeom>
        </p:spPr>
      </p:pic>
      <p:pic>
        <p:nvPicPr>
          <p:cNvPr id="84" name="グラフィックス 83" descr="封筒 枠線">
            <a:extLst>
              <a:ext uri="{FF2B5EF4-FFF2-40B4-BE49-F238E27FC236}">
                <a16:creationId xmlns:a16="http://schemas.microsoft.com/office/drawing/2014/main" id="{52A8B206-789E-129D-F756-7A08FC57359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042893" y="6251158"/>
            <a:ext cx="338389" cy="338389"/>
          </a:xfrm>
          <a:prstGeom prst="rect">
            <a:avLst/>
          </a:prstGeom>
        </p:spPr>
      </p:pic>
      <p:pic>
        <p:nvPicPr>
          <p:cNvPr id="85" name="グラフィックス 84" descr="封筒 枠線">
            <a:extLst>
              <a:ext uri="{FF2B5EF4-FFF2-40B4-BE49-F238E27FC236}">
                <a16:creationId xmlns:a16="http://schemas.microsoft.com/office/drawing/2014/main" id="{F87D74A4-F3E6-5E13-97CF-47BB83F36CA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13860" y="6251158"/>
            <a:ext cx="338389" cy="338389"/>
          </a:xfrm>
          <a:prstGeom prst="rect">
            <a:avLst/>
          </a:prstGeom>
        </p:spPr>
      </p:pic>
      <p:pic>
        <p:nvPicPr>
          <p:cNvPr id="86" name="グラフィックス 85" descr="封筒 枠線">
            <a:extLst>
              <a:ext uri="{FF2B5EF4-FFF2-40B4-BE49-F238E27FC236}">
                <a16:creationId xmlns:a16="http://schemas.microsoft.com/office/drawing/2014/main" id="{4CB8C16E-8CDD-F81C-5AB7-882D9D524F6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4988" y="6251158"/>
            <a:ext cx="338389" cy="338389"/>
          </a:xfrm>
          <a:prstGeom prst="rect">
            <a:avLst/>
          </a:prstGeom>
        </p:spPr>
      </p:pic>
      <p:pic>
        <p:nvPicPr>
          <p:cNvPr id="87" name="グラフィックス 86" descr="封筒 枠線">
            <a:extLst>
              <a:ext uri="{FF2B5EF4-FFF2-40B4-BE49-F238E27FC236}">
                <a16:creationId xmlns:a16="http://schemas.microsoft.com/office/drawing/2014/main" id="{A41EDAFE-A319-741B-335B-FE5A4FD3B0C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54930" y="6251158"/>
            <a:ext cx="338389" cy="338389"/>
          </a:xfrm>
          <a:prstGeom prst="rect">
            <a:avLst/>
          </a:prstGeom>
        </p:spPr>
      </p:pic>
      <p:sp>
        <p:nvSpPr>
          <p:cNvPr id="88" name="テキスト ボックス 87">
            <a:extLst>
              <a:ext uri="{FF2B5EF4-FFF2-40B4-BE49-F238E27FC236}">
                <a16:creationId xmlns:a16="http://schemas.microsoft.com/office/drawing/2014/main" id="{E6C4F449-BB7B-C62E-DB65-A47799D0D908}"/>
              </a:ext>
            </a:extLst>
          </p:cNvPr>
          <p:cNvSpPr txBox="1"/>
          <p:nvPr/>
        </p:nvSpPr>
        <p:spPr bwMode="gray">
          <a:xfrm>
            <a:off x="3938651" y="3880381"/>
            <a:ext cx="2273058" cy="184666"/>
          </a:xfrm>
          <a:prstGeom prst="rect">
            <a:avLst/>
          </a:prstGeom>
          <a:noFill/>
        </p:spPr>
        <p:txBody>
          <a:bodyPr wrap="none" lIns="0" tIns="0" rIns="0" bIns="0" rtlCol="0">
            <a:spAutoFit/>
          </a:bodyPr>
          <a:lstStyle/>
          <a:p>
            <a:pPr marL="0" marR="0" lvl="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200" b="0" i="0" u="none" strike="noStrike" kern="1200" cap="none" spc="0" normalizeH="0" baseline="0" noProof="0">
                <a:ln>
                  <a:noFill/>
                </a:ln>
                <a:solidFill>
                  <a:prstClr val="black"/>
                </a:solidFill>
                <a:effectLst/>
                <a:uLnTx/>
                <a:uFillTx/>
                <a:latin typeface="Yu Gothic UI"/>
                <a:ea typeface="Yu Gothic UI"/>
                <a:cs typeface="Arial" charset="0"/>
              </a:rPr>
              <a:t>＜チャット機能による連絡のイメージ＞</a:t>
            </a:r>
            <a:endParaRPr kumimoji="1" lang="ja-JP" altLang="en-US" sz="1200" b="0" i="0" u="none" strike="noStrike" kern="1200" cap="none" spc="0" normalizeH="0" baseline="0" noProof="0" dirty="0">
              <a:ln>
                <a:noFill/>
              </a:ln>
              <a:solidFill>
                <a:prstClr val="black"/>
              </a:solidFill>
              <a:effectLst/>
              <a:uLnTx/>
              <a:uFillTx/>
              <a:latin typeface="Yu Gothic UI"/>
              <a:ea typeface="Yu Gothic UI"/>
              <a:cs typeface="Arial" charset="0"/>
            </a:endParaRPr>
          </a:p>
        </p:txBody>
      </p:sp>
      <p:cxnSp>
        <p:nvCxnSpPr>
          <p:cNvPr id="4" name="コネクタ: カギ線 3">
            <a:extLst>
              <a:ext uri="{FF2B5EF4-FFF2-40B4-BE49-F238E27FC236}">
                <a16:creationId xmlns:a16="http://schemas.microsoft.com/office/drawing/2014/main" id="{E3223E58-372E-200B-4BE0-2DF21FF4F712}"/>
              </a:ext>
            </a:extLst>
          </p:cNvPr>
          <p:cNvCxnSpPr>
            <a:cxnSpLocks/>
            <a:stCxn id="53" idx="0"/>
            <a:endCxn id="55" idx="0"/>
          </p:cNvCxnSpPr>
          <p:nvPr/>
        </p:nvCxnSpPr>
        <p:spPr bwMode="gray">
          <a:xfrm rot="5400000" flipH="1" flipV="1">
            <a:off x="4461136" y="3498820"/>
            <a:ext cx="12700" cy="3041070"/>
          </a:xfrm>
          <a:prstGeom prst="bentConnector3">
            <a:avLst>
              <a:gd name="adj1" fmla="val 1800000"/>
            </a:avLst>
          </a:prstGeom>
          <a:ln w="127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コネクタ: カギ線 11">
            <a:extLst>
              <a:ext uri="{FF2B5EF4-FFF2-40B4-BE49-F238E27FC236}">
                <a16:creationId xmlns:a16="http://schemas.microsoft.com/office/drawing/2014/main" id="{D267A1EC-1CD3-D84A-D0FC-5646B4796761}"/>
              </a:ext>
            </a:extLst>
          </p:cNvPr>
          <p:cNvCxnSpPr>
            <a:cxnSpLocks/>
            <a:stCxn id="56" idx="0"/>
            <a:endCxn id="50" idx="0"/>
          </p:cNvCxnSpPr>
          <p:nvPr/>
        </p:nvCxnSpPr>
        <p:spPr bwMode="gray">
          <a:xfrm rot="5400000" flipH="1" flipV="1">
            <a:off x="8262473" y="4259088"/>
            <a:ext cx="12700" cy="1520534"/>
          </a:xfrm>
          <a:prstGeom prst="bentConnector3">
            <a:avLst>
              <a:gd name="adj1" fmla="val 1800000"/>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4301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EB95D173-CD3B-EDBB-85ED-CBA8C27AF93F}"/>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43A0986-838B-4D2A-A95C-8CB1738263FE}" type="slidenum">
              <a:rPr kumimoji="0" lang="ja-JP" altLang="en-US" sz="900" b="0" i="0" u="none" strike="noStrike" kern="1200" cap="none" spc="0" normalizeH="0" baseline="0" noProof="0" smtClean="0">
                <a:ln>
                  <a:noFill/>
                </a:ln>
                <a:solidFill>
                  <a:prstClr val="black"/>
                </a:solidFill>
                <a:effectLst/>
                <a:uLnTx/>
                <a:uFillTx/>
                <a:latin typeface="Calibri Light"/>
                <a:ea typeface="Yu Gothic UI"/>
                <a:cs typeface="+mn-cs"/>
                <a:sym typeface="+mn-lt"/>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ja-JP" altLang="en-US" sz="900" b="0" i="0" u="none" strike="noStrike" kern="1200" cap="none" spc="0" normalizeH="0" baseline="0" noProof="0" dirty="0">
              <a:ln>
                <a:noFill/>
              </a:ln>
              <a:solidFill>
                <a:prstClr val="black"/>
              </a:solidFill>
              <a:effectLst/>
              <a:uLnTx/>
              <a:uFillTx/>
              <a:latin typeface="Calibri Light"/>
              <a:ea typeface="Yu Gothic UI"/>
              <a:cs typeface="+mn-cs"/>
              <a:sym typeface="+mn-lt"/>
            </a:endParaRPr>
          </a:p>
        </p:txBody>
      </p:sp>
      <p:sp>
        <p:nvSpPr>
          <p:cNvPr id="5" name="タイトル 4">
            <a:extLst>
              <a:ext uri="{FF2B5EF4-FFF2-40B4-BE49-F238E27FC236}">
                <a16:creationId xmlns:a16="http://schemas.microsoft.com/office/drawing/2014/main" id="{A1030FFC-72B8-9325-07F9-00D2DD3D0598}"/>
              </a:ext>
            </a:extLst>
          </p:cNvPr>
          <p:cNvSpPr>
            <a:spLocks noGrp="1"/>
          </p:cNvSpPr>
          <p:nvPr>
            <p:ph type="title"/>
          </p:nvPr>
        </p:nvSpPr>
        <p:spPr/>
        <p:txBody>
          <a:bodyPr/>
          <a:lstStyle/>
          <a:p>
            <a:r>
              <a:rPr lang="en-US" altLang="ja-JP"/>
              <a:t>【</a:t>
            </a:r>
            <a:r>
              <a:rPr lang="ja-JP" altLang="en-US"/>
              <a:t>参考資料　</a:t>
            </a:r>
            <a:r>
              <a:rPr lang="en-US" altLang="ja-JP"/>
              <a:t>(3)</a:t>
            </a:r>
            <a:r>
              <a:rPr lang="ja-JP" altLang="en-US"/>
              <a:t> 個別事項</a:t>
            </a:r>
            <a:r>
              <a:rPr lang="en-US" altLang="ja-JP"/>
              <a:t>3-5】</a:t>
            </a:r>
            <a:br>
              <a:rPr lang="en-US" altLang="ja-JP" dirty="0"/>
            </a:br>
            <a:r>
              <a:rPr lang="ja-JP" altLang="en-US"/>
              <a:t>名寄せ・紐づけの効率的な方法、病院側の作業内容、当該作業を委託する場合の費用</a:t>
            </a:r>
            <a:endParaRPr kumimoji="1" lang="ja-JP" altLang="en-US" dirty="0"/>
          </a:p>
        </p:txBody>
      </p:sp>
      <p:sp>
        <p:nvSpPr>
          <p:cNvPr id="15" name="正方形/長方形 14">
            <a:extLst>
              <a:ext uri="{FF2B5EF4-FFF2-40B4-BE49-F238E27FC236}">
                <a16:creationId xmlns:a16="http://schemas.microsoft.com/office/drawing/2014/main" id="{DF4BB467-C647-639A-3986-1A3C701A0473}"/>
              </a:ext>
            </a:extLst>
          </p:cNvPr>
          <p:cNvSpPr/>
          <p:nvPr/>
        </p:nvSpPr>
        <p:spPr bwMode="gray">
          <a:xfrm>
            <a:off x="415925" y="1033085"/>
            <a:ext cx="9074150" cy="1080283"/>
          </a:xfrm>
          <a:prstGeom prst="rect">
            <a:avLst/>
          </a:prstGeom>
          <a:solidFill>
            <a:schemeClr val="bg1">
              <a:lumMod val="95000"/>
            </a:schemeClr>
          </a:solidFill>
          <a:ln w="12700" algn="ctr">
            <a:solidFill>
              <a:schemeClr val="bg1">
                <a:lumMod val="50000"/>
              </a:schemeClr>
            </a:solidFill>
            <a:miter lim="800000"/>
            <a:headEnd/>
            <a:tailEnd/>
          </a:ln>
        </p:spPr>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marL="171450" marR="0" lvl="0" indent="-171450" algn="l" defTabSz="990564" rtl="0" eaLnBrk="1" fontAlgn="auto" latinLnBrk="0" hangingPunct="1">
              <a:lnSpc>
                <a:spcPct val="100000"/>
              </a:lnSpc>
              <a:spcBef>
                <a:spcPts val="0"/>
              </a:spcBef>
              <a:spcAft>
                <a:spcPts val="0"/>
              </a:spcAft>
              <a:buClrTx/>
              <a:buSzPct val="100000"/>
              <a:buFont typeface="Wingdings" panose="05000000000000000000" pitchFamily="2" charset="2"/>
              <a:buChar char="n"/>
              <a:tabLst/>
              <a:defRPr/>
            </a:pPr>
            <a:r>
              <a:rPr kumimoji="1" lang="ja-JP" altLang="en-US" sz="1200" b="1" i="0" u="none" strike="noStrike" kern="1200" cap="none" spc="0" normalizeH="0" baseline="0" noProof="0" dirty="0">
                <a:ln>
                  <a:noFill/>
                </a:ln>
                <a:solidFill>
                  <a:prstClr val="black"/>
                </a:solidFill>
                <a:effectLst/>
                <a:uLnTx/>
                <a:uFillTx/>
                <a:latin typeface="Calibri Light"/>
                <a:ea typeface="Yu Gothic UI"/>
                <a:cs typeface="Arial" charset="0"/>
              </a:rPr>
              <a:t>背景</a:t>
            </a:r>
            <a:endParaRPr kumimoji="1" lang="en-US" altLang="ja-JP" sz="1200" b="1" i="0" u="none" strike="noStrike" kern="1200" cap="none" spc="0" normalizeH="0" baseline="0" noProof="0" dirty="0">
              <a:ln>
                <a:noFill/>
              </a:ln>
              <a:solidFill>
                <a:prstClr val="black"/>
              </a:solidFill>
              <a:effectLst/>
              <a:uLnTx/>
              <a:uFillTx/>
              <a:latin typeface="Calibri Light"/>
              <a:ea typeface="Yu Gothic UI"/>
              <a:cs typeface="Arial" charset="0"/>
            </a:endParaRPr>
          </a:p>
          <a:p>
            <a:pPr marL="360363" marR="0" lvl="0" indent="-171450" algn="l" defTabSz="990564" rtl="0" eaLnBrk="1" fontAlgn="auto" latinLnBrk="0" hangingPunct="1">
              <a:lnSpc>
                <a:spcPct val="100000"/>
              </a:lnSpc>
              <a:spcBef>
                <a:spcPts val="0"/>
              </a:spcBef>
              <a:spcAft>
                <a:spcPts val="0"/>
              </a:spcAft>
              <a:buClrTx/>
              <a:buSzPct val="100000"/>
              <a:buFont typeface="Wingdings" panose="05000000000000000000" pitchFamily="2" charset="2"/>
              <a:buChar char="Ø"/>
              <a:tabLst/>
              <a:defRPr/>
            </a:pPr>
            <a:r>
              <a:rPr kumimoji="1" lang="ja-JP" altLang="en-US" sz="1200" b="0" i="0" u="none" strike="noStrike" kern="1200" cap="none" spc="0" normalizeH="0" baseline="0" noProof="0">
                <a:ln>
                  <a:noFill/>
                </a:ln>
                <a:solidFill>
                  <a:prstClr val="black"/>
                </a:solidFill>
                <a:effectLst/>
                <a:uLnTx/>
                <a:uFillTx/>
                <a:latin typeface="Calibri Light"/>
                <a:ea typeface="Yu Gothic UI"/>
                <a:cs typeface="Arial" charset="0"/>
              </a:rPr>
              <a:t>市大病院間で患者情報の相互参照及び、統合</a:t>
            </a:r>
            <a:r>
              <a:rPr kumimoji="1" lang="en-US" altLang="ja-JP" sz="1200" b="0" i="0" u="none" strike="noStrike" kern="1200" cap="none" spc="0" normalizeH="0" baseline="0" noProof="0" dirty="0">
                <a:ln>
                  <a:noFill/>
                </a:ln>
                <a:solidFill>
                  <a:prstClr val="black"/>
                </a:solidFill>
                <a:effectLst/>
                <a:uLnTx/>
                <a:uFillTx/>
                <a:latin typeface="Calibri Light"/>
                <a:ea typeface="Yu Gothic UI"/>
                <a:cs typeface="Arial" charset="0"/>
              </a:rPr>
              <a:t>DWH</a:t>
            </a:r>
            <a:r>
              <a:rPr kumimoji="1" lang="ja-JP" altLang="en-US" sz="1200" b="0" i="0" u="none" strike="noStrike" kern="1200" cap="none" spc="0" normalizeH="0" baseline="0" noProof="0">
                <a:ln>
                  <a:noFill/>
                </a:ln>
                <a:solidFill>
                  <a:prstClr val="black"/>
                </a:solidFill>
                <a:effectLst/>
                <a:uLnTx/>
                <a:uFillTx/>
                <a:latin typeface="Calibri Light"/>
                <a:ea typeface="Yu Gothic UI"/>
                <a:cs typeface="Arial" charset="0"/>
              </a:rPr>
              <a:t>におけるデータ活用を実現するにあたり、</a:t>
            </a:r>
            <a:r>
              <a:rPr kumimoji="0" lang="ja-JP" altLang="en-US" sz="1200" b="0" i="0" u="none" strike="noStrike" kern="1200" cap="none" spc="0" normalizeH="0" baseline="0" noProof="0">
                <a:ln>
                  <a:noFill/>
                </a:ln>
                <a:solidFill>
                  <a:srgbClr val="000000"/>
                </a:solidFill>
                <a:effectLst/>
                <a:uLnTx/>
                <a:uFillTx/>
                <a:latin typeface="Arial" panose="020B0604020202020204" pitchFamily="34" charset="0"/>
                <a:ea typeface="Yu Gothic UI" panose="020B0500000000000000" pitchFamily="50" charset="-128"/>
                <a:cs typeface="Arial" charset="0"/>
              </a:rPr>
              <a:t>患者</a:t>
            </a:r>
            <a:r>
              <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Yu Gothic UI" panose="020B0500000000000000" pitchFamily="50" charset="-128"/>
                <a:cs typeface="Arial" charset="0"/>
              </a:rPr>
              <a:t>ID</a:t>
            </a:r>
            <a:r>
              <a:rPr kumimoji="0" lang="ja-JP" altLang="en-US" sz="1200" b="0" i="0" u="none" strike="noStrike" kern="1200" cap="none" spc="0" normalizeH="0" baseline="0" noProof="0">
                <a:ln>
                  <a:noFill/>
                </a:ln>
                <a:solidFill>
                  <a:srgbClr val="000000"/>
                </a:solidFill>
                <a:effectLst/>
                <a:uLnTx/>
                <a:uFillTx/>
                <a:latin typeface="Arial" panose="020B0604020202020204" pitchFamily="34" charset="0"/>
                <a:ea typeface="Yu Gothic UI" panose="020B0500000000000000" pitchFamily="50" charset="-128"/>
                <a:cs typeface="Arial" charset="0"/>
              </a:rPr>
              <a:t>の名寄せ・紐づけが必要となる。</a:t>
            </a:r>
            <a:endPar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Yu Gothic UI" panose="020B0500000000000000" pitchFamily="50" charset="-128"/>
              <a:cs typeface="Arial" charset="0"/>
            </a:endParaRPr>
          </a:p>
          <a:p>
            <a:pPr marL="360363" marR="0" lvl="0" indent="-171450" algn="l" defTabSz="990564" rtl="0" eaLnBrk="1" fontAlgn="auto" latinLnBrk="0" hangingPunct="1">
              <a:lnSpc>
                <a:spcPct val="100000"/>
              </a:lnSpc>
              <a:spcBef>
                <a:spcPts val="0"/>
              </a:spcBef>
              <a:spcAft>
                <a:spcPts val="0"/>
              </a:spcAft>
              <a:buClrTx/>
              <a:buSzPct val="100000"/>
              <a:buFont typeface="Wingdings" panose="05000000000000000000" pitchFamily="2" charset="2"/>
              <a:buChar char="Ø"/>
              <a:tabLst/>
              <a:defRPr/>
            </a:pPr>
            <a:r>
              <a:rPr kumimoji="0" lang="ja-JP" altLang="en-US" sz="1200" b="0" i="0" u="none" strike="noStrike" kern="1200" cap="none" spc="0" normalizeH="0" baseline="0" noProof="0">
                <a:ln>
                  <a:noFill/>
                </a:ln>
                <a:solidFill>
                  <a:srgbClr val="000000"/>
                </a:solidFill>
                <a:effectLst/>
                <a:uLnTx/>
                <a:uFillTx/>
                <a:latin typeface="Arial" panose="020B0604020202020204" pitchFamily="34" charset="0"/>
                <a:ea typeface="Yu Gothic UI" panose="020B0500000000000000" pitchFamily="50" charset="-128"/>
                <a:cs typeface="Arial" charset="0"/>
              </a:rPr>
              <a:t>可能であれば、市大病院群全施設の共通電子カルテの実現時には、市大病院群の全患者を相互参照・データ利活用の対象とするため名寄せ・紐づけをしたいと考えている。</a:t>
            </a:r>
            <a:endPar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Yu Gothic UI" panose="020B0500000000000000" pitchFamily="50" charset="-128"/>
              <a:cs typeface="Arial" charset="0"/>
            </a:endParaRPr>
          </a:p>
        </p:txBody>
      </p:sp>
      <p:sp>
        <p:nvSpPr>
          <p:cNvPr id="2" name="四角形: 角を丸くする 1">
            <a:extLst>
              <a:ext uri="{FF2B5EF4-FFF2-40B4-BE49-F238E27FC236}">
                <a16:creationId xmlns:a16="http://schemas.microsoft.com/office/drawing/2014/main" id="{550C2D27-7313-956B-B760-63BE581E242D}"/>
              </a:ext>
            </a:extLst>
          </p:cNvPr>
          <p:cNvSpPr/>
          <p:nvPr/>
        </p:nvSpPr>
        <p:spPr bwMode="gray">
          <a:xfrm>
            <a:off x="415925" y="2270571"/>
            <a:ext cx="9072474" cy="1080283"/>
          </a:xfrm>
          <a:prstGeom prst="roundRect">
            <a:avLst>
              <a:gd name="adj" fmla="val 8394"/>
            </a:avLst>
          </a:prstGeom>
          <a:solidFill>
            <a:schemeClr val="accent1">
              <a:lumMod val="20000"/>
              <a:lumOff val="80000"/>
            </a:schemeClr>
          </a:solidFill>
          <a:ln w="12700" algn="ctr">
            <a:solidFill>
              <a:schemeClr val="accent1"/>
            </a:solidFill>
            <a:miter lim="800000"/>
            <a:headEnd/>
            <a:tailEnd/>
          </a:ln>
        </p:spPr>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marL="0" marR="0" lvl="0" indent="0" algn="l" defTabSz="990564" rtl="0" eaLnBrk="1" fontAlgn="auto" latinLnBrk="0" hangingPunct="1">
              <a:lnSpc>
                <a:spcPct val="100000"/>
              </a:lnSpc>
              <a:spcBef>
                <a:spcPts val="0"/>
              </a:spcBef>
              <a:spcAft>
                <a:spcPts val="0"/>
              </a:spcAft>
              <a:buClrTx/>
              <a:buSzPct val="100000"/>
              <a:buFontTx/>
              <a:buNone/>
              <a:tabLst/>
              <a:defRPr/>
            </a:pPr>
            <a:r>
              <a:rPr kumimoji="1" lang="en-US" altLang="ja-JP" sz="1200" b="1" i="0" u="none" strike="noStrike" kern="1200" cap="none" spc="0" normalizeH="0" baseline="0" noProof="0" dirty="0">
                <a:ln>
                  <a:noFill/>
                </a:ln>
                <a:solidFill>
                  <a:prstClr val="black"/>
                </a:solidFill>
                <a:effectLst/>
                <a:uLnTx/>
                <a:uFillTx/>
                <a:latin typeface="Calibri Light"/>
                <a:ea typeface="Yu Gothic UI"/>
                <a:cs typeface="Arial" charset="0"/>
              </a:rPr>
              <a:t>【</a:t>
            </a:r>
            <a:r>
              <a:rPr kumimoji="1" lang="ja-JP" altLang="en-US" sz="1200" b="1" i="0" u="none" strike="noStrike" kern="1200" cap="none" spc="0" normalizeH="0" baseline="0" noProof="0" dirty="0">
                <a:ln>
                  <a:noFill/>
                </a:ln>
                <a:solidFill>
                  <a:prstClr val="black"/>
                </a:solidFill>
                <a:effectLst/>
                <a:uLnTx/>
                <a:uFillTx/>
                <a:latin typeface="Calibri Light"/>
                <a:ea typeface="Yu Gothic UI"/>
                <a:cs typeface="Arial" charset="0"/>
              </a:rPr>
              <a:t>情報提供依頼</a:t>
            </a:r>
            <a:r>
              <a:rPr kumimoji="1" lang="en-US" altLang="ja-JP" sz="1200" b="1" i="0" u="none" strike="noStrike" kern="1200" cap="none" spc="0" normalizeH="0" baseline="0" noProof="0" dirty="0">
                <a:ln>
                  <a:noFill/>
                </a:ln>
                <a:solidFill>
                  <a:prstClr val="black"/>
                </a:solidFill>
                <a:effectLst/>
                <a:uLnTx/>
                <a:uFillTx/>
                <a:latin typeface="Calibri Light"/>
                <a:ea typeface="Yu Gothic UI"/>
                <a:cs typeface="Arial" charset="0"/>
              </a:rPr>
              <a:t>】</a:t>
            </a:r>
          </a:p>
          <a:p>
            <a:pPr marL="171450" marR="0" lvl="0" indent="-171450" algn="l" defTabSz="990564"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1" lang="ja-JP" altLang="en-US" sz="1200" b="0" i="0" u="none" strike="noStrike" kern="1200" cap="none" spc="0" normalizeH="0" baseline="0" noProof="0">
                <a:ln>
                  <a:noFill/>
                </a:ln>
                <a:solidFill>
                  <a:prstClr val="black"/>
                </a:solidFill>
                <a:effectLst/>
                <a:uLnTx/>
                <a:uFillTx/>
                <a:latin typeface="Calibri Light"/>
                <a:ea typeface="Yu Gothic UI"/>
                <a:cs typeface="Arial" charset="0"/>
              </a:rPr>
              <a:t>市大病院群に登録された全患者を名寄せ・紐づけする場合における、効率的な名寄せ・紐づけの方法（自動名寄せ方法、名寄せ・紐づけの一致率等）</a:t>
            </a:r>
            <a:endParaRPr kumimoji="1" lang="en-US" altLang="ja-JP" sz="1200" b="0" i="0" u="none" strike="noStrike" kern="1200" cap="none" spc="0" normalizeH="0" baseline="0" noProof="0" dirty="0">
              <a:ln>
                <a:noFill/>
              </a:ln>
              <a:solidFill>
                <a:prstClr val="black"/>
              </a:solidFill>
              <a:effectLst/>
              <a:uLnTx/>
              <a:uFillTx/>
              <a:latin typeface="Calibri Light"/>
              <a:ea typeface="Yu Gothic UI"/>
              <a:cs typeface="Arial" charset="0"/>
            </a:endParaRPr>
          </a:p>
          <a:p>
            <a:pPr marL="171450" marR="0" lvl="0" indent="-171450" algn="l" defTabSz="990564"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1" lang="ja-JP" altLang="en-US" sz="1200" b="0" i="0" u="none" strike="noStrike" kern="1200" cap="none" spc="0" normalizeH="0" baseline="0" noProof="0">
                <a:ln>
                  <a:noFill/>
                </a:ln>
                <a:solidFill>
                  <a:prstClr val="black"/>
                </a:solidFill>
                <a:effectLst/>
                <a:uLnTx/>
                <a:uFillTx/>
                <a:latin typeface="Calibri Light"/>
                <a:ea typeface="Yu Gothic UI"/>
                <a:cs typeface="Arial" charset="0"/>
              </a:rPr>
              <a:t>名寄せ・紐づけ作業における作業内容、委託できる範囲、病院側の作業内容</a:t>
            </a:r>
            <a:endParaRPr kumimoji="1" lang="en-US" altLang="ja-JP" sz="1200" b="0" i="0" u="none" strike="noStrike" kern="1200" cap="none" spc="0" normalizeH="0" baseline="0" noProof="0" dirty="0">
              <a:ln>
                <a:noFill/>
              </a:ln>
              <a:solidFill>
                <a:prstClr val="black"/>
              </a:solidFill>
              <a:effectLst/>
              <a:uLnTx/>
              <a:uFillTx/>
              <a:latin typeface="Calibri Light"/>
              <a:ea typeface="Yu Gothic UI"/>
              <a:cs typeface="Arial" charset="0"/>
            </a:endParaRPr>
          </a:p>
          <a:p>
            <a:pPr marL="171450" marR="0" lvl="0" indent="-171450" algn="l" defTabSz="990564"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Calibri Light"/>
                <a:ea typeface="Yu Gothic UI"/>
                <a:cs typeface="Arial" charset="0"/>
              </a:rPr>
              <a:t>6</a:t>
            </a:r>
            <a:r>
              <a:rPr kumimoji="1" lang="ja-JP" altLang="en-US" sz="1200" b="0" i="0" u="none" strike="noStrike" kern="1200" cap="none" spc="0" normalizeH="0" baseline="0" noProof="0">
                <a:ln>
                  <a:noFill/>
                </a:ln>
                <a:solidFill>
                  <a:prstClr val="black"/>
                </a:solidFill>
                <a:effectLst/>
                <a:uLnTx/>
                <a:uFillTx/>
                <a:latin typeface="Calibri Light"/>
                <a:ea typeface="Yu Gothic UI"/>
                <a:cs typeface="Arial" charset="0"/>
              </a:rPr>
              <a:t>施設の電子カルテに登録された全患者を対象に、貴社に名寄せ・紐づけ作業を委託する場合の概算費用見積</a:t>
            </a:r>
            <a:endParaRPr kumimoji="1" lang="ja-JP" altLang="en-US" sz="1200" b="0" i="0" u="none" strike="noStrike" kern="1200" cap="none" spc="0" normalizeH="0" baseline="0" noProof="0" dirty="0">
              <a:ln>
                <a:noFill/>
              </a:ln>
              <a:solidFill>
                <a:prstClr val="black"/>
              </a:solidFill>
              <a:effectLst/>
              <a:uLnTx/>
              <a:uFillTx/>
              <a:latin typeface="Calibri Light"/>
              <a:ea typeface="Yu Gothic UI"/>
              <a:cs typeface="Arial" charset="0"/>
            </a:endParaRPr>
          </a:p>
        </p:txBody>
      </p:sp>
      <p:sp>
        <p:nvSpPr>
          <p:cNvPr id="4" name="テキスト ボックス 3">
            <a:extLst>
              <a:ext uri="{FF2B5EF4-FFF2-40B4-BE49-F238E27FC236}">
                <a16:creationId xmlns:a16="http://schemas.microsoft.com/office/drawing/2014/main" id="{4EEBCAED-0991-45E4-5E24-7EBB704B89C7}"/>
              </a:ext>
            </a:extLst>
          </p:cNvPr>
          <p:cNvSpPr txBox="1"/>
          <p:nvPr/>
        </p:nvSpPr>
        <p:spPr bwMode="gray">
          <a:xfrm>
            <a:off x="2444477" y="3469729"/>
            <a:ext cx="5209760" cy="184666"/>
          </a:xfrm>
          <a:prstGeom prst="rect">
            <a:avLst/>
          </a:prstGeom>
          <a:noFill/>
        </p:spPr>
        <p:txBody>
          <a:bodyPr wrap="none" lIns="0" tIns="0" rIns="0" bIns="0" rtlCol="0">
            <a:spAutoFit/>
          </a:bodyPr>
          <a:lstStyle/>
          <a:p>
            <a:pPr marL="0" marR="0" lvl="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200" b="0" i="0" u="none" strike="noStrike" kern="1200" cap="none" spc="0" normalizeH="0" baseline="0" noProof="0">
                <a:ln>
                  <a:noFill/>
                </a:ln>
                <a:solidFill>
                  <a:prstClr val="black"/>
                </a:solidFill>
                <a:effectLst/>
                <a:uLnTx/>
                <a:uFillTx/>
                <a:latin typeface="Yu Gothic UI"/>
                <a:ea typeface="Yu Gothic UI"/>
                <a:cs typeface="Arial" charset="0"/>
              </a:rPr>
              <a:t>＜電子カルテの登録患者数、連携カルテの登録患者数（紐づけされた患者数）等＞</a:t>
            </a:r>
            <a:endParaRPr kumimoji="1" lang="ja-JP" altLang="en-US" sz="1200" b="0" i="0" u="none" strike="noStrike" kern="1200" cap="none" spc="0" normalizeH="0" baseline="0" noProof="0" dirty="0">
              <a:ln>
                <a:noFill/>
              </a:ln>
              <a:solidFill>
                <a:prstClr val="black"/>
              </a:solidFill>
              <a:effectLst/>
              <a:uLnTx/>
              <a:uFillTx/>
              <a:latin typeface="Yu Gothic UI"/>
              <a:ea typeface="Yu Gothic UI"/>
              <a:cs typeface="Arial" charset="0"/>
            </a:endParaRPr>
          </a:p>
        </p:txBody>
      </p:sp>
      <p:graphicFrame>
        <p:nvGraphicFramePr>
          <p:cNvPr id="9" name="表 7">
            <a:extLst>
              <a:ext uri="{FF2B5EF4-FFF2-40B4-BE49-F238E27FC236}">
                <a16:creationId xmlns:a16="http://schemas.microsoft.com/office/drawing/2014/main" id="{F835D757-225F-7762-B144-BC9760220263}"/>
              </a:ext>
            </a:extLst>
          </p:cNvPr>
          <p:cNvGraphicFramePr>
            <a:graphicFrameLocks/>
          </p:cNvGraphicFramePr>
          <p:nvPr>
            <p:extLst>
              <p:ext uri="{D42A27DB-BD31-4B8C-83A1-F6EECF244321}">
                <p14:modId xmlns:p14="http://schemas.microsoft.com/office/powerpoint/2010/main" val="256801762"/>
              </p:ext>
            </p:extLst>
          </p:nvPr>
        </p:nvGraphicFramePr>
        <p:xfrm>
          <a:off x="674175" y="3816875"/>
          <a:ext cx="8454321" cy="2421162"/>
        </p:xfrm>
        <a:graphic>
          <a:graphicData uri="http://schemas.openxmlformats.org/drawingml/2006/table">
            <a:tbl>
              <a:tblPr firstRow="1" bandRow="1">
                <a:tableStyleId>{93296810-A885-4BE3-A3E7-6D5BEEA58F35}</a:tableStyleId>
              </a:tblPr>
              <a:tblGrid>
                <a:gridCol w="231993">
                  <a:extLst>
                    <a:ext uri="{9D8B030D-6E8A-4147-A177-3AD203B41FA5}">
                      <a16:colId xmlns:a16="http://schemas.microsoft.com/office/drawing/2014/main" val="324915944"/>
                    </a:ext>
                  </a:extLst>
                </a:gridCol>
                <a:gridCol w="2650692">
                  <a:extLst>
                    <a:ext uri="{9D8B030D-6E8A-4147-A177-3AD203B41FA5}">
                      <a16:colId xmlns:a16="http://schemas.microsoft.com/office/drawing/2014/main" val="890091648"/>
                    </a:ext>
                  </a:extLst>
                </a:gridCol>
                <a:gridCol w="928606">
                  <a:extLst>
                    <a:ext uri="{9D8B030D-6E8A-4147-A177-3AD203B41FA5}">
                      <a16:colId xmlns:a16="http://schemas.microsoft.com/office/drawing/2014/main" val="4105367894"/>
                    </a:ext>
                  </a:extLst>
                </a:gridCol>
                <a:gridCol w="928606">
                  <a:extLst>
                    <a:ext uri="{9D8B030D-6E8A-4147-A177-3AD203B41FA5}">
                      <a16:colId xmlns:a16="http://schemas.microsoft.com/office/drawing/2014/main" val="470530587"/>
                    </a:ext>
                  </a:extLst>
                </a:gridCol>
                <a:gridCol w="928606">
                  <a:extLst>
                    <a:ext uri="{9D8B030D-6E8A-4147-A177-3AD203B41FA5}">
                      <a16:colId xmlns:a16="http://schemas.microsoft.com/office/drawing/2014/main" val="3495909379"/>
                    </a:ext>
                  </a:extLst>
                </a:gridCol>
                <a:gridCol w="928606">
                  <a:extLst>
                    <a:ext uri="{9D8B030D-6E8A-4147-A177-3AD203B41FA5}">
                      <a16:colId xmlns:a16="http://schemas.microsoft.com/office/drawing/2014/main" val="4203277475"/>
                    </a:ext>
                  </a:extLst>
                </a:gridCol>
                <a:gridCol w="928606">
                  <a:extLst>
                    <a:ext uri="{9D8B030D-6E8A-4147-A177-3AD203B41FA5}">
                      <a16:colId xmlns:a16="http://schemas.microsoft.com/office/drawing/2014/main" val="2130809673"/>
                    </a:ext>
                  </a:extLst>
                </a:gridCol>
                <a:gridCol w="928606">
                  <a:extLst>
                    <a:ext uri="{9D8B030D-6E8A-4147-A177-3AD203B41FA5}">
                      <a16:colId xmlns:a16="http://schemas.microsoft.com/office/drawing/2014/main" val="3865900319"/>
                    </a:ext>
                  </a:extLst>
                </a:gridCol>
              </a:tblGrid>
              <a:tr h="252930">
                <a:tc gridSpan="2">
                  <a:txBody>
                    <a:bodyPr/>
                    <a:lstStyle/>
                    <a:p>
                      <a:pPr algn="ctr" fontAlgn="t"/>
                      <a:r>
                        <a:rPr lang="ja-JP" altLang="en-US" sz="1100" b="1" u="none" strike="noStrike">
                          <a:solidFill>
                            <a:schemeClr val="bg1"/>
                          </a:solidFill>
                          <a:effectLst/>
                        </a:rPr>
                        <a:t>項目</a:t>
                      </a:r>
                      <a:endParaRPr lang="ja-JP" altLang="en-US" sz="1100" b="1" i="0" u="none" strike="noStrike">
                        <a:solidFill>
                          <a:schemeClr val="bg1"/>
                        </a:solidFill>
                        <a:effectLst/>
                        <a:latin typeface="Yu Gothic UI" panose="020B0500000000000000" pitchFamily="50" charset="-128"/>
                        <a:ea typeface="Yu Gothic UI" panose="020B0500000000000000" pitchFamily="50" charset="-128"/>
                      </a:endParaRPr>
                    </a:p>
                  </a:txBody>
                  <a:tcPr marL="36000" marR="36000" marT="36000" marB="36000" anchor="ctr"/>
                </a:tc>
                <a:tc hMerge="1">
                  <a:txBody>
                    <a:bodyPr/>
                    <a:lstStyle/>
                    <a:p>
                      <a:endParaRPr kumimoji="1" lang="ja-JP" altLang="en-US"/>
                    </a:p>
                  </a:txBody>
                  <a:tcPr/>
                </a:tc>
                <a:tc>
                  <a:txBody>
                    <a:bodyPr/>
                    <a:lstStyle/>
                    <a:p>
                      <a:pPr algn="ctr" fontAlgn="t"/>
                      <a:r>
                        <a:rPr lang="ja-JP" altLang="en-US" sz="1100" b="1" u="none" strike="noStrike">
                          <a:solidFill>
                            <a:schemeClr val="bg1"/>
                          </a:solidFill>
                          <a:effectLst/>
                        </a:rPr>
                        <a:t>桜山</a:t>
                      </a:r>
                      <a:endParaRPr lang="ja-JP" altLang="en-US" sz="1100" b="1" i="0" u="none" strike="noStrike">
                        <a:solidFill>
                          <a:schemeClr val="bg1"/>
                        </a:solidFill>
                        <a:effectLst/>
                        <a:latin typeface="Yu Gothic UI" panose="020B0500000000000000" pitchFamily="50" charset="-128"/>
                        <a:ea typeface="Yu Gothic UI" panose="020B0500000000000000" pitchFamily="50" charset="-128"/>
                      </a:endParaRPr>
                    </a:p>
                  </a:txBody>
                  <a:tcPr marL="36000" marR="36000" marT="36000" marB="36000" anchor="ctr"/>
                </a:tc>
                <a:tc>
                  <a:txBody>
                    <a:bodyPr/>
                    <a:lstStyle/>
                    <a:p>
                      <a:pPr algn="ctr" fontAlgn="t"/>
                      <a:r>
                        <a:rPr lang="ja-JP" altLang="en-US" sz="1100" b="1" u="none" strike="noStrike">
                          <a:solidFill>
                            <a:schemeClr val="bg1"/>
                          </a:solidFill>
                          <a:effectLst/>
                        </a:rPr>
                        <a:t>西部</a:t>
                      </a:r>
                      <a:endParaRPr lang="ja-JP" altLang="en-US" sz="1100" b="1" i="0" u="none" strike="noStrike">
                        <a:solidFill>
                          <a:schemeClr val="bg1"/>
                        </a:solidFill>
                        <a:effectLst/>
                        <a:latin typeface="Yu Gothic UI" panose="020B0500000000000000" pitchFamily="50" charset="-128"/>
                        <a:ea typeface="Yu Gothic UI" panose="020B0500000000000000" pitchFamily="50" charset="-128"/>
                      </a:endParaRPr>
                    </a:p>
                  </a:txBody>
                  <a:tcPr marL="36000" marR="36000" marT="36000" marB="36000" anchor="ctr"/>
                </a:tc>
                <a:tc>
                  <a:txBody>
                    <a:bodyPr/>
                    <a:lstStyle/>
                    <a:p>
                      <a:pPr algn="ctr" fontAlgn="t"/>
                      <a:r>
                        <a:rPr lang="ja-JP" altLang="en-US" sz="1100" b="1" u="none" strike="noStrike">
                          <a:solidFill>
                            <a:schemeClr val="bg1"/>
                          </a:solidFill>
                          <a:effectLst/>
                        </a:rPr>
                        <a:t>東部</a:t>
                      </a:r>
                      <a:endParaRPr lang="ja-JP" altLang="en-US" sz="1100" b="1" i="0" u="none" strike="noStrike">
                        <a:solidFill>
                          <a:schemeClr val="bg1"/>
                        </a:solidFill>
                        <a:effectLst/>
                        <a:latin typeface="Yu Gothic UI" panose="020B0500000000000000" pitchFamily="50" charset="-128"/>
                        <a:ea typeface="Yu Gothic UI" panose="020B0500000000000000" pitchFamily="50" charset="-128"/>
                      </a:endParaRPr>
                    </a:p>
                  </a:txBody>
                  <a:tcPr marL="36000" marR="36000" marT="36000" marB="36000" anchor="ctr"/>
                </a:tc>
                <a:tc>
                  <a:txBody>
                    <a:bodyPr/>
                    <a:lstStyle/>
                    <a:p>
                      <a:pPr algn="ctr" fontAlgn="t"/>
                      <a:r>
                        <a:rPr lang="ja-JP" altLang="en-US" sz="1100" b="1" u="none" strike="noStrike">
                          <a:solidFill>
                            <a:schemeClr val="bg1"/>
                          </a:solidFill>
                          <a:effectLst/>
                        </a:rPr>
                        <a:t>みどり</a:t>
                      </a:r>
                      <a:endParaRPr lang="ja-JP" altLang="en-US" sz="1100" b="1" i="0" u="none" strike="noStrike">
                        <a:solidFill>
                          <a:schemeClr val="bg1"/>
                        </a:solidFill>
                        <a:effectLst/>
                        <a:latin typeface="Yu Gothic UI" panose="020B0500000000000000" pitchFamily="50" charset="-128"/>
                        <a:ea typeface="Yu Gothic UI" panose="020B0500000000000000" pitchFamily="50" charset="-128"/>
                      </a:endParaRPr>
                    </a:p>
                  </a:txBody>
                  <a:tcPr marL="36000" marR="36000" marT="36000" marB="36000" anchor="ctr"/>
                </a:tc>
                <a:tc>
                  <a:txBody>
                    <a:bodyPr/>
                    <a:lstStyle/>
                    <a:p>
                      <a:pPr algn="ctr" fontAlgn="t"/>
                      <a:r>
                        <a:rPr lang="ja-JP" altLang="en-US" sz="1100" b="1" u="none" strike="noStrike">
                          <a:solidFill>
                            <a:schemeClr val="bg1"/>
                          </a:solidFill>
                          <a:effectLst/>
                        </a:rPr>
                        <a:t>みらい</a:t>
                      </a:r>
                      <a:endParaRPr lang="ja-JP" altLang="en-US" sz="1100" b="1" i="0" u="none" strike="noStrike">
                        <a:solidFill>
                          <a:schemeClr val="bg1"/>
                        </a:solidFill>
                        <a:effectLst/>
                        <a:latin typeface="Yu Gothic UI" panose="020B0500000000000000" pitchFamily="50" charset="-128"/>
                        <a:ea typeface="Yu Gothic UI" panose="020B0500000000000000" pitchFamily="50" charset="-128"/>
                      </a:endParaRPr>
                    </a:p>
                  </a:txBody>
                  <a:tcPr marL="36000" marR="36000" marT="36000" marB="36000" anchor="ctr"/>
                </a:tc>
                <a:tc>
                  <a:txBody>
                    <a:bodyPr/>
                    <a:lstStyle/>
                    <a:p>
                      <a:pPr algn="ctr" fontAlgn="t"/>
                      <a:r>
                        <a:rPr lang="ja-JP" altLang="en-US" sz="1100" b="1" u="none" strike="noStrike">
                          <a:solidFill>
                            <a:schemeClr val="bg1"/>
                          </a:solidFill>
                          <a:effectLst/>
                        </a:rPr>
                        <a:t>リハセン</a:t>
                      </a:r>
                      <a:endParaRPr lang="ja-JP" altLang="en-US" sz="1100" b="1" i="0" u="none" strike="noStrike">
                        <a:solidFill>
                          <a:schemeClr val="bg1"/>
                        </a:solidFill>
                        <a:effectLst/>
                        <a:latin typeface="Yu Gothic UI" panose="020B0500000000000000" pitchFamily="50" charset="-128"/>
                        <a:ea typeface="Yu Gothic UI" panose="020B0500000000000000" pitchFamily="50" charset="-128"/>
                      </a:endParaRPr>
                    </a:p>
                  </a:txBody>
                  <a:tcPr marL="36000" marR="36000" marT="36000" marB="36000" anchor="ctr"/>
                </a:tc>
                <a:extLst>
                  <a:ext uri="{0D108BD9-81ED-4DB2-BD59-A6C34878D82A}">
                    <a16:rowId xmlns:a16="http://schemas.microsoft.com/office/drawing/2014/main" val="4134726976"/>
                  </a:ext>
                </a:extLst>
              </a:tr>
              <a:tr h="509196">
                <a:tc gridSpan="2">
                  <a:txBody>
                    <a:bodyPr/>
                    <a:lstStyle/>
                    <a:p>
                      <a:pPr algn="l" fontAlgn="t"/>
                      <a:r>
                        <a:rPr lang="ja-JP" altLang="en-US" sz="1100" b="0" u="none" strike="noStrike">
                          <a:solidFill>
                            <a:srgbClr val="000000"/>
                          </a:solidFill>
                          <a:effectLst/>
                        </a:rPr>
                        <a:t>電子カルテ</a:t>
                      </a:r>
                      <a:r>
                        <a:rPr lang="en-US" altLang="ja-JP" sz="1100" b="0" u="none" strike="noStrike" dirty="0">
                          <a:solidFill>
                            <a:srgbClr val="000000"/>
                          </a:solidFill>
                          <a:effectLst/>
                        </a:rPr>
                        <a:t>_</a:t>
                      </a:r>
                      <a:r>
                        <a:rPr lang="ja-JP" altLang="en-US" sz="1100" b="0" u="none" strike="noStrike">
                          <a:solidFill>
                            <a:srgbClr val="000000"/>
                          </a:solidFill>
                          <a:effectLst/>
                        </a:rPr>
                        <a:t>登録患者数</a:t>
                      </a:r>
                      <a:endParaRPr lang="ja-JP" altLang="en-US" sz="1100" b="0" i="0" u="none" strike="noStrike">
                        <a:solidFill>
                          <a:srgbClr val="000000"/>
                        </a:solidFill>
                        <a:effectLst/>
                        <a:latin typeface="Yu Gothic UI" panose="020B0500000000000000" pitchFamily="50" charset="-128"/>
                        <a:ea typeface="Yu Gothic UI" panose="020B0500000000000000" pitchFamily="50" charset="-128"/>
                      </a:endParaRPr>
                    </a:p>
                  </a:txBody>
                  <a:tcPr marL="0" marR="0" marT="36000" marB="36000" anchor="ctr"/>
                </a:tc>
                <a:tc hMerge="1">
                  <a:txBody>
                    <a:bodyPr/>
                    <a:lstStyle/>
                    <a:p>
                      <a:endParaRPr kumimoji="1" lang="ja-JP" altLang="en-US"/>
                    </a:p>
                  </a:txBody>
                  <a:tcPr/>
                </a:tc>
                <a:tc>
                  <a:txBody>
                    <a:bodyPr/>
                    <a:lstStyle/>
                    <a:p>
                      <a:pPr algn="r" fontAlgn="ctr"/>
                      <a:r>
                        <a:rPr lang="en-US" altLang="ja-JP" sz="1100" b="0" u="none" strike="noStrike" dirty="0">
                          <a:solidFill>
                            <a:schemeClr val="tx1"/>
                          </a:solidFill>
                          <a:effectLst/>
                        </a:rPr>
                        <a:t>758,375</a:t>
                      </a:r>
                      <a:endParaRPr lang="en-US" altLang="ja-JP" sz="1100" b="0" i="0" u="none" strike="noStrike" dirty="0">
                        <a:solidFill>
                          <a:schemeClr val="tx1"/>
                        </a:solidFill>
                        <a:effectLst/>
                        <a:latin typeface="Yu Gothic UI" panose="020B0500000000000000" pitchFamily="50" charset="-128"/>
                        <a:ea typeface="Yu Gothic UI" panose="020B0500000000000000" pitchFamily="50" charset="-128"/>
                      </a:endParaRPr>
                    </a:p>
                  </a:txBody>
                  <a:tcPr marL="36000" marR="36000" marT="36000" marB="36000" anchor="ctr"/>
                </a:tc>
                <a:tc>
                  <a:txBody>
                    <a:bodyPr/>
                    <a:lstStyle/>
                    <a:p>
                      <a:pPr algn="r" fontAlgn="t"/>
                      <a:r>
                        <a:rPr lang="en-US" altLang="ja-JP" sz="1100" b="0" u="none" strike="noStrike" dirty="0">
                          <a:solidFill>
                            <a:schemeClr val="tx1"/>
                          </a:solidFill>
                          <a:effectLst/>
                        </a:rPr>
                        <a:t>330,632</a:t>
                      </a:r>
                      <a:endParaRPr lang="en-US" altLang="ja-JP" sz="1100" b="0" i="0" u="none" strike="noStrike" dirty="0">
                        <a:solidFill>
                          <a:schemeClr val="tx1"/>
                        </a:solidFill>
                        <a:effectLst/>
                        <a:latin typeface="Yu Gothic UI" panose="020B0500000000000000" pitchFamily="50" charset="-128"/>
                        <a:ea typeface="Yu Gothic UI" panose="020B0500000000000000" pitchFamily="50" charset="-128"/>
                      </a:endParaRPr>
                    </a:p>
                  </a:txBody>
                  <a:tcPr marL="36000" marR="36000" marT="36000" marB="36000" anchor="ctr"/>
                </a:tc>
                <a:tc>
                  <a:txBody>
                    <a:bodyPr/>
                    <a:lstStyle/>
                    <a:p>
                      <a:pPr algn="r" fontAlgn="t"/>
                      <a:r>
                        <a:rPr lang="en-US" altLang="ja-JP" sz="1100" b="0" u="none" strike="noStrike" dirty="0">
                          <a:solidFill>
                            <a:schemeClr val="tx1"/>
                          </a:solidFill>
                          <a:effectLst/>
                        </a:rPr>
                        <a:t>328,660</a:t>
                      </a:r>
                      <a:endParaRPr lang="en-US" altLang="ja-JP" sz="1100" b="0" i="0" u="none" strike="noStrike" dirty="0">
                        <a:solidFill>
                          <a:schemeClr val="tx1"/>
                        </a:solidFill>
                        <a:effectLst/>
                        <a:latin typeface="Yu Gothic UI" panose="020B0500000000000000" pitchFamily="50" charset="-128"/>
                        <a:ea typeface="Yu Gothic UI" panose="020B0500000000000000" pitchFamily="50" charset="-128"/>
                      </a:endParaRPr>
                    </a:p>
                  </a:txBody>
                  <a:tcPr marL="36000" marR="36000" marT="36000" marB="36000" anchor="ctr"/>
                </a:tc>
                <a:tc>
                  <a:txBody>
                    <a:bodyPr/>
                    <a:lstStyle/>
                    <a:p>
                      <a:pPr algn="r" fontAlgn="t"/>
                      <a:r>
                        <a:rPr lang="en-US" altLang="ja-JP" sz="1100" b="0" u="none" strike="noStrike" dirty="0">
                          <a:solidFill>
                            <a:schemeClr val="tx1"/>
                          </a:solidFill>
                          <a:effectLst/>
                        </a:rPr>
                        <a:t>300,658</a:t>
                      </a:r>
                      <a:endParaRPr lang="en-US" altLang="ja-JP" sz="1100" b="0" i="0" u="none" strike="noStrike" dirty="0">
                        <a:solidFill>
                          <a:schemeClr val="tx1"/>
                        </a:solidFill>
                        <a:effectLst/>
                        <a:latin typeface="Yu Gothic UI" panose="020B0500000000000000" pitchFamily="50" charset="-128"/>
                        <a:ea typeface="Yu Gothic UI" panose="020B0500000000000000" pitchFamily="50" charset="-128"/>
                      </a:endParaRPr>
                    </a:p>
                  </a:txBody>
                  <a:tcPr marL="36000" marR="36000" marT="36000" marB="36000" anchor="ctr"/>
                </a:tc>
                <a:tc>
                  <a:txBody>
                    <a:bodyPr/>
                    <a:lstStyle/>
                    <a:p>
                      <a:pPr algn="r" fontAlgn="t"/>
                      <a:r>
                        <a:rPr lang="en-US" altLang="ja-JP" sz="1100" b="0" u="none" strike="noStrike" dirty="0">
                          <a:solidFill>
                            <a:srgbClr val="000000"/>
                          </a:solidFill>
                          <a:effectLst/>
                        </a:rPr>
                        <a:t>8,720</a:t>
                      </a:r>
                      <a:endParaRPr lang="en-US" altLang="ja-JP" sz="1100" b="0" i="0" u="none" strike="noStrike" dirty="0">
                        <a:solidFill>
                          <a:srgbClr val="000000"/>
                        </a:solidFill>
                        <a:effectLst/>
                        <a:latin typeface="Yu Gothic UI" panose="020B0500000000000000" pitchFamily="50" charset="-128"/>
                        <a:ea typeface="Yu Gothic UI" panose="020B0500000000000000" pitchFamily="50" charset="-128"/>
                      </a:endParaRPr>
                    </a:p>
                  </a:txBody>
                  <a:tcPr marL="36000" marR="36000" marT="36000" marB="36000" anchor="ctr"/>
                </a:tc>
                <a:tc>
                  <a:txBody>
                    <a:bodyPr/>
                    <a:lstStyle/>
                    <a:p>
                      <a:pPr algn="r" fontAlgn="t"/>
                      <a:r>
                        <a:rPr lang="en-US" altLang="ja-JP" sz="1100" b="0" u="none" strike="noStrike" dirty="0">
                          <a:solidFill>
                            <a:srgbClr val="000000"/>
                          </a:solidFill>
                          <a:effectLst/>
                        </a:rPr>
                        <a:t>42,998</a:t>
                      </a:r>
                      <a:endParaRPr lang="ja-JP" altLang="en-US" sz="1100" b="0" i="0" u="none" strike="noStrike">
                        <a:solidFill>
                          <a:srgbClr val="000000"/>
                        </a:solidFill>
                        <a:effectLst/>
                        <a:latin typeface="Yu Gothic UI" panose="020B0500000000000000" pitchFamily="50" charset="-128"/>
                        <a:ea typeface="Yu Gothic UI" panose="020B0500000000000000" pitchFamily="50" charset="-128"/>
                      </a:endParaRPr>
                    </a:p>
                  </a:txBody>
                  <a:tcPr marL="36000" marR="36000" marT="36000" marB="36000" anchor="ctr"/>
                </a:tc>
                <a:extLst>
                  <a:ext uri="{0D108BD9-81ED-4DB2-BD59-A6C34878D82A}">
                    <a16:rowId xmlns:a16="http://schemas.microsoft.com/office/drawing/2014/main" val="1852994400"/>
                  </a:ext>
                </a:extLst>
              </a:tr>
              <a:tr h="509196">
                <a:tc rowSpan="2">
                  <a:txBody>
                    <a:bodyPr/>
                    <a:lstStyle/>
                    <a:p>
                      <a:pPr algn="l" fontAlgn="t"/>
                      <a:endParaRPr lang="ja-JP" altLang="en-US" sz="1100" b="0" i="0" u="none" strike="noStrike">
                        <a:solidFill>
                          <a:srgbClr val="000000"/>
                        </a:solidFill>
                        <a:effectLst/>
                        <a:latin typeface="Yu Gothic UI" panose="020B0500000000000000" pitchFamily="50" charset="-128"/>
                        <a:ea typeface="Yu Gothic UI" panose="020B0500000000000000" pitchFamily="50" charset="-128"/>
                      </a:endParaRPr>
                    </a:p>
                  </a:txBody>
                  <a:tcPr marL="0" marR="36000" marT="36000" marB="36000">
                    <a:solidFill>
                      <a:srgbClr val="CBD7E4"/>
                    </a:solidFill>
                  </a:tcPr>
                </a:tc>
                <a:tc>
                  <a:txBody>
                    <a:bodyPr/>
                    <a:lstStyle/>
                    <a:p>
                      <a:pPr algn="l" fontAlgn="t"/>
                      <a:r>
                        <a:rPr lang="ja-JP" altLang="en-US" sz="1100" b="0" u="none" strike="noStrike">
                          <a:solidFill>
                            <a:srgbClr val="000000"/>
                          </a:solidFill>
                          <a:effectLst/>
                        </a:rPr>
                        <a:t>連携カルテの登録患者数</a:t>
                      </a:r>
                      <a:endParaRPr lang="en-US" altLang="ja-JP" sz="1100" b="0" u="none" strike="noStrike" dirty="0">
                        <a:solidFill>
                          <a:srgbClr val="000000"/>
                        </a:solidFill>
                        <a:effectLst/>
                      </a:endParaRPr>
                    </a:p>
                    <a:p>
                      <a:pPr algn="l" fontAlgn="t"/>
                      <a:r>
                        <a:rPr lang="en-US" altLang="ja-JP" sz="1100" b="0" u="none" strike="noStrike" dirty="0">
                          <a:solidFill>
                            <a:srgbClr val="000000"/>
                          </a:solidFill>
                          <a:effectLst/>
                        </a:rPr>
                        <a:t>[</a:t>
                      </a:r>
                      <a:r>
                        <a:rPr lang="ja-JP" altLang="en-US" sz="1100" b="0" u="none" strike="noStrike">
                          <a:solidFill>
                            <a:srgbClr val="000000"/>
                          </a:solidFill>
                          <a:effectLst/>
                        </a:rPr>
                        <a:t>紐づけされた患者数</a:t>
                      </a:r>
                      <a:r>
                        <a:rPr lang="en-US" altLang="ja-JP" sz="1100" b="0" u="none" strike="noStrike" dirty="0">
                          <a:solidFill>
                            <a:srgbClr val="000000"/>
                          </a:solidFill>
                          <a:effectLst/>
                        </a:rPr>
                        <a:t>]</a:t>
                      </a:r>
                    </a:p>
                    <a:p>
                      <a:pPr algn="l" fontAlgn="t"/>
                      <a:r>
                        <a:rPr lang="ja-JP" altLang="en-US" sz="1100" b="0" u="none" strike="noStrike">
                          <a:solidFill>
                            <a:srgbClr val="000000"/>
                          </a:solidFill>
                          <a:effectLst/>
                        </a:rPr>
                        <a:t>（連携カルテの登録患者数</a:t>
                      </a:r>
                      <a:r>
                        <a:rPr lang="en-US" altLang="ja-JP" sz="1100" b="0" u="none" strike="noStrike" dirty="0">
                          <a:solidFill>
                            <a:srgbClr val="000000"/>
                          </a:solidFill>
                          <a:effectLst/>
                        </a:rPr>
                        <a:t>/</a:t>
                      </a:r>
                      <a:r>
                        <a:rPr lang="ja-JP" altLang="en-US" sz="1100" b="0" u="none" strike="noStrike">
                          <a:solidFill>
                            <a:srgbClr val="000000"/>
                          </a:solidFill>
                          <a:effectLst/>
                        </a:rPr>
                        <a:t>登録患者数）</a:t>
                      </a:r>
                      <a:endParaRPr lang="en-US" altLang="ja-JP" sz="1100" b="0" i="0" u="none" strike="noStrike" dirty="0">
                        <a:solidFill>
                          <a:srgbClr val="000000"/>
                        </a:solidFill>
                        <a:effectLst/>
                        <a:latin typeface="Yu Gothic UI" panose="020B0500000000000000" pitchFamily="50" charset="-128"/>
                        <a:ea typeface="Yu Gothic UI" panose="020B0500000000000000" pitchFamily="50" charset="-128"/>
                      </a:endParaRPr>
                    </a:p>
                  </a:txBody>
                  <a:tcPr marL="72000" marR="0" marT="36000" marB="36000" anchor="ctr"/>
                </a:tc>
                <a:tc>
                  <a:txBody>
                    <a:bodyPr/>
                    <a:lstStyle/>
                    <a:p>
                      <a:pPr algn="r" fontAlgn="ctr"/>
                      <a:r>
                        <a:rPr lang="en-US" altLang="ja-JP" sz="1100" b="0" u="none" strike="noStrike" dirty="0">
                          <a:solidFill>
                            <a:schemeClr val="tx1"/>
                          </a:solidFill>
                          <a:effectLst/>
                        </a:rPr>
                        <a:t>13,415</a:t>
                      </a:r>
                    </a:p>
                    <a:p>
                      <a:pPr algn="r" fontAlgn="ctr"/>
                      <a:r>
                        <a:rPr lang="en-US" altLang="ja-JP" sz="1100" b="0" u="none" strike="noStrike" dirty="0">
                          <a:solidFill>
                            <a:schemeClr val="tx1"/>
                          </a:solidFill>
                          <a:effectLst/>
                        </a:rPr>
                        <a:t>(1.8%) </a:t>
                      </a:r>
                      <a:endParaRPr lang="en-US" altLang="ja-JP" sz="1100" b="0" i="0" u="none" strike="noStrike" dirty="0">
                        <a:solidFill>
                          <a:schemeClr val="tx1"/>
                        </a:solidFill>
                        <a:effectLst/>
                        <a:latin typeface="Yu Gothic UI" panose="020B0500000000000000" pitchFamily="50" charset="-128"/>
                        <a:ea typeface="Yu Gothic UI" panose="020B0500000000000000" pitchFamily="50" charset="-128"/>
                      </a:endParaRPr>
                    </a:p>
                  </a:txBody>
                  <a:tcPr marL="36000" marR="36000" marT="36000" marB="36000" anchor="ctr"/>
                </a:tc>
                <a:tc>
                  <a:txBody>
                    <a:bodyPr/>
                    <a:lstStyle/>
                    <a:p>
                      <a:pPr algn="r" fontAlgn="t"/>
                      <a:r>
                        <a:rPr lang="en-US" altLang="ja-JP" sz="1100" b="0" u="none" strike="noStrike" dirty="0">
                          <a:solidFill>
                            <a:schemeClr val="tx1"/>
                          </a:solidFill>
                          <a:effectLst/>
                        </a:rPr>
                        <a:t>28,218</a:t>
                      </a:r>
                    </a:p>
                    <a:p>
                      <a:pPr algn="r" fontAlgn="t"/>
                      <a:r>
                        <a:rPr lang="en-US" altLang="ja-JP" sz="1100" b="0" u="none" strike="noStrike" dirty="0">
                          <a:solidFill>
                            <a:schemeClr val="tx1"/>
                          </a:solidFill>
                          <a:effectLst/>
                        </a:rPr>
                        <a:t>(8.5%) </a:t>
                      </a:r>
                      <a:endParaRPr lang="en-US" altLang="ja-JP" sz="1100" b="0" i="0" u="none" strike="noStrike" dirty="0">
                        <a:solidFill>
                          <a:schemeClr val="tx1"/>
                        </a:solidFill>
                        <a:effectLst/>
                        <a:latin typeface="Yu Gothic UI" panose="020B0500000000000000" pitchFamily="50" charset="-128"/>
                        <a:ea typeface="Yu Gothic UI" panose="020B0500000000000000" pitchFamily="50" charset="-128"/>
                      </a:endParaRPr>
                    </a:p>
                  </a:txBody>
                  <a:tcPr marL="36000" marR="36000" marT="36000" marB="36000" anchor="ctr"/>
                </a:tc>
                <a:tc>
                  <a:txBody>
                    <a:bodyPr/>
                    <a:lstStyle/>
                    <a:p>
                      <a:pPr algn="r" fontAlgn="t"/>
                      <a:r>
                        <a:rPr lang="en-US" altLang="ja-JP" sz="1100" b="0" u="none" strike="noStrike" dirty="0">
                          <a:solidFill>
                            <a:schemeClr val="tx1"/>
                          </a:solidFill>
                          <a:effectLst/>
                        </a:rPr>
                        <a:t>12,287</a:t>
                      </a:r>
                    </a:p>
                    <a:p>
                      <a:pPr algn="r" fontAlgn="t"/>
                      <a:r>
                        <a:rPr lang="en-US" altLang="ja-JP" sz="1100" b="0" u="none" strike="noStrike" dirty="0">
                          <a:solidFill>
                            <a:schemeClr val="tx1"/>
                          </a:solidFill>
                          <a:effectLst/>
                        </a:rPr>
                        <a:t>(3.7%) </a:t>
                      </a:r>
                      <a:endParaRPr lang="en-US" altLang="ja-JP" sz="1100" b="0" i="0" u="none" strike="noStrike" dirty="0">
                        <a:solidFill>
                          <a:schemeClr val="tx1"/>
                        </a:solidFill>
                        <a:effectLst/>
                        <a:latin typeface="Yu Gothic UI" panose="020B0500000000000000" pitchFamily="50" charset="-128"/>
                        <a:ea typeface="Yu Gothic UI" panose="020B0500000000000000" pitchFamily="50" charset="-128"/>
                      </a:endParaRPr>
                    </a:p>
                  </a:txBody>
                  <a:tcPr marL="36000" marR="36000" marT="36000" marB="36000" anchor="ctr"/>
                </a:tc>
                <a:tc>
                  <a:txBody>
                    <a:bodyPr/>
                    <a:lstStyle/>
                    <a:p>
                      <a:pPr algn="r" fontAlgn="t"/>
                      <a:r>
                        <a:rPr lang="en-US" altLang="ja-JP" sz="1100" b="0" u="none" strike="noStrike" dirty="0">
                          <a:solidFill>
                            <a:schemeClr val="tx1"/>
                          </a:solidFill>
                          <a:effectLst/>
                        </a:rPr>
                        <a:t>47</a:t>
                      </a:r>
                    </a:p>
                    <a:p>
                      <a:pPr algn="r" fontAlgn="t"/>
                      <a:r>
                        <a:rPr lang="en-US" altLang="ja-JP" sz="1100" b="0" u="none" strike="noStrike" dirty="0">
                          <a:solidFill>
                            <a:schemeClr val="tx1"/>
                          </a:solidFill>
                          <a:effectLst/>
                        </a:rPr>
                        <a:t>(0.02%) </a:t>
                      </a:r>
                      <a:endParaRPr lang="en-US" altLang="ja-JP" sz="1100" b="0" i="0" u="none" strike="noStrike" dirty="0">
                        <a:solidFill>
                          <a:schemeClr val="tx1"/>
                        </a:solidFill>
                        <a:effectLst/>
                        <a:latin typeface="Yu Gothic UI" panose="020B0500000000000000" pitchFamily="50" charset="-128"/>
                        <a:ea typeface="Yu Gothic UI" panose="020B0500000000000000" pitchFamily="50" charset="-128"/>
                      </a:endParaRPr>
                    </a:p>
                  </a:txBody>
                  <a:tcPr marL="36000" marR="36000" marT="36000" marB="36000" anchor="ctr"/>
                </a:tc>
                <a:tc>
                  <a:txBody>
                    <a:bodyPr/>
                    <a:lstStyle/>
                    <a:p>
                      <a:pPr algn="r" fontAlgn="t"/>
                      <a:r>
                        <a:rPr lang="en-US" altLang="ja-JP" sz="1100" b="0" u="none" strike="noStrike" dirty="0">
                          <a:solidFill>
                            <a:srgbClr val="000000"/>
                          </a:solidFill>
                          <a:effectLst/>
                        </a:rPr>
                        <a:t>210</a:t>
                      </a:r>
                    </a:p>
                    <a:p>
                      <a:pPr algn="r" fontAlgn="t"/>
                      <a:r>
                        <a:rPr lang="en-US" altLang="ja-JP" sz="1100" b="0" u="none" strike="noStrike" dirty="0">
                          <a:solidFill>
                            <a:srgbClr val="000000"/>
                          </a:solidFill>
                          <a:effectLst/>
                        </a:rPr>
                        <a:t>(2.4%) </a:t>
                      </a:r>
                      <a:endParaRPr lang="en-US" altLang="ja-JP" sz="1100" b="0" i="0" u="none" strike="noStrike" dirty="0">
                        <a:solidFill>
                          <a:srgbClr val="000000"/>
                        </a:solidFill>
                        <a:effectLst/>
                        <a:latin typeface="Yu Gothic UI" panose="020B0500000000000000" pitchFamily="50" charset="-128"/>
                        <a:ea typeface="Yu Gothic UI" panose="020B0500000000000000" pitchFamily="50" charset="-128"/>
                      </a:endParaRPr>
                    </a:p>
                  </a:txBody>
                  <a:tcPr marL="36000" marR="36000" marT="36000" marB="36000" anchor="ctr"/>
                </a:tc>
                <a:tc>
                  <a:txBody>
                    <a:bodyPr/>
                    <a:lstStyle/>
                    <a:p>
                      <a:pPr marL="0" marR="0" lvl="0" indent="0" algn="r" defTabSz="990564" rtl="0" eaLnBrk="1" fontAlgn="t" latinLnBrk="0" hangingPunct="1">
                        <a:lnSpc>
                          <a:spcPct val="100000"/>
                        </a:lnSpc>
                        <a:spcBef>
                          <a:spcPts val="0"/>
                        </a:spcBef>
                        <a:spcAft>
                          <a:spcPts val="0"/>
                        </a:spcAft>
                        <a:buClrTx/>
                        <a:buSzTx/>
                        <a:buFontTx/>
                        <a:buNone/>
                        <a:tabLst/>
                        <a:defRPr/>
                      </a:pPr>
                      <a:r>
                        <a:rPr lang="ja-JP" altLang="en-US" sz="1100" b="0" u="none" strike="noStrike">
                          <a:solidFill>
                            <a:srgbClr val="000000"/>
                          </a:solidFill>
                          <a:effectLst/>
                        </a:rPr>
                        <a:t>ー</a:t>
                      </a:r>
                      <a:endParaRPr lang="ja-JP" altLang="en-US" sz="1100" b="0" i="0" u="none" strike="noStrike">
                        <a:solidFill>
                          <a:srgbClr val="000000"/>
                        </a:solidFill>
                        <a:effectLst/>
                        <a:latin typeface="Yu Gothic UI" panose="020B0500000000000000" pitchFamily="50" charset="-128"/>
                        <a:ea typeface="Yu Gothic UI" panose="020B0500000000000000" pitchFamily="50" charset="-128"/>
                      </a:endParaRPr>
                    </a:p>
                  </a:txBody>
                  <a:tcPr marL="36000" marR="36000" marT="36000" marB="36000" anchor="ctr"/>
                </a:tc>
                <a:extLst>
                  <a:ext uri="{0D108BD9-81ED-4DB2-BD59-A6C34878D82A}">
                    <a16:rowId xmlns:a16="http://schemas.microsoft.com/office/drawing/2014/main" val="2049642486"/>
                  </a:ext>
                </a:extLst>
              </a:tr>
              <a:tr h="509196">
                <a:tc vMerge="1">
                  <a:txBody>
                    <a:bodyPr/>
                    <a:lstStyle/>
                    <a:p>
                      <a:pPr algn="l" fontAlgn="t"/>
                      <a:endParaRPr lang="ja-JP" altLang="en-US" sz="1400" b="0" i="0" u="none" strike="noStrike">
                        <a:solidFill>
                          <a:srgbClr val="000000"/>
                        </a:solidFill>
                        <a:effectLst/>
                        <a:latin typeface="Yu Gothic UI" panose="020B0500000000000000" pitchFamily="50" charset="-128"/>
                        <a:ea typeface="Yu Gothic UI" panose="020B0500000000000000" pitchFamily="50" charset="-128"/>
                      </a:endParaRPr>
                    </a:p>
                  </a:txBody>
                  <a:tcPr marL="36000" marR="36000" marT="36000" marB="36000"/>
                </a:tc>
                <a:tc>
                  <a:txBody>
                    <a:bodyPr/>
                    <a:lstStyle/>
                    <a:p>
                      <a:r>
                        <a:rPr kumimoji="1" lang="ja-JP" altLang="en-US" sz="1100"/>
                        <a:t>連携カルテの利用状況</a:t>
                      </a:r>
                    </a:p>
                    <a:p>
                      <a:r>
                        <a:rPr kumimoji="1" lang="en-US" altLang="ja-JP" sz="1100" dirty="0"/>
                        <a:t>[1</a:t>
                      </a:r>
                      <a:r>
                        <a:rPr kumimoji="1" lang="ja-JP" altLang="en-US" sz="1100"/>
                        <a:t>日平均アクセス数</a:t>
                      </a:r>
                      <a:r>
                        <a:rPr kumimoji="1" lang="en-US" altLang="ja-JP" sz="1100" dirty="0"/>
                        <a:t>]</a:t>
                      </a:r>
                      <a:endParaRPr kumimoji="1" lang="ja-JP" altLang="en-US" sz="1100"/>
                    </a:p>
                    <a:p>
                      <a:endParaRPr kumimoji="1" lang="ja-JP" altLang="en-US" sz="1100"/>
                    </a:p>
                  </a:txBody>
                  <a:tcPr marL="72000" marR="0" marT="36000" marB="36000" anchor="ctr"/>
                </a:tc>
                <a:tc>
                  <a:txBody>
                    <a:bodyPr/>
                    <a:lstStyle/>
                    <a:p>
                      <a:pPr algn="r" fontAlgn="t"/>
                      <a:r>
                        <a:rPr lang="en-US" altLang="ja-JP" sz="1100" b="0" u="none" strike="noStrike" dirty="0">
                          <a:solidFill>
                            <a:schemeClr val="tx1"/>
                          </a:solidFill>
                          <a:effectLst/>
                        </a:rPr>
                        <a:t>73 </a:t>
                      </a:r>
                      <a:endParaRPr lang="en-US" altLang="ja-JP" sz="1100" b="0" i="0" u="none" strike="noStrike" dirty="0">
                        <a:solidFill>
                          <a:schemeClr val="tx1"/>
                        </a:solidFill>
                        <a:effectLst/>
                        <a:latin typeface="Yu Gothic UI" panose="020B0500000000000000" pitchFamily="50" charset="-128"/>
                        <a:ea typeface="Yu Gothic UI" panose="020B0500000000000000" pitchFamily="50" charset="-128"/>
                      </a:endParaRPr>
                    </a:p>
                  </a:txBody>
                  <a:tcPr marL="36000" marR="36000" marT="36000" marB="36000" anchor="ctr"/>
                </a:tc>
                <a:tc>
                  <a:txBody>
                    <a:bodyPr/>
                    <a:lstStyle/>
                    <a:p>
                      <a:pPr algn="r" fontAlgn="t"/>
                      <a:r>
                        <a:rPr lang="en-US" altLang="ja-JP" sz="1100" b="0" u="none" strike="noStrike" dirty="0">
                          <a:solidFill>
                            <a:schemeClr val="tx1"/>
                          </a:solidFill>
                          <a:effectLst/>
                        </a:rPr>
                        <a:t>19</a:t>
                      </a:r>
                      <a:endParaRPr lang="en-US" altLang="ja-JP" sz="1100" b="0" i="0" u="none" strike="noStrike" dirty="0">
                        <a:solidFill>
                          <a:schemeClr val="tx1"/>
                        </a:solidFill>
                        <a:effectLst/>
                        <a:latin typeface="Yu Gothic UI" panose="020B0500000000000000" pitchFamily="50" charset="-128"/>
                        <a:ea typeface="Yu Gothic UI" panose="020B0500000000000000" pitchFamily="50" charset="-128"/>
                      </a:endParaRPr>
                    </a:p>
                  </a:txBody>
                  <a:tcPr marL="36000" marR="36000" marT="36000" marB="36000" anchor="ctr"/>
                </a:tc>
                <a:tc>
                  <a:txBody>
                    <a:bodyPr/>
                    <a:lstStyle/>
                    <a:p>
                      <a:pPr algn="r" fontAlgn="t"/>
                      <a:r>
                        <a:rPr lang="en-US" altLang="ja-JP" sz="1100" b="0" u="none" strike="noStrike" dirty="0">
                          <a:solidFill>
                            <a:schemeClr val="tx1"/>
                          </a:solidFill>
                          <a:effectLst/>
                        </a:rPr>
                        <a:t>52</a:t>
                      </a:r>
                      <a:endParaRPr lang="ja-JP" altLang="en-US" sz="1100" b="0" i="0" u="none" strike="noStrike">
                        <a:solidFill>
                          <a:schemeClr val="tx1"/>
                        </a:solidFill>
                        <a:effectLst/>
                        <a:latin typeface="Yu Gothic UI" panose="020B0500000000000000" pitchFamily="50" charset="-128"/>
                        <a:ea typeface="Yu Gothic UI" panose="020B0500000000000000" pitchFamily="50" charset="-128"/>
                      </a:endParaRPr>
                    </a:p>
                  </a:txBody>
                  <a:tcPr marL="36000" marR="36000" marT="36000" marB="36000" anchor="ctr"/>
                </a:tc>
                <a:tc>
                  <a:txBody>
                    <a:bodyPr/>
                    <a:lstStyle/>
                    <a:p>
                      <a:pPr algn="r" fontAlgn="t"/>
                      <a:r>
                        <a:rPr lang="en-US" altLang="ja-JP" sz="1100" b="0" u="none" strike="noStrike" dirty="0">
                          <a:solidFill>
                            <a:schemeClr val="tx1"/>
                          </a:solidFill>
                          <a:effectLst/>
                        </a:rPr>
                        <a:t>2</a:t>
                      </a:r>
                      <a:endParaRPr lang="en-US" altLang="ja-JP" sz="1100" b="0" i="0" u="none" strike="noStrike" dirty="0">
                        <a:solidFill>
                          <a:schemeClr val="tx1"/>
                        </a:solidFill>
                        <a:effectLst/>
                        <a:latin typeface="Yu Gothic UI" panose="020B0500000000000000" pitchFamily="50" charset="-128"/>
                        <a:ea typeface="Yu Gothic UI" panose="020B0500000000000000" pitchFamily="50" charset="-128"/>
                      </a:endParaRPr>
                    </a:p>
                  </a:txBody>
                  <a:tcPr marL="36000" marR="36000" marT="36000" marB="36000" anchor="ctr"/>
                </a:tc>
                <a:tc>
                  <a:txBody>
                    <a:bodyPr/>
                    <a:lstStyle/>
                    <a:p>
                      <a:pPr algn="r" fontAlgn="t"/>
                      <a:r>
                        <a:rPr lang="en-US" altLang="ja-JP" sz="1100" b="0" u="none" strike="noStrike" dirty="0">
                          <a:solidFill>
                            <a:srgbClr val="000000"/>
                          </a:solidFill>
                          <a:effectLst/>
                        </a:rPr>
                        <a:t>8</a:t>
                      </a:r>
                      <a:endParaRPr lang="en-US" altLang="ja-JP" sz="1100" b="0" i="0" u="none" strike="noStrike" dirty="0">
                        <a:solidFill>
                          <a:srgbClr val="000000"/>
                        </a:solidFill>
                        <a:effectLst/>
                        <a:latin typeface="Yu Gothic UI" panose="020B0500000000000000" pitchFamily="50" charset="-128"/>
                        <a:ea typeface="Yu Gothic UI" panose="020B0500000000000000" pitchFamily="50" charset="-128"/>
                      </a:endParaRPr>
                    </a:p>
                  </a:txBody>
                  <a:tcPr marL="36000" marR="36000" marT="36000" marB="36000" anchor="ctr"/>
                </a:tc>
                <a:tc>
                  <a:txBody>
                    <a:bodyPr/>
                    <a:lstStyle/>
                    <a:p>
                      <a:pPr algn="r" fontAlgn="t"/>
                      <a:r>
                        <a:rPr lang="ja-JP" altLang="en-US" sz="1100" b="0" u="none" strike="noStrike">
                          <a:solidFill>
                            <a:srgbClr val="000000"/>
                          </a:solidFill>
                          <a:effectLst/>
                        </a:rPr>
                        <a:t>ー</a:t>
                      </a:r>
                      <a:endParaRPr lang="ja-JP" altLang="en-US" sz="1100" b="0" i="0" u="none" strike="noStrike">
                        <a:solidFill>
                          <a:srgbClr val="000000"/>
                        </a:solidFill>
                        <a:effectLst/>
                        <a:latin typeface="Yu Gothic UI" panose="020B0500000000000000" pitchFamily="50" charset="-128"/>
                        <a:ea typeface="Yu Gothic UI" panose="020B0500000000000000" pitchFamily="50" charset="-128"/>
                      </a:endParaRPr>
                    </a:p>
                  </a:txBody>
                  <a:tcPr marL="36000" marR="36000" marT="36000" marB="36000" anchor="ctr"/>
                </a:tc>
                <a:extLst>
                  <a:ext uri="{0D108BD9-81ED-4DB2-BD59-A6C34878D82A}">
                    <a16:rowId xmlns:a16="http://schemas.microsoft.com/office/drawing/2014/main" val="731484084"/>
                  </a:ext>
                </a:extLst>
              </a:tr>
              <a:tr h="509196">
                <a:tc gridSpan="2">
                  <a:txBody>
                    <a:bodyPr/>
                    <a:lstStyle/>
                    <a:p>
                      <a:pPr algn="l" fontAlgn="t"/>
                      <a:r>
                        <a:rPr lang="ja-JP" altLang="en-US" sz="1100" b="0" u="none" strike="noStrike">
                          <a:solidFill>
                            <a:srgbClr val="000000"/>
                          </a:solidFill>
                          <a:effectLst/>
                        </a:rPr>
                        <a:t>電子カルテの登録利用者数</a:t>
                      </a:r>
                      <a:endParaRPr lang="ja-JP" altLang="en-US" sz="1100" b="0" i="0" u="none" strike="noStrike">
                        <a:solidFill>
                          <a:srgbClr val="000000"/>
                        </a:solidFill>
                        <a:effectLst/>
                        <a:latin typeface="Yu Gothic UI" panose="020B0500000000000000" pitchFamily="50" charset="-128"/>
                        <a:ea typeface="Yu Gothic UI" panose="020B0500000000000000" pitchFamily="50" charset="-128"/>
                      </a:endParaRPr>
                    </a:p>
                  </a:txBody>
                  <a:tcPr marL="0" marR="0" marT="36000" marB="36000" anchor="ctr"/>
                </a:tc>
                <a:tc hMerge="1">
                  <a:txBody>
                    <a:bodyPr/>
                    <a:lstStyle/>
                    <a:p>
                      <a:endParaRPr kumimoji="1" lang="ja-JP" altLang="en-US"/>
                    </a:p>
                  </a:txBody>
                  <a:tcPr/>
                </a:tc>
                <a:tc>
                  <a:txBody>
                    <a:bodyPr/>
                    <a:lstStyle/>
                    <a:p>
                      <a:pPr algn="r" fontAlgn="t"/>
                      <a:r>
                        <a:rPr lang="en-US" altLang="ja-JP" sz="1100" b="0" u="none" strike="noStrike" dirty="0">
                          <a:solidFill>
                            <a:srgbClr val="000000"/>
                          </a:solidFill>
                          <a:effectLst/>
                        </a:rPr>
                        <a:t>3,330 </a:t>
                      </a:r>
                      <a:endParaRPr lang="en-US" altLang="ja-JP" sz="1100" b="0" i="0" u="none" strike="noStrike" dirty="0">
                        <a:solidFill>
                          <a:srgbClr val="000000"/>
                        </a:solidFill>
                        <a:effectLst/>
                        <a:latin typeface="Yu Gothic UI" panose="020B0500000000000000" pitchFamily="50" charset="-128"/>
                        <a:ea typeface="Yu Gothic UI" panose="020B0500000000000000" pitchFamily="50" charset="-128"/>
                      </a:endParaRPr>
                    </a:p>
                  </a:txBody>
                  <a:tcPr marL="36000" marR="36000" marT="36000" marB="36000" anchor="ctr"/>
                </a:tc>
                <a:tc>
                  <a:txBody>
                    <a:bodyPr/>
                    <a:lstStyle/>
                    <a:p>
                      <a:pPr algn="r" fontAlgn="t"/>
                      <a:r>
                        <a:rPr lang="en-US" altLang="ja-JP" sz="1100" b="0" u="none" strike="noStrike" dirty="0">
                          <a:solidFill>
                            <a:srgbClr val="000000"/>
                          </a:solidFill>
                          <a:effectLst/>
                        </a:rPr>
                        <a:t>1,522</a:t>
                      </a:r>
                      <a:endParaRPr lang="en-US" altLang="ja-JP" sz="1100" b="0" i="0" u="none" strike="noStrike" dirty="0">
                        <a:solidFill>
                          <a:srgbClr val="000000"/>
                        </a:solidFill>
                        <a:effectLst/>
                        <a:latin typeface="Yu Gothic UI" panose="020B0500000000000000" pitchFamily="50" charset="-128"/>
                        <a:ea typeface="Yu Gothic UI" panose="020B0500000000000000" pitchFamily="50" charset="-128"/>
                      </a:endParaRPr>
                    </a:p>
                  </a:txBody>
                  <a:tcPr marL="36000" marR="36000" marT="36000" marB="36000" anchor="ctr"/>
                </a:tc>
                <a:tc>
                  <a:txBody>
                    <a:bodyPr/>
                    <a:lstStyle/>
                    <a:p>
                      <a:pPr algn="r" fontAlgn="t"/>
                      <a:r>
                        <a:rPr lang="en-US" altLang="ja-JP" sz="1100" b="0" u="none" strike="noStrike" dirty="0">
                          <a:solidFill>
                            <a:srgbClr val="000000"/>
                          </a:solidFill>
                          <a:effectLst/>
                        </a:rPr>
                        <a:t>1,612</a:t>
                      </a:r>
                      <a:endParaRPr lang="en-US" altLang="ja-JP" sz="1100" b="0" i="0" u="none" strike="noStrike" dirty="0">
                        <a:solidFill>
                          <a:srgbClr val="000000"/>
                        </a:solidFill>
                        <a:effectLst/>
                        <a:latin typeface="Yu Gothic UI" panose="020B0500000000000000" pitchFamily="50" charset="-128"/>
                        <a:ea typeface="Yu Gothic UI" panose="020B0500000000000000" pitchFamily="50" charset="-128"/>
                      </a:endParaRPr>
                    </a:p>
                  </a:txBody>
                  <a:tcPr marL="36000" marR="36000" marT="36000" marB="36000" anchor="ctr"/>
                </a:tc>
                <a:tc>
                  <a:txBody>
                    <a:bodyPr/>
                    <a:lstStyle/>
                    <a:p>
                      <a:pPr algn="r" fontAlgn="t"/>
                      <a:r>
                        <a:rPr lang="en-US" altLang="ja-JP" sz="1100" b="0" u="none" strike="noStrike" dirty="0">
                          <a:solidFill>
                            <a:srgbClr val="000000"/>
                          </a:solidFill>
                          <a:effectLst/>
                        </a:rPr>
                        <a:t>721</a:t>
                      </a:r>
                      <a:endParaRPr lang="en-US" altLang="ja-JP" sz="1100" b="0" i="0" u="none" strike="noStrike" dirty="0">
                        <a:solidFill>
                          <a:srgbClr val="000000"/>
                        </a:solidFill>
                        <a:effectLst/>
                        <a:latin typeface="Yu Gothic UI" panose="020B0500000000000000" pitchFamily="50" charset="-128"/>
                        <a:ea typeface="Yu Gothic UI" panose="020B0500000000000000" pitchFamily="50" charset="-128"/>
                      </a:endParaRPr>
                    </a:p>
                  </a:txBody>
                  <a:tcPr marL="36000" marR="36000" marT="36000" marB="36000" anchor="ctr"/>
                </a:tc>
                <a:tc>
                  <a:txBody>
                    <a:bodyPr/>
                    <a:lstStyle/>
                    <a:p>
                      <a:pPr algn="r" fontAlgn="t"/>
                      <a:r>
                        <a:rPr lang="en-US" altLang="ja-JP" sz="1100" b="0" u="none" strike="noStrike" dirty="0">
                          <a:solidFill>
                            <a:srgbClr val="000000"/>
                          </a:solidFill>
                          <a:effectLst/>
                        </a:rPr>
                        <a:t>430</a:t>
                      </a:r>
                      <a:endParaRPr lang="en-US" altLang="ja-JP" sz="1100" b="0" i="0" u="none" strike="noStrike" dirty="0">
                        <a:solidFill>
                          <a:srgbClr val="000000"/>
                        </a:solidFill>
                        <a:effectLst/>
                        <a:latin typeface="Yu Gothic UI" panose="020B0500000000000000" pitchFamily="50" charset="-128"/>
                        <a:ea typeface="Yu Gothic UI" panose="020B0500000000000000" pitchFamily="50" charset="-128"/>
                      </a:endParaRPr>
                    </a:p>
                  </a:txBody>
                  <a:tcPr marL="36000" marR="36000" marT="36000" marB="36000" anchor="ctr"/>
                </a:tc>
                <a:tc>
                  <a:txBody>
                    <a:bodyPr/>
                    <a:lstStyle/>
                    <a:p>
                      <a:pPr algn="r" fontAlgn="t"/>
                      <a:r>
                        <a:rPr lang="en-US" altLang="ja-JP" sz="1100" b="0" u="none" strike="noStrike" dirty="0">
                          <a:solidFill>
                            <a:srgbClr val="000000"/>
                          </a:solidFill>
                          <a:effectLst/>
                        </a:rPr>
                        <a:t>883</a:t>
                      </a:r>
                      <a:endParaRPr lang="ja-JP" altLang="en-US" sz="1100" b="0" i="0" u="none" strike="noStrike">
                        <a:solidFill>
                          <a:srgbClr val="000000"/>
                        </a:solidFill>
                        <a:effectLst/>
                        <a:latin typeface="Yu Gothic UI" panose="020B0500000000000000" pitchFamily="50" charset="-128"/>
                        <a:ea typeface="Yu Gothic UI" panose="020B0500000000000000" pitchFamily="50" charset="-128"/>
                      </a:endParaRPr>
                    </a:p>
                  </a:txBody>
                  <a:tcPr marL="36000" marR="36000" marT="36000" marB="36000" anchor="ctr"/>
                </a:tc>
                <a:extLst>
                  <a:ext uri="{0D108BD9-81ED-4DB2-BD59-A6C34878D82A}">
                    <a16:rowId xmlns:a16="http://schemas.microsoft.com/office/drawing/2014/main" val="1596177653"/>
                  </a:ext>
                </a:extLst>
              </a:tr>
            </a:tbl>
          </a:graphicData>
        </a:graphic>
      </p:graphicFrame>
      <p:sp>
        <p:nvSpPr>
          <p:cNvPr id="16" name="テキスト ボックス 15">
            <a:extLst>
              <a:ext uri="{FF2B5EF4-FFF2-40B4-BE49-F238E27FC236}">
                <a16:creationId xmlns:a16="http://schemas.microsoft.com/office/drawing/2014/main" id="{3381EA59-2D41-7DC8-E541-53BA34728922}"/>
              </a:ext>
            </a:extLst>
          </p:cNvPr>
          <p:cNvSpPr txBox="1"/>
          <p:nvPr/>
        </p:nvSpPr>
        <p:spPr bwMode="gray">
          <a:xfrm>
            <a:off x="8286919" y="3662987"/>
            <a:ext cx="841577" cy="153888"/>
          </a:xfrm>
          <a:prstGeom prst="rect">
            <a:avLst/>
          </a:prstGeom>
          <a:noFill/>
        </p:spPr>
        <p:txBody>
          <a:bodyPr wrap="none" lIns="0" tIns="0" rIns="0" bIns="0" rtlCol="0">
            <a:spAutoFit/>
          </a:bodyPr>
          <a:lstStyle/>
          <a:p>
            <a:pPr marL="0" marR="0" lvl="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en-US" altLang="ja-JP" sz="1000" b="0" i="0" u="none" strike="noStrike" kern="1200" cap="none" spc="0" normalizeH="0" baseline="0" noProof="0" dirty="0">
                <a:ln>
                  <a:noFill/>
                </a:ln>
                <a:solidFill>
                  <a:prstClr val="black"/>
                </a:solidFill>
                <a:effectLst/>
                <a:uLnTx/>
                <a:uFillTx/>
                <a:latin typeface="Calibri Light"/>
                <a:ea typeface="Yu Gothic UI"/>
                <a:cs typeface="Arial" charset="0"/>
              </a:rPr>
              <a:t>2024</a:t>
            </a:r>
            <a:r>
              <a:rPr kumimoji="1" lang="ja-JP" altLang="en-US" sz="1000" b="0" i="0" u="none" strike="noStrike" kern="1200" cap="none" spc="0" normalizeH="0" baseline="0" noProof="0">
                <a:ln>
                  <a:noFill/>
                </a:ln>
                <a:solidFill>
                  <a:prstClr val="black"/>
                </a:solidFill>
                <a:effectLst/>
                <a:uLnTx/>
                <a:uFillTx/>
                <a:latin typeface="Calibri Light"/>
                <a:ea typeface="Yu Gothic UI"/>
                <a:cs typeface="Arial" charset="0"/>
              </a:rPr>
              <a:t>年</a:t>
            </a:r>
            <a:r>
              <a:rPr kumimoji="1" lang="en-US" altLang="ja-JP" sz="1000" b="0" i="0" u="none" strike="noStrike" kern="1200" cap="none" spc="0" normalizeH="0" baseline="0" noProof="0" dirty="0">
                <a:ln>
                  <a:noFill/>
                </a:ln>
                <a:solidFill>
                  <a:prstClr val="black"/>
                </a:solidFill>
                <a:effectLst/>
                <a:uLnTx/>
                <a:uFillTx/>
                <a:latin typeface="Calibri Light"/>
                <a:ea typeface="Yu Gothic UI"/>
                <a:cs typeface="Arial" charset="0"/>
              </a:rPr>
              <a:t>5</a:t>
            </a:r>
            <a:r>
              <a:rPr kumimoji="1" lang="ja-JP" altLang="en-US" sz="1000" b="0" i="0" u="none" strike="noStrike" kern="1200" cap="none" spc="0" normalizeH="0" baseline="0" noProof="0">
                <a:ln>
                  <a:noFill/>
                </a:ln>
                <a:solidFill>
                  <a:prstClr val="black"/>
                </a:solidFill>
                <a:effectLst/>
                <a:uLnTx/>
                <a:uFillTx/>
                <a:latin typeface="Calibri Light"/>
                <a:ea typeface="Yu Gothic UI"/>
                <a:cs typeface="Arial" charset="0"/>
              </a:rPr>
              <a:t>月時点</a:t>
            </a:r>
            <a:endParaRPr kumimoji="1" lang="ja-JP" altLang="en-US" sz="1000" b="0" i="0" u="none" strike="noStrike" kern="1200" cap="none" spc="0" normalizeH="0" baseline="0" noProof="0" dirty="0">
              <a:ln>
                <a:noFill/>
              </a:ln>
              <a:solidFill>
                <a:prstClr val="black"/>
              </a:solidFill>
              <a:effectLst/>
              <a:uLnTx/>
              <a:uFillTx/>
              <a:latin typeface="Calibri Light"/>
              <a:ea typeface="Yu Gothic UI"/>
              <a:cs typeface="Arial" charset="0"/>
            </a:endParaRPr>
          </a:p>
        </p:txBody>
      </p:sp>
    </p:spTree>
    <p:extLst>
      <p:ext uri="{BB962C8B-B14F-4D97-AF65-F5344CB8AC3E}">
        <p14:creationId xmlns:p14="http://schemas.microsoft.com/office/powerpoint/2010/main" val="3856141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EB95D173-CD3B-EDBB-85ED-CBA8C27AF93F}"/>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43A0986-838B-4D2A-A95C-8CB1738263FE}" type="slidenum">
              <a:rPr kumimoji="0" lang="ja-JP" altLang="en-US" sz="900" b="0" i="0" u="none" strike="noStrike" kern="1200" cap="none" spc="0" normalizeH="0" baseline="0" noProof="0" smtClean="0">
                <a:ln>
                  <a:noFill/>
                </a:ln>
                <a:solidFill>
                  <a:prstClr val="black"/>
                </a:solidFill>
                <a:effectLst/>
                <a:uLnTx/>
                <a:uFillTx/>
                <a:latin typeface="Calibri Light"/>
                <a:ea typeface="Yu Gothic UI"/>
                <a:cs typeface="+mn-cs"/>
                <a:sym typeface="+mn-lt"/>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ja-JP" altLang="en-US" sz="900" b="0" i="0" u="none" strike="noStrike" kern="1200" cap="none" spc="0" normalizeH="0" baseline="0" noProof="0" dirty="0">
              <a:ln>
                <a:noFill/>
              </a:ln>
              <a:solidFill>
                <a:prstClr val="black"/>
              </a:solidFill>
              <a:effectLst/>
              <a:uLnTx/>
              <a:uFillTx/>
              <a:latin typeface="Calibri Light"/>
              <a:ea typeface="Yu Gothic UI"/>
              <a:cs typeface="+mn-cs"/>
              <a:sym typeface="+mn-lt"/>
            </a:endParaRPr>
          </a:p>
        </p:txBody>
      </p:sp>
      <p:sp>
        <p:nvSpPr>
          <p:cNvPr id="5" name="タイトル 4">
            <a:extLst>
              <a:ext uri="{FF2B5EF4-FFF2-40B4-BE49-F238E27FC236}">
                <a16:creationId xmlns:a16="http://schemas.microsoft.com/office/drawing/2014/main" id="{A1030FFC-72B8-9325-07F9-00D2DD3D0598}"/>
              </a:ext>
            </a:extLst>
          </p:cNvPr>
          <p:cNvSpPr>
            <a:spLocks noGrp="1"/>
          </p:cNvSpPr>
          <p:nvPr>
            <p:ph type="title"/>
          </p:nvPr>
        </p:nvSpPr>
        <p:spPr>
          <a:xfrm>
            <a:off x="417000" y="180000"/>
            <a:ext cx="9161340" cy="615600"/>
          </a:xfrm>
        </p:spPr>
        <p:txBody>
          <a:bodyPr/>
          <a:lstStyle/>
          <a:p>
            <a:r>
              <a:rPr lang="en-US" altLang="ja-JP" dirty="0"/>
              <a:t>【</a:t>
            </a:r>
            <a:r>
              <a:rPr lang="ja-JP" altLang="en-US"/>
              <a:t>参考資料　</a:t>
            </a:r>
            <a:r>
              <a:rPr lang="en-US" altLang="ja-JP"/>
              <a:t>(3)</a:t>
            </a:r>
            <a:r>
              <a:rPr lang="ja-JP" altLang="en-US"/>
              <a:t> 個別事項</a:t>
            </a:r>
            <a:r>
              <a:rPr lang="en-US" altLang="ja-JP"/>
              <a:t>3-7】</a:t>
            </a:r>
            <a:br>
              <a:rPr lang="en-US" altLang="ja-JP" dirty="0"/>
            </a:br>
            <a:r>
              <a:rPr lang="ja-JP" altLang="en-US"/>
              <a:t>全施設の病院情報システム共通化までの過渡期における相互参照環境について（</a:t>
            </a:r>
            <a:r>
              <a:rPr lang="en-US" altLang="ja-JP" dirty="0"/>
              <a:t>1/2</a:t>
            </a:r>
            <a:r>
              <a:rPr lang="ja-JP" altLang="en-US"/>
              <a:t>）</a:t>
            </a:r>
            <a:endParaRPr kumimoji="1" lang="ja-JP" altLang="en-US" dirty="0"/>
          </a:p>
        </p:txBody>
      </p:sp>
      <p:sp>
        <p:nvSpPr>
          <p:cNvPr id="15" name="正方形/長方形 14">
            <a:extLst>
              <a:ext uri="{FF2B5EF4-FFF2-40B4-BE49-F238E27FC236}">
                <a16:creationId xmlns:a16="http://schemas.microsoft.com/office/drawing/2014/main" id="{DF4BB467-C647-639A-3986-1A3C701A0473}"/>
              </a:ext>
            </a:extLst>
          </p:cNvPr>
          <p:cNvSpPr/>
          <p:nvPr/>
        </p:nvSpPr>
        <p:spPr bwMode="gray">
          <a:xfrm>
            <a:off x="415925" y="1033086"/>
            <a:ext cx="9074150" cy="864000"/>
          </a:xfrm>
          <a:prstGeom prst="rect">
            <a:avLst/>
          </a:prstGeom>
          <a:solidFill>
            <a:schemeClr val="bg1">
              <a:lumMod val="95000"/>
            </a:schemeClr>
          </a:solidFill>
          <a:ln w="12700" algn="ctr">
            <a:solidFill>
              <a:schemeClr val="bg1">
                <a:lumMod val="50000"/>
              </a:schemeClr>
            </a:solidFill>
            <a:miter lim="800000"/>
            <a:headEnd/>
            <a:tailEnd/>
          </a:ln>
        </p:spPr>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marL="171450" marR="0" lvl="0" indent="-171450" algn="l" defTabSz="990564" rtl="0" eaLnBrk="1" fontAlgn="auto" latinLnBrk="0" hangingPunct="1">
              <a:lnSpc>
                <a:spcPct val="100000"/>
              </a:lnSpc>
              <a:spcBef>
                <a:spcPts val="0"/>
              </a:spcBef>
              <a:spcAft>
                <a:spcPts val="0"/>
              </a:spcAft>
              <a:buClrTx/>
              <a:buSzPct val="100000"/>
              <a:buFont typeface="Wingdings" panose="05000000000000000000" pitchFamily="2" charset="2"/>
              <a:buChar char="n"/>
              <a:tabLst/>
              <a:defRPr/>
            </a:pPr>
            <a:r>
              <a:rPr kumimoji="1" lang="ja-JP" altLang="en-US" sz="1200" b="1" i="0" u="none" strike="noStrike" kern="1200" cap="none" spc="0" normalizeH="0" baseline="0" noProof="0" dirty="0">
                <a:ln>
                  <a:noFill/>
                </a:ln>
                <a:solidFill>
                  <a:prstClr val="black"/>
                </a:solidFill>
                <a:effectLst/>
                <a:uLnTx/>
                <a:uFillTx/>
                <a:latin typeface="Calibri Light"/>
                <a:ea typeface="Yu Gothic UI"/>
                <a:cs typeface="Arial" charset="0"/>
              </a:rPr>
              <a:t>背景</a:t>
            </a:r>
            <a:endParaRPr kumimoji="1" lang="en-US" altLang="ja-JP" sz="1200" b="1" i="0" u="none" strike="noStrike" kern="1200" cap="none" spc="0" normalizeH="0" baseline="0" noProof="0" dirty="0">
              <a:ln>
                <a:noFill/>
              </a:ln>
              <a:solidFill>
                <a:prstClr val="black"/>
              </a:solidFill>
              <a:effectLst/>
              <a:uLnTx/>
              <a:uFillTx/>
              <a:latin typeface="Calibri Light"/>
              <a:ea typeface="Yu Gothic UI"/>
              <a:cs typeface="Arial" charset="0"/>
            </a:endParaRPr>
          </a:p>
          <a:p>
            <a:pPr marL="360363" marR="0" lvl="0" indent="-171450" algn="l" defTabSz="990564" rtl="0" eaLnBrk="1" fontAlgn="auto" latinLnBrk="0" hangingPunct="1">
              <a:lnSpc>
                <a:spcPct val="100000"/>
              </a:lnSpc>
              <a:spcBef>
                <a:spcPts val="0"/>
              </a:spcBef>
              <a:spcAft>
                <a:spcPts val="0"/>
              </a:spcAft>
              <a:buClrTx/>
              <a:buSzPct val="100000"/>
              <a:buFont typeface="Wingdings" panose="05000000000000000000" pitchFamily="2" charset="2"/>
              <a:buChar char="Ø"/>
              <a:tabLst/>
              <a:defRPr/>
            </a:pPr>
            <a:r>
              <a:rPr kumimoji="1" lang="ja-JP" altLang="en-US" sz="1200" b="0" i="0" u="none" strike="noStrike" kern="1200" cap="none" spc="0" normalizeH="0" baseline="0" noProof="0">
                <a:ln>
                  <a:noFill/>
                </a:ln>
                <a:solidFill>
                  <a:prstClr val="black"/>
                </a:solidFill>
                <a:effectLst/>
                <a:uLnTx/>
                <a:uFillTx/>
                <a:latin typeface="Calibri Light"/>
                <a:ea typeface="Yu Gothic UI"/>
                <a:cs typeface="Arial" charset="0"/>
              </a:rPr>
              <a:t>現行システムでは市大病院間で電子カルテの相互閲覧を行うための「連携カルテ」という機能がある。</a:t>
            </a:r>
            <a:endParaRPr kumimoji="1" lang="en-US" altLang="ja-JP" sz="1200" b="0" i="0" u="none" strike="noStrike" kern="1200" cap="none" spc="0" normalizeH="0" baseline="0" noProof="0" dirty="0">
              <a:ln>
                <a:noFill/>
              </a:ln>
              <a:solidFill>
                <a:prstClr val="black"/>
              </a:solidFill>
              <a:effectLst/>
              <a:uLnTx/>
              <a:uFillTx/>
              <a:latin typeface="Calibri Light"/>
              <a:ea typeface="Yu Gothic UI"/>
              <a:cs typeface="Arial" charset="0"/>
            </a:endParaRPr>
          </a:p>
          <a:p>
            <a:pPr marL="360363" marR="0" lvl="0" indent="-171450" algn="l" defTabSz="990564" rtl="0" eaLnBrk="1" fontAlgn="auto" latinLnBrk="0" hangingPunct="1">
              <a:lnSpc>
                <a:spcPct val="100000"/>
              </a:lnSpc>
              <a:spcBef>
                <a:spcPts val="0"/>
              </a:spcBef>
              <a:spcAft>
                <a:spcPts val="0"/>
              </a:spcAft>
              <a:buClrTx/>
              <a:buSzPct val="100000"/>
              <a:buFont typeface="Wingdings" panose="05000000000000000000" pitchFamily="2" charset="2"/>
              <a:buChar char="Ø"/>
              <a:tabLst/>
              <a:defRPr/>
            </a:pPr>
            <a:r>
              <a:rPr kumimoji="1" lang="ja-JP" altLang="en-US" sz="1200" b="0" i="0" u="none" strike="noStrike" kern="1200" cap="none" spc="0" normalizeH="0" baseline="0" noProof="0">
                <a:ln>
                  <a:noFill/>
                </a:ln>
                <a:solidFill>
                  <a:prstClr val="black"/>
                </a:solidFill>
                <a:effectLst/>
                <a:uLnTx/>
                <a:uFillTx/>
                <a:latin typeface="Calibri Light"/>
                <a:ea typeface="Yu Gothic UI"/>
                <a:cs typeface="Arial" charset="0"/>
              </a:rPr>
              <a:t>市大病院群の病院情報システムの共通化の開始から全施設で共通化が実現するまでの期間において、更新済みの施設と未更新の施設間で電子カルテを相互参照する環境を保持する必要があると考えている。</a:t>
            </a:r>
            <a:endParaRPr kumimoji="1" lang="en-US" altLang="ja-JP" sz="1200" b="0" i="0" u="none" strike="noStrike" kern="1200" cap="none" spc="0" normalizeH="0" baseline="0" noProof="0" dirty="0">
              <a:ln>
                <a:noFill/>
              </a:ln>
              <a:solidFill>
                <a:prstClr val="black"/>
              </a:solidFill>
              <a:effectLst/>
              <a:uLnTx/>
              <a:uFillTx/>
              <a:latin typeface="Calibri Light"/>
              <a:ea typeface="Yu Gothic UI"/>
              <a:cs typeface="Arial" charset="0"/>
            </a:endParaRPr>
          </a:p>
        </p:txBody>
      </p:sp>
      <p:sp>
        <p:nvSpPr>
          <p:cNvPr id="2" name="四角形: 角を丸くする 1">
            <a:extLst>
              <a:ext uri="{FF2B5EF4-FFF2-40B4-BE49-F238E27FC236}">
                <a16:creationId xmlns:a16="http://schemas.microsoft.com/office/drawing/2014/main" id="{550C2D27-7313-956B-B760-63BE581E242D}"/>
              </a:ext>
            </a:extLst>
          </p:cNvPr>
          <p:cNvSpPr/>
          <p:nvPr/>
        </p:nvSpPr>
        <p:spPr bwMode="gray">
          <a:xfrm>
            <a:off x="404105" y="1986028"/>
            <a:ext cx="9072474" cy="828000"/>
          </a:xfrm>
          <a:prstGeom prst="roundRect">
            <a:avLst>
              <a:gd name="adj" fmla="val 8394"/>
            </a:avLst>
          </a:prstGeom>
          <a:solidFill>
            <a:schemeClr val="accent1">
              <a:lumMod val="20000"/>
              <a:lumOff val="80000"/>
            </a:schemeClr>
          </a:solidFill>
          <a:ln w="12700" algn="ctr">
            <a:solidFill>
              <a:schemeClr val="accent1"/>
            </a:solidFill>
            <a:miter lim="800000"/>
            <a:headEnd/>
            <a:tailEnd/>
          </a:ln>
        </p:spPr>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marL="0" marR="0" lvl="0" indent="0" algn="l" defTabSz="990564" rtl="0" eaLnBrk="1" fontAlgn="auto" latinLnBrk="0" hangingPunct="1">
              <a:lnSpc>
                <a:spcPct val="100000"/>
              </a:lnSpc>
              <a:spcBef>
                <a:spcPts val="0"/>
              </a:spcBef>
              <a:spcAft>
                <a:spcPts val="0"/>
              </a:spcAft>
              <a:buClrTx/>
              <a:buSzPct val="100000"/>
              <a:buFontTx/>
              <a:buNone/>
              <a:tabLst/>
              <a:defRPr/>
            </a:pPr>
            <a:r>
              <a:rPr kumimoji="1" lang="en-US" altLang="ja-JP" sz="1200" b="1" i="0" u="none" strike="noStrike" kern="1200" cap="none" spc="0" normalizeH="0" baseline="0" noProof="0" dirty="0">
                <a:ln>
                  <a:noFill/>
                </a:ln>
                <a:solidFill>
                  <a:prstClr val="black"/>
                </a:solidFill>
                <a:effectLst/>
                <a:uLnTx/>
                <a:uFillTx/>
                <a:latin typeface="Calibri Light"/>
                <a:ea typeface="Yu Gothic UI"/>
                <a:cs typeface="Arial" charset="0"/>
              </a:rPr>
              <a:t>【</a:t>
            </a:r>
            <a:r>
              <a:rPr kumimoji="1" lang="ja-JP" altLang="en-US" sz="1200" b="1" i="0" u="none" strike="noStrike" kern="1200" cap="none" spc="0" normalizeH="0" baseline="0" noProof="0" dirty="0">
                <a:ln>
                  <a:noFill/>
                </a:ln>
                <a:solidFill>
                  <a:prstClr val="black"/>
                </a:solidFill>
                <a:effectLst/>
                <a:uLnTx/>
                <a:uFillTx/>
                <a:latin typeface="Calibri Light"/>
                <a:ea typeface="Yu Gothic UI"/>
                <a:cs typeface="Arial" charset="0"/>
              </a:rPr>
              <a:t>情報提供</a:t>
            </a:r>
            <a:r>
              <a:rPr kumimoji="1" lang="ja-JP" altLang="en-US" sz="1200" b="1" i="0" u="none" strike="noStrike" kern="1200" cap="none" spc="0" normalizeH="0" baseline="0" noProof="0">
                <a:ln>
                  <a:noFill/>
                </a:ln>
                <a:solidFill>
                  <a:prstClr val="black"/>
                </a:solidFill>
                <a:effectLst/>
                <a:uLnTx/>
                <a:uFillTx/>
                <a:latin typeface="Calibri Light"/>
                <a:ea typeface="Yu Gothic UI"/>
                <a:cs typeface="Arial" charset="0"/>
              </a:rPr>
              <a:t>依頼</a:t>
            </a:r>
            <a:r>
              <a:rPr kumimoji="1" lang="en-US" altLang="ja-JP" sz="1200" b="1" i="0" u="none" strike="noStrike" kern="1200" cap="none" spc="0" normalizeH="0" baseline="0" noProof="0" dirty="0">
                <a:ln>
                  <a:noFill/>
                </a:ln>
                <a:solidFill>
                  <a:prstClr val="black"/>
                </a:solidFill>
                <a:effectLst/>
                <a:uLnTx/>
                <a:uFillTx/>
                <a:latin typeface="Calibri Light"/>
                <a:ea typeface="Yu Gothic UI"/>
                <a:cs typeface="Arial" charset="0"/>
              </a:rPr>
              <a:t>】</a:t>
            </a:r>
          </a:p>
          <a:p>
            <a:pPr marL="0" marR="0" lvl="0" indent="0" algn="l" defTabSz="990564" rtl="0" eaLnBrk="1" fontAlgn="auto" latinLnBrk="0" hangingPunct="1">
              <a:lnSpc>
                <a:spcPct val="100000"/>
              </a:lnSpc>
              <a:spcBef>
                <a:spcPts val="0"/>
              </a:spcBef>
              <a:spcAft>
                <a:spcPts val="0"/>
              </a:spcAft>
              <a:buClrTx/>
              <a:buSzPct val="100000"/>
              <a:buFontTx/>
              <a:buNone/>
              <a:tabLst/>
              <a:defRPr/>
            </a:pPr>
            <a:r>
              <a:rPr kumimoji="1" lang="ja-JP" altLang="en-US" sz="1200" b="0" i="0" u="none" strike="noStrike" kern="1200" cap="none" spc="0" normalizeH="0" baseline="0" noProof="0">
                <a:ln>
                  <a:noFill/>
                </a:ln>
                <a:solidFill>
                  <a:prstClr val="black"/>
                </a:solidFill>
                <a:effectLst/>
                <a:uLnTx/>
                <a:uFillTx/>
                <a:latin typeface="Calibri Light"/>
                <a:ea typeface="Yu Gothic UI"/>
                <a:cs typeface="Arial" charset="0"/>
              </a:rPr>
              <a:t>　全施設の電子カルテ共通化までの過渡期（一部の更新済み施設のみ電子カルテが共通化された期間）における、更新済み施設と未更新の施設間の相互参照について実現可否並びに実現する場合の制約事項等について情報提供頂きたい。</a:t>
            </a:r>
            <a:endParaRPr kumimoji="1" lang="en-US" altLang="ja-JP" sz="1200" b="0" i="0" u="none" strike="noStrike" kern="1200" cap="none" spc="0" normalizeH="0" baseline="0" noProof="0" dirty="0">
              <a:ln>
                <a:noFill/>
              </a:ln>
              <a:solidFill>
                <a:prstClr val="black"/>
              </a:solidFill>
              <a:effectLst/>
              <a:uLnTx/>
              <a:uFillTx/>
              <a:latin typeface="Calibri Light"/>
              <a:ea typeface="Yu Gothic UI"/>
              <a:cs typeface="Arial" charset="0"/>
            </a:endParaRPr>
          </a:p>
        </p:txBody>
      </p:sp>
      <p:sp>
        <p:nvSpPr>
          <p:cNvPr id="4" name="右矢印 14">
            <a:extLst>
              <a:ext uri="{FF2B5EF4-FFF2-40B4-BE49-F238E27FC236}">
                <a16:creationId xmlns:a16="http://schemas.microsoft.com/office/drawing/2014/main" id="{D0E1F1D7-48B7-E4D4-9B6D-7A1FDE6CE3C5}"/>
              </a:ext>
            </a:extLst>
          </p:cNvPr>
          <p:cNvSpPr/>
          <p:nvPr/>
        </p:nvSpPr>
        <p:spPr bwMode="gray">
          <a:xfrm>
            <a:off x="3311770" y="3808044"/>
            <a:ext cx="3392467" cy="540000"/>
          </a:xfrm>
          <a:prstGeom prst="rightArrow">
            <a:avLst>
              <a:gd name="adj1" fmla="val 100000"/>
              <a:gd name="adj2" fmla="val 50000"/>
            </a:avLst>
          </a:prstGeom>
          <a:solidFill>
            <a:schemeClr val="accent5"/>
          </a:solidFill>
          <a:ln w="38100">
            <a:noFill/>
            <a:headEnd type="triangle"/>
            <a:tail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prstClr val="white"/>
                </a:solidFill>
                <a:effectLst/>
                <a:uLnTx/>
                <a:uFillTx/>
                <a:latin typeface="Calibri Light"/>
                <a:ea typeface="Yu Gothic UI"/>
                <a:cs typeface="+mn-cs"/>
              </a:rPr>
              <a:t>更新済み施設のみ</a:t>
            </a:r>
            <a:endParaRPr kumimoji="1" lang="en-US" altLang="ja-JP" sz="1100" b="1" i="0" u="none" strike="noStrike" kern="1200" cap="none" spc="0" normalizeH="0" baseline="0" noProof="0" dirty="0">
              <a:ln>
                <a:noFill/>
              </a:ln>
              <a:solidFill>
                <a:prstClr val="white"/>
              </a:solidFill>
              <a:effectLst/>
              <a:uLnTx/>
              <a:uFillTx/>
              <a:latin typeface="Calibri Light"/>
              <a:ea typeface="Yu Gothic UI"/>
              <a:cs typeface="+mn-cs"/>
            </a:endParaRPr>
          </a:p>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dirty="0">
                <a:ln>
                  <a:noFill/>
                </a:ln>
                <a:solidFill>
                  <a:prstClr val="white"/>
                </a:solidFill>
                <a:effectLst/>
                <a:uLnTx/>
                <a:uFillTx/>
                <a:latin typeface="Calibri Light"/>
                <a:ea typeface="Yu Gothic UI"/>
                <a:cs typeface="+mn-cs"/>
              </a:rPr>
              <a:t>電子カルテ共通</a:t>
            </a:r>
          </a:p>
        </p:txBody>
      </p:sp>
      <p:sp>
        <p:nvSpPr>
          <p:cNvPr id="6" name="右矢印 15">
            <a:extLst>
              <a:ext uri="{FF2B5EF4-FFF2-40B4-BE49-F238E27FC236}">
                <a16:creationId xmlns:a16="http://schemas.microsoft.com/office/drawing/2014/main" id="{89478B7D-551B-8D69-D4F0-EE558F19F83E}"/>
              </a:ext>
            </a:extLst>
          </p:cNvPr>
          <p:cNvSpPr/>
          <p:nvPr/>
        </p:nvSpPr>
        <p:spPr bwMode="gray">
          <a:xfrm>
            <a:off x="6743699" y="3808044"/>
            <a:ext cx="2636693" cy="540000"/>
          </a:xfrm>
          <a:prstGeom prst="rightArrow">
            <a:avLst>
              <a:gd name="adj1" fmla="val 100000"/>
              <a:gd name="adj2" fmla="val 50000"/>
            </a:avLst>
          </a:prstGeom>
          <a:solidFill>
            <a:schemeClr val="bg1">
              <a:lumMod val="50000"/>
            </a:schemeClr>
          </a:solidFill>
          <a:ln w="38100">
            <a:noFill/>
            <a:headEnd type="triangle"/>
            <a:tail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prstClr val="white"/>
                </a:solidFill>
                <a:effectLst/>
                <a:uLnTx/>
                <a:uFillTx/>
                <a:latin typeface="Calibri Light"/>
                <a:ea typeface="Yu Gothic UI"/>
                <a:cs typeface="+mn-cs"/>
              </a:rPr>
              <a:t>全施設の電子カルテ共通化</a:t>
            </a:r>
            <a:endParaRPr kumimoji="1" lang="ja-JP" altLang="en-US" sz="1100" b="1" i="0" u="none" strike="noStrike" kern="1200" cap="none" spc="0" normalizeH="0" baseline="0" noProof="0" dirty="0">
              <a:ln>
                <a:noFill/>
              </a:ln>
              <a:solidFill>
                <a:prstClr val="white"/>
              </a:solidFill>
              <a:effectLst/>
              <a:uLnTx/>
              <a:uFillTx/>
              <a:latin typeface="Calibri Light"/>
              <a:ea typeface="Yu Gothic UI"/>
              <a:cs typeface="+mn-cs"/>
            </a:endParaRPr>
          </a:p>
        </p:txBody>
      </p:sp>
      <p:sp>
        <p:nvSpPr>
          <p:cNvPr id="7" name="二等辺三角形 6">
            <a:extLst>
              <a:ext uri="{FF2B5EF4-FFF2-40B4-BE49-F238E27FC236}">
                <a16:creationId xmlns:a16="http://schemas.microsoft.com/office/drawing/2014/main" id="{8FFB543B-F9FD-CD03-BE6E-56449EF9D620}"/>
              </a:ext>
            </a:extLst>
          </p:cNvPr>
          <p:cNvSpPr/>
          <p:nvPr/>
        </p:nvSpPr>
        <p:spPr bwMode="gray">
          <a:xfrm flipV="1">
            <a:off x="3210230" y="3615283"/>
            <a:ext cx="144000" cy="108000"/>
          </a:xfrm>
          <a:prstGeom prst="triangle">
            <a:avLst/>
          </a:prstGeom>
          <a:solidFill>
            <a:schemeClr val="accent5"/>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endParaRPr kumimoji="1" lang="ja-JP" altLang="en-US" sz="1000" b="0" i="0" u="none" strike="noStrike" kern="1200" cap="none" spc="0" normalizeH="0" baseline="0" noProof="0" dirty="0">
              <a:ln>
                <a:noFill/>
              </a:ln>
              <a:solidFill>
                <a:prstClr val="black"/>
              </a:solidFill>
              <a:effectLst/>
              <a:uLnTx/>
              <a:uFillTx/>
              <a:latin typeface="Calibri Light"/>
              <a:ea typeface="Yu Gothic UI"/>
              <a:cs typeface="Arial" charset="0"/>
            </a:endParaRPr>
          </a:p>
        </p:txBody>
      </p:sp>
      <p:sp>
        <p:nvSpPr>
          <p:cNvPr id="8" name="二等辺三角形 7">
            <a:extLst>
              <a:ext uri="{FF2B5EF4-FFF2-40B4-BE49-F238E27FC236}">
                <a16:creationId xmlns:a16="http://schemas.microsoft.com/office/drawing/2014/main" id="{AD6456A1-EB45-8318-D203-752F833D7B07}"/>
              </a:ext>
            </a:extLst>
          </p:cNvPr>
          <p:cNvSpPr/>
          <p:nvPr/>
        </p:nvSpPr>
        <p:spPr bwMode="gray">
          <a:xfrm flipV="1">
            <a:off x="4196723" y="3615283"/>
            <a:ext cx="144000" cy="108000"/>
          </a:xfrm>
          <a:prstGeom prst="triangle">
            <a:avLst/>
          </a:prstGeom>
          <a:solidFill>
            <a:schemeClr val="accent6"/>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endParaRPr kumimoji="1" lang="ja-JP" altLang="en-US" sz="1000" b="0" i="0" u="none" strike="noStrike" kern="1200" cap="none" spc="0" normalizeH="0" baseline="0" noProof="0" dirty="0">
              <a:ln>
                <a:noFill/>
              </a:ln>
              <a:solidFill>
                <a:prstClr val="black"/>
              </a:solidFill>
              <a:effectLst/>
              <a:uLnTx/>
              <a:uFillTx/>
              <a:latin typeface="Calibri Light"/>
              <a:ea typeface="Yu Gothic UI"/>
              <a:cs typeface="Arial" charset="0"/>
            </a:endParaRPr>
          </a:p>
        </p:txBody>
      </p:sp>
      <p:sp>
        <p:nvSpPr>
          <p:cNvPr id="9" name="テキスト ボックス 8">
            <a:extLst>
              <a:ext uri="{FF2B5EF4-FFF2-40B4-BE49-F238E27FC236}">
                <a16:creationId xmlns:a16="http://schemas.microsoft.com/office/drawing/2014/main" id="{3B06A8A9-B8AD-D230-DFCA-47141645FA78}"/>
              </a:ext>
            </a:extLst>
          </p:cNvPr>
          <p:cNvSpPr txBox="1"/>
          <p:nvPr/>
        </p:nvSpPr>
        <p:spPr bwMode="gray">
          <a:xfrm>
            <a:off x="2864318" y="3422285"/>
            <a:ext cx="875240" cy="161583"/>
          </a:xfrm>
          <a:prstGeom prst="rect">
            <a:avLst/>
          </a:prstGeom>
          <a:noFill/>
        </p:spPr>
        <p:txBody>
          <a:bodyPr wrap="none" lIns="0" tIns="0" rIns="0" bIns="0" rtlCol="0">
            <a:spAutoFit/>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050" b="0" i="0" u="none" strike="noStrike" kern="1200" cap="none" spc="0" normalizeH="0" baseline="0" noProof="0" dirty="0">
                <a:ln>
                  <a:noFill/>
                </a:ln>
                <a:solidFill>
                  <a:prstClr val="black"/>
                </a:solidFill>
                <a:effectLst/>
                <a:uLnTx/>
                <a:uFillTx/>
                <a:latin typeface="Calibri Light"/>
                <a:ea typeface="Yu Gothic UI"/>
                <a:cs typeface="Arial" charset="0"/>
              </a:rPr>
              <a:t>西部・桜山更新</a:t>
            </a:r>
          </a:p>
        </p:txBody>
      </p:sp>
      <p:sp>
        <p:nvSpPr>
          <p:cNvPr id="10" name="テキスト ボックス 9">
            <a:extLst>
              <a:ext uri="{FF2B5EF4-FFF2-40B4-BE49-F238E27FC236}">
                <a16:creationId xmlns:a16="http://schemas.microsoft.com/office/drawing/2014/main" id="{B8E1B2B7-38EE-59E3-400D-FEFA1F3A21C4}"/>
              </a:ext>
            </a:extLst>
          </p:cNvPr>
          <p:cNvSpPr txBox="1"/>
          <p:nvPr/>
        </p:nvSpPr>
        <p:spPr bwMode="gray">
          <a:xfrm>
            <a:off x="4052818" y="3422285"/>
            <a:ext cx="2733121" cy="161583"/>
          </a:xfrm>
          <a:prstGeom prst="rect">
            <a:avLst/>
          </a:prstGeom>
          <a:noFill/>
        </p:spPr>
        <p:txBody>
          <a:bodyPr wrap="none" lIns="0" tIns="0" rIns="0" bIns="0" rtlCol="0">
            <a:spAutoFit/>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050" b="0" i="0" u="none" strike="noStrike" kern="1200" cap="none" spc="0" normalizeH="0" baseline="0" noProof="0">
                <a:ln>
                  <a:noFill/>
                </a:ln>
                <a:solidFill>
                  <a:prstClr val="black"/>
                </a:solidFill>
                <a:effectLst/>
                <a:uLnTx/>
                <a:uFillTx/>
                <a:latin typeface="Calibri Light"/>
                <a:ea typeface="Yu Gothic UI"/>
                <a:cs typeface="Arial" charset="0"/>
              </a:rPr>
              <a:t>みどり　　　みらい　　　リハセン　　東部更新</a:t>
            </a:r>
            <a:endParaRPr kumimoji="1" lang="ja-JP" altLang="en-US" sz="1050" b="0" i="0" u="none" strike="noStrike" kern="1200" cap="none" spc="0" normalizeH="0" baseline="0" noProof="0" dirty="0">
              <a:ln>
                <a:noFill/>
              </a:ln>
              <a:solidFill>
                <a:prstClr val="black"/>
              </a:solidFill>
              <a:effectLst/>
              <a:uLnTx/>
              <a:uFillTx/>
              <a:latin typeface="Calibri Light"/>
              <a:ea typeface="Yu Gothic UI"/>
              <a:cs typeface="Arial" charset="0"/>
            </a:endParaRPr>
          </a:p>
        </p:txBody>
      </p:sp>
      <p:sp>
        <p:nvSpPr>
          <p:cNvPr id="11" name="右矢印 14">
            <a:extLst>
              <a:ext uri="{FF2B5EF4-FFF2-40B4-BE49-F238E27FC236}">
                <a16:creationId xmlns:a16="http://schemas.microsoft.com/office/drawing/2014/main" id="{52EF4962-F862-A8FF-DD8C-E2299C86B1B8}"/>
              </a:ext>
            </a:extLst>
          </p:cNvPr>
          <p:cNvSpPr/>
          <p:nvPr/>
        </p:nvSpPr>
        <p:spPr bwMode="gray">
          <a:xfrm>
            <a:off x="662767" y="3808044"/>
            <a:ext cx="2639171" cy="540000"/>
          </a:xfrm>
          <a:prstGeom prst="rightArrow">
            <a:avLst>
              <a:gd name="adj1" fmla="val 100000"/>
              <a:gd name="adj2" fmla="val 50000"/>
            </a:avLst>
          </a:prstGeom>
          <a:solidFill>
            <a:schemeClr val="bg1">
              <a:lumMod val="50000"/>
            </a:schemeClr>
          </a:solidFill>
          <a:ln w="38100">
            <a:noFill/>
            <a:headEnd type="triangle"/>
            <a:tail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dirty="0">
                <a:ln>
                  <a:noFill/>
                </a:ln>
                <a:solidFill>
                  <a:prstClr val="white"/>
                </a:solidFill>
                <a:effectLst/>
                <a:uLnTx/>
                <a:uFillTx/>
                <a:latin typeface="Calibri Light"/>
                <a:ea typeface="Yu Gothic UI"/>
                <a:cs typeface="+mn-cs"/>
              </a:rPr>
              <a:t>現行システム環境</a:t>
            </a:r>
          </a:p>
        </p:txBody>
      </p:sp>
      <p:cxnSp>
        <p:nvCxnSpPr>
          <p:cNvPr id="19" name="直線矢印コネクタ 18">
            <a:extLst>
              <a:ext uri="{FF2B5EF4-FFF2-40B4-BE49-F238E27FC236}">
                <a16:creationId xmlns:a16="http://schemas.microsoft.com/office/drawing/2014/main" id="{F69BAD39-F3BE-45C7-2186-BADB38CD14C6}"/>
              </a:ext>
            </a:extLst>
          </p:cNvPr>
          <p:cNvCxnSpPr>
            <a:cxnSpLocks/>
          </p:cNvCxnSpPr>
          <p:nvPr/>
        </p:nvCxnSpPr>
        <p:spPr bwMode="gray">
          <a:xfrm flipV="1">
            <a:off x="2245462" y="4340010"/>
            <a:ext cx="1066308" cy="391919"/>
          </a:xfrm>
          <a:prstGeom prst="straightConnector1">
            <a:avLst/>
          </a:prstGeom>
          <a:ln w="12700">
            <a:solidFill>
              <a:schemeClr val="accent5"/>
            </a:solidFill>
            <a:tailEnd type="non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80636958-77CB-3919-2362-DE8AEE7346E7}"/>
              </a:ext>
            </a:extLst>
          </p:cNvPr>
          <p:cNvSpPr txBox="1"/>
          <p:nvPr/>
        </p:nvSpPr>
        <p:spPr bwMode="gray">
          <a:xfrm>
            <a:off x="2245462" y="4819753"/>
            <a:ext cx="1692000" cy="360000"/>
          </a:xfrm>
          <a:prstGeom prst="rect">
            <a:avLst/>
          </a:prstGeom>
          <a:solidFill>
            <a:srgbClr val="012169"/>
          </a:solidFill>
          <a:ln w="38100">
            <a:noFill/>
            <a:headEnd type="triangle"/>
            <a:tail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defRPr lang="en-US"/>
            </a:defPPr>
            <a:lvl1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100" b="1" i="0" u="none" strike="noStrike" cap="none" spc="0" normalizeH="0" baseline="0">
                <a:ln>
                  <a:noFill/>
                </a:ln>
                <a:solidFill>
                  <a:prstClr val="white"/>
                </a:solidFill>
                <a:effectLst/>
                <a:uLnTx/>
                <a:uFillTx/>
                <a:latin typeface="Calibri Light"/>
                <a:ea typeface="Yu Gothic UI"/>
              </a:defRPr>
            </a:lvl1pPr>
            <a:lvl2pPr>
              <a:defRPr>
                <a:latin typeface="+mn-lt"/>
                <a:cs typeface="+mn-cs"/>
              </a:defRPr>
            </a:lvl2pPr>
            <a:lvl3pPr>
              <a:defRPr>
                <a:latin typeface="+mn-lt"/>
                <a:cs typeface="+mn-cs"/>
              </a:defRPr>
            </a:lvl3pPr>
            <a:lvl4pPr>
              <a:defRPr>
                <a:latin typeface="+mn-lt"/>
                <a:cs typeface="+mn-cs"/>
              </a:defRPr>
            </a:lvl4pPr>
            <a:lvl5pPr>
              <a:defRPr>
                <a:latin typeface="+mn-lt"/>
                <a:cs typeface="+mn-cs"/>
              </a:defRPr>
            </a:lvl5pPr>
            <a:lvl6pPr>
              <a:defRPr>
                <a:latin typeface="+mn-lt"/>
                <a:cs typeface="+mn-cs"/>
              </a:defRPr>
            </a:lvl6pPr>
            <a:lvl7pPr>
              <a:defRPr>
                <a:latin typeface="+mn-lt"/>
                <a:cs typeface="+mn-cs"/>
              </a:defRPr>
            </a:lvl7pPr>
            <a:lvl8pPr>
              <a:defRPr>
                <a:latin typeface="+mn-lt"/>
                <a:cs typeface="+mn-cs"/>
              </a:defRPr>
            </a:lvl8pPr>
            <a:lvl9pPr>
              <a:defRPr>
                <a:latin typeface="+mn-lt"/>
                <a:cs typeface="+mn-cs"/>
              </a:defRPr>
            </a:lvl9p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b="1" i="0" u="none" strike="noStrike" kern="1200" cap="none" spc="0" normalizeH="0" baseline="0" noProof="0">
                <a:ln>
                  <a:noFill/>
                </a:ln>
                <a:solidFill>
                  <a:prstClr val="white"/>
                </a:solidFill>
                <a:effectLst/>
                <a:uLnTx/>
                <a:uFillTx/>
                <a:latin typeface="Calibri Light"/>
                <a:ea typeface="Yu Gothic UI"/>
                <a:cs typeface="+mn-cs"/>
              </a:rPr>
              <a:t>更新済み施設間の</a:t>
            </a:r>
            <a:endParaRPr kumimoji="1" lang="en-US" altLang="ja-JP" sz="1100" b="1" i="0" u="none" strike="noStrike" kern="1200" cap="none" spc="0" normalizeH="0" baseline="0" noProof="0" dirty="0">
              <a:ln>
                <a:noFill/>
              </a:ln>
              <a:solidFill>
                <a:prstClr val="white"/>
              </a:solidFill>
              <a:effectLst/>
              <a:uLnTx/>
              <a:uFillTx/>
              <a:latin typeface="Calibri Light"/>
              <a:ea typeface="Yu Gothic UI"/>
              <a:cs typeface="+mn-cs"/>
            </a:endParaRPr>
          </a:p>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b="1" i="0" u="none" strike="noStrike" kern="1200" cap="none" spc="0" normalizeH="0" baseline="0" noProof="0">
                <a:ln>
                  <a:noFill/>
                </a:ln>
                <a:solidFill>
                  <a:prstClr val="white"/>
                </a:solidFill>
                <a:effectLst/>
                <a:uLnTx/>
                <a:uFillTx/>
                <a:latin typeface="Calibri Light"/>
                <a:ea typeface="Yu Gothic UI"/>
                <a:cs typeface="+mn-cs"/>
              </a:rPr>
              <a:t>相互参照</a:t>
            </a:r>
            <a:endParaRPr kumimoji="1" lang="ja-JP" altLang="en-US" sz="1100" b="1" i="0" u="none" strike="noStrike" kern="1200" cap="none" spc="0" normalizeH="0" baseline="0" noProof="0" dirty="0">
              <a:ln>
                <a:noFill/>
              </a:ln>
              <a:solidFill>
                <a:prstClr val="white"/>
              </a:solidFill>
              <a:effectLst/>
              <a:uLnTx/>
              <a:uFillTx/>
              <a:latin typeface="Calibri Light"/>
              <a:ea typeface="Yu Gothic UI"/>
              <a:cs typeface="+mn-cs"/>
            </a:endParaRPr>
          </a:p>
        </p:txBody>
      </p:sp>
      <p:sp>
        <p:nvSpPr>
          <p:cNvPr id="21" name="テキスト ボックス 20">
            <a:extLst>
              <a:ext uri="{FF2B5EF4-FFF2-40B4-BE49-F238E27FC236}">
                <a16:creationId xmlns:a16="http://schemas.microsoft.com/office/drawing/2014/main" id="{2E2B0490-D34A-33B6-9A40-24DF84CE0E31}"/>
              </a:ext>
            </a:extLst>
          </p:cNvPr>
          <p:cNvSpPr txBox="1"/>
          <p:nvPr/>
        </p:nvSpPr>
        <p:spPr bwMode="gray">
          <a:xfrm>
            <a:off x="4275850" y="4819753"/>
            <a:ext cx="1692000" cy="360000"/>
          </a:xfrm>
          <a:prstGeom prst="rect">
            <a:avLst/>
          </a:prstGeom>
          <a:solidFill>
            <a:srgbClr val="002060"/>
          </a:solidFill>
          <a:ln w="38100">
            <a:noFill/>
            <a:headEnd type="triangle"/>
            <a:tail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defRPr lang="en-US"/>
            </a:defPPr>
            <a:lvl1pPr marL="0" marR="0" lvl="0" indent="0" algn="ctr" defTabSz="990564" eaLnBrk="1" fontAlgn="auto" latinLnBrk="0" hangingPunct="1">
              <a:lnSpc>
                <a:spcPct val="100000"/>
              </a:lnSpc>
              <a:spcBef>
                <a:spcPts val="0"/>
              </a:spcBef>
              <a:spcAft>
                <a:spcPts val="0"/>
              </a:spcAft>
              <a:buClrTx/>
              <a:buSzPct val="100000"/>
              <a:buFontTx/>
              <a:buNone/>
              <a:tabLst/>
              <a:defRPr kumimoji="1" sz="1100" b="1">
                <a:solidFill>
                  <a:prstClr val="white"/>
                </a:solidFill>
                <a:latin typeface="Calibri Light"/>
                <a:ea typeface="Yu Gothic UI"/>
              </a:defRPr>
            </a:lvl1pPr>
            <a:lvl2pPr>
              <a:defRPr>
                <a:latin typeface="+mn-lt"/>
                <a:cs typeface="+mn-cs"/>
              </a:defRPr>
            </a:lvl2pPr>
            <a:lvl3pPr>
              <a:defRPr>
                <a:latin typeface="+mn-lt"/>
                <a:cs typeface="+mn-cs"/>
              </a:defRPr>
            </a:lvl3pPr>
            <a:lvl4pPr>
              <a:defRPr>
                <a:latin typeface="+mn-lt"/>
                <a:cs typeface="+mn-cs"/>
              </a:defRPr>
            </a:lvl4pPr>
            <a:lvl5pPr>
              <a:defRPr>
                <a:latin typeface="+mn-lt"/>
                <a:cs typeface="+mn-cs"/>
              </a:defRPr>
            </a:lvl5pPr>
            <a:lvl6pPr>
              <a:defRPr>
                <a:latin typeface="+mn-lt"/>
                <a:cs typeface="+mn-cs"/>
              </a:defRPr>
            </a:lvl6pPr>
            <a:lvl7pPr>
              <a:defRPr>
                <a:latin typeface="+mn-lt"/>
                <a:cs typeface="+mn-cs"/>
              </a:defRPr>
            </a:lvl7pPr>
            <a:lvl8pPr>
              <a:defRPr>
                <a:latin typeface="+mn-lt"/>
                <a:cs typeface="+mn-cs"/>
              </a:defRPr>
            </a:lvl8pPr>
            <a:lvl9pPr>
              <a:defRPr>
                <a:latin typeface="+mn-lt"/>
                <a:cs typeface="+mn-cs"/>
              </a:defRPr>
            </a:lvl9p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prstClr val="white"/>
                </a:solidFill>
                <a:effectLst/>
                <a:uLnTx/>
                <a:uFillTx/>
                <a:latin typeface="Calibri Light"/>
                <a:ea typeface="Yu Gothic UI"/>
                <a:cs typeface="+mn-cs"/>
              </a:rPr>
              <a:t>更新済み施設と未更新の施設との相互参照</a:t>
            </a:r>
            <a:endParaRPr kumimoji="1" lang="ja-JP" altLang="en-US" sz="1100" b="1" i="0" u="none" strike="noStrike" kern="1200" cap="none" spc="0" normalizeH="0" baseline="0" noProof="0" dirty="0">
              <a:ln>
                <a:noFill/>
              </a:ln>
              <a:solidFill>
                <a:prstClr val="white"/>
              </a:solidFill>
              <a:effectLst/>
              <a:uLnTx/>
              <a:uFillTx/>
              <a:latin typeface="Calibri Light"/>
              <a:ea typeface="Yu Gothic UI"/>
              <a:cs typeface="+mn-cs"/>
            </a:endParaRPr>
          </a:p>
        </p:txBody>
      </p:sp>
      <p:sp>
        <p:nvSpPr>
          <p:cNvPr id="22" name="テキスト ボックス 21">
            <a:extLst>
              <a:ext uri="{FF2B5EF4-FFF2-40B4-BE49-F238E27FC236}">
                <a16:creationId xmlns:a16="http://schemas.microsoft.com/office/drawing/2014/main" id="{236ACDE8-41FD-8C2F-BA93-479F2684B685}"/>
              </a:ext>
            </a:extLst>
          </p:cNvPr>
          <p:cNvSpPr txBox="1"/>
          <p:nvPr/>
        </p:nvSpPr>
        <p:spPr bwMode="gray">
          <a:xfrm>
            <a:off x="2245462" y="5267577"/>
            <a:ext cx="1692000" cy="1008000"/>
          </a:xfrm>
          <a:prstGeom prst="rect">
            <a:avLst/>
          </a:prstGeom>
          <a:noFill/>
          <a:ln>
            <a:solidFill>
              <a:schemeClr val="tx2"/>
            </a:solidFill>
          </a:ln>
        </p:spPr>
        <p:txBody>
          <a:bodyPr wrap="square" lIns="36000" tIns="36000" rIns="36000" bIns="0" rtlCol="0" anchor="ctr">
            <a:noAutofit/>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400" b="0" i="0" u="none" strike="noStrike" kern="1200" cap="none" spc="0" normalizeH="0" baseline="30000" noProof="0">
                <a:ln>
                  <a:noFill/>
                </a:ln>
                <a:solidFill>
                  <a:srgbClr val="0D8390"/>
                </a:solidFill>
                <a:effectLst/>
                <a:uLnTx/>
                <a:uFillTx/>
                <a:latin typeface="Calibri Light"/>
                <a:ea typeface="Yu Gothic UI"/>
                <a:cs typeface="Arial" charset="0"/>
              </a:rPr>
              <a:t>次期システムの仕組み</a:t>
            </a:r>
            <a:endParaRPr kumimoji="1" lang="en-US" altLang="ja-JP" sz="1400" b="0" i="0" u="none" strike="noStrike" kern="1200" cap="none" spc="0" normalizeH="0" baseline="30000" noProof="0" dirty="0">
              <a:ln>
                <a:noFill/>
              </a:ln>
              <a:solidFill>
                <a:srgbClr val="0D8390"/>
              </a:solidFill>
              <a:effectLst/>
              <a:uLnTx/>
              <a:uFillTx/>
              <a:latin typeface="Calibri Light"/>
              <a:ea typeface="Yu Gothic UI"/>
              <a:cs typeface="Arial" charset="0"/>
            </a:endParaRPr>
          </a:p>
        </p:txBody>
      </p:sp>
      <p:sp>
        <p:nvSpPr>
          <p:cNvPr id="23" name="テキスト ボックス 22">
            <a:extLst>
              <a:ext uri="{FF2B5EF4-FFF2-40B4-BE49-F238E27FC236}">
                <a16:creationId xmlns:a16="http://schemas.microsoft.com/office/drawing/2014/main" id="{B6283169-2AB2-877F-628D-E2DA85BD9D4A}"/>
              </a:ext>
            </a:extLst>
          </p:cNvPr>
          <p:cNvSpPr txBox="1"/>
          <p:nvPr/>
        </p:nvSpPr>
        <p:spPr bwMode="gray">
          <a:xfrm>
            <a:off x="4275850" y="5267577"/>
            <a:ext cx="1692000" cy="1008000"/>
          </a:xfrm>
          <a:prstGeom prst="rect">
            <a:avLst/>
          </a:prstGeom>
          <a:noFill/>
          <a:ln>
            <a:solidFill>
              <a:schemeClr val="tx2"/>
            </a:solidFill>
          </a:ln>
        </p:spPr>
        <p:txBody>
          <a:bodyPr wrap="square" lIns="36000" tIns="36000" rIns="36000" bIns="0" rtlCol="0" anchor="ctr">
            <a:noAutofit/>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400" b="0" i="0" u="none" strike="noStrike" kern="1200" cap="none" spc="0" normalizeH="0" baseline="30000" noProof="0">
                <a:ln>
                  <a:noFill/>
                </a:ln>
                <a:solidFill>
                  <a:prstClr val="black"/>
                </a:solidFill>
                <a:effectLst/>
                <a:uLnTx/>
                <a:uFillTx/>
                <a:latin typeface="Calibri Light"/>
                <a:ea typeface="Yu Gothic UI"/>
                <a:cs typeface="Arial" charset="0"/>
              </a:rPr>
              <a:t>既存環境</a:t>
            </a:r>
            <a:endParaRPr kumimoji="1" lang="en-US" altLang="ja-JP" sz="1400" b="0" i="0" u="none" strike="noStrike" kern="1200" cap="none" spc="0" normalizeH="0" baseline="30000" noProof="0" dirty="0">
              <a:ln>
                <a:noFill/>
              </a:ln>
              <a:solidFill>
                <a:prstClr val="black"/>
              </a:solidFill>
              <a:effectLst/>
              <a:uLnTx/>
              <a:uFillTx/>
              <a:latin typeface="Calibri Light"/>
              <a:ea typeface="Yu Gothic UI"/>
              <a:cs typeface="Arial" charset="0"/>
            </a:endParaRPr>
          </a:p>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en-US" altLang="ja-JP" sz="1400" b="0" i="0" u="none" strike="noStrike" kern="1200" cap="none" spc="0" normalizeH="0" baseline="30000" noProof="0" dirty="0">
                <a:ln>
                  <a:noFill/>
                </a:ln>
                <a:solidFill>
                  <a:prstClr val="black"/>
                </a:solidFill>
                <a:effectLst/>
                <a:uLnTx/>
                <a:uFillTx/>
                <a:latin typeface="Calibri Light"/>
                <a:ea typeface="Yu Gothic UI"/>
                <a:cs typeface="Arial" charset="0"/>
              </a:rPr>
              <a:t>OR</a:t>
            </a:r>
          </a:p>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400" b="0" i="0" u="none" strike="noStrike" kern="1200" cap="none" spc="0" normalizeH="0" baseline="30000" noProof="0">
                <a:ln>
                  <a:noFill/>
                </a:ln>
                <a:solidFill>
                  <a:srgbClr val="0D8390"/>
                </a:solidFill>
                <a:effectLst/>
                <a:uLnTx/>
                <a:uFillTx/>
                <a:latin typeface="Calibri Light"/>
                <a:ea typeface="Yu Gothic UI"/>
                <a:cs typeface="Arial" charset="0"/>
              </a:rPr>
              <a:t>次期システムの仕組み</a:t>
            </a:r>
            <a:endParaRPr kumimoji="1" lang="en-US" altLang="ja-JP" sz="1400" b="0" i="0" u="none" strike="noStrike" kern="1200" cap="none" spc="0" normalizeH="0" baseline="30000" noProof="0" dirty="0">
              <a:ln>
                <a:noFill/>
              </a:ln>
              <a:solidFill>
                <a:srgbClr val="0D8390"/>
              </a:solidFill>
              <a:effectLst/>
              <a:uLnTx/>
              <a:uFillTx/>
              <a:latin typeface="Calibri Light"/>
              <a:ea typeface="Yu Gothic UI"/>
              <a:cs typeface="Arial" charset="0"/>
            </a:endParaRPr>
          </a:p>
        </p:txBody>
      </p:sp>
      <p:sp>
        <p:nvSpPr>
          <p:cNvPr id="26" name="二等辺三角形 25">
            <a:extLst>
              <a:ext uri="{FF2B5EF4-FFF2-40B4-BE49-F238E27FC236}">
                <a16:creationId xmlns:a16="http://schemas.microsoft.com/office/drawing/2014/main" id="{EE2CDF3F-9E2A-B3A0-A273-85FCF8732852}"/>
              </a:ext>
            </a:extLst>
          </p:cNvPr>
          <p:cNvSpPr/>
          <p:nvPr/>
        </p:nvSpPr>
        <p:spPr bwMode="gray">
          <a:xfrm flipV="1">
            <a:off x="4936003" y="3615283"/>
            <a:ext cx="144000" cy="108000"/>
          </a:xfrm>
          <a:prstGeom prst="triangle">
            <a:avLst/>
          </a:prstGeom>
          <a:solidFill>
            <a:schemeClr val="accent6"/>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endParaRPr kumimoji="1" lang="ja-JP" altLang="en-US" sz="1000" b="0" i="0" u="none" strike="noStrike" kern="1200" cap="none" spc="0" normalizeH="0" baseline="0" noProof="0" dirty="0">
              <a:ln>
                <a:noFill/>
              </a:ln>
              <a:solidFill>
                <a:prstClr val="black"/>
              </a:solidFill>
              <a:effectLst/>
              <a:uLnTx/>
              <a:uFillTx/>
              <a:latin typeface="Calibri Light"/>
              <a:ea typeface="Yu Gothic UI"/>
              <a:cs typeface="Arial" charset="0"/>
            </a:endParaRPr>
          </a:p>
        </p:txBody>
      </p:sp>
      <p:sp>
        <p:nvSpPr>
          <p:cNvPr id="27" name="二等辺三角形 26">
            <a:extLst>
              <a:ext uri="{FF2B5EF4-FFF2-40B4-BE49-F238E27FC236}">
                <a16:creationId xmlns:a16="http://schemas.microsoft.com/office/drawing/2014/main" id="{FF004B8A-7EC1-E542-829B-4407390C3417}"/>
              </a:ext>
            </a:extLst>
          </p:cNvPr>
          <p:cNvSpPr/>
          <p:nvPr/>
        </p:nvSpPr>
        <p:spPr bwMode="gray">
          <a:xfrm flipV="1">
            <a:off x="5660423" y="3615283"/>
            <a:ext cx="144000" cy="108000"/>
          </a:xfrm>
          <a:prstGeom prst="triangle">
            <a:avLst/>
          </a:prstGeom>
          <a:solidFill>
            <a:schemeClr val="accent6"/>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endParaRPr kumimoji="1" lang="ja-JP" altLang="en-US" sz="1000" b="0" i="0" u="none" strike="noStrike" kern="1200" cap="none" spc="0" normalizeH="0" baseline="0" noProof="0" dirty="0">
              <a:ln>
                <a:noFill/>
              </a:ln>
              <a:solidFill>
                <a:prstClr val="black"/>
              </a:solidFill>
              <a:effectLst/>
              <a:uLnTx/>
              <a:uFillTx/>
              <a:latin typeface="Calibri Light"/>
              <a:ea typeface="Yu Gothic UI"/>
              <a:cs typeface="Arial" charset="0"/>
            </a:endParaRPr>
          </a:p>
        </p:txBody>
      </p:sp>
      <p:sp>
        <p:nvSpPr>
          <p:cNvPr id="28" name="二等辺三角形 27">
            <a:extLst>
              <a:ext uri="{FF2B5EF4-FFF2-40B4-BE49-F238E27FC236}">
                <a16:creationId xmlns:a16="http://schemas.microsoft.com/office/drawing/2014/main" id="{1B426BFA-4EC7-48FD-66F0-CE971D641B4C}"/>
              </a:ext>
            </a:extLst>
          </p:cNvPr>
          <p:cNvSpPr/>
          <p:nvPr/>
        </p:nvSpPr>
        <p:spPr bwMode="gray">
          <a:xfrm flipV="1">
            <a:off x="6602450" y="3615283"/>
            <a:ext cx="144000" cy="108000"/>
          </a:xfrm>
          <a:prstGeom prst="triangle">
            <a:avLst/>
          </a:prstGeom>
          <a:solidFill>
            <a:schemeClr val="accent6"/>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endParaRPr kumimoji="1" lang="ja-JP" altLang="en-US" sz="1000" b="0" i="0" u="none" strike="noStrike" kern="1200" cap="none" spc="0" normalizeH="0" baseline="0" noProof="0" dirty="0">
              <a:ln>
                <a:noFill/>
              </a:ln>
              <a:solidFill>
                <a:prstClr val="black"/>
              </a:solidFill>
              <a:effectLst/>
              <a:uLnTx/>
              <a:uFillTx/>
              <a:latin typeface="Calibri Light"/>
              <a:ea typeface="Yu Gothic UI"/>
              <a:cs typeface="Arial" charset="0"/>
            </a:endParaRPr>
          </a:p>
        </p:txBody>
      </p:sp>
      <p:sp>
        <p:nvSpPr>
          <p:cNvPr id="32" name="テキスト ボックス 31">
            <a:extLst>
              <a:ext uri="{FF2B5EF4-FFF2-40B4-BE49-F238E27FC236}">
                <a16:creationId xmlns:a16="http://schemas.microsoft.com/office/drawing/2014/main" id="{BF94A696-EC1E-8564-9551-28F6ECE1FF20}"/>
              </a:ext>
            </a:extLst>
          </p:cNvPr>
          <p:cNvSpPr txBox="1"/>
          <p:nvPr/>
        </p:nvSpPr>
        <p:spPr bwMode="gray">
          <a:xfrm>
            <a:off x="6306239" y="4819753"/>
            <a:ext cx="1692000" cy="360000"/>
          </a:xfrm>
          <a:prstGeom prst="rect">
            <a:avLst/>
          </a:prstGeom>
          <a:solidFill>
            <a:srgbClr val="012169"/>
          </a:solidFill>
          <a:ln w="38100">
            <a:noFill/>
            <a:headEnd type="triangle"/>
            <a:tail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defRPr lang="en-US"/>
            </a:defPPr>
            <a:lvl1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100" b="1" i="0" u="none" strike="noStrike" cap="none" spc="0" normalizeH="0" baseline="0">
                <a:ln>
                  <a:noFill/>
                </a:ln>
                <a:solidFill>
                  <a:prstClr val="white"/>
                </a:solidFill>
                <a:effectLst/>
                <a:uLnTx/>
                <a:uFillTx/>
                <a:latin typeface="Calibri Light"/>
                <a:ea typeface="Yu Gothic UI"/>
              </a:defRPr>
            </a:lvl1pPr>
            <a:lvl2pPr>
              <a:defRPr>
                <a:latin typeface="+mn-lt"/>
                <a:cs typeface="+mn-cs"/>
              </a:defRPr>
            </a:lvl2pPr>
            <a:lvl3pPr>
              <a:defRPr>
                <a:latin typeface="+mn-lt"/>
                <a:cs typeface="+mn-cs"/>
              </a:defRPr>
            </a:lvl3pPr>
            <a:lvl4pPr>
              <a:defRPr>
                <a:latin typeface="+mn-lt"/>
                <a:cs typeface="+mn-cs"/>
              </a:defRPr>
            </a:lvl4pPr>
            <a:lvl5pPr>
              <a:defRPr>
                <a:latin typeface="+mn-lt"/>
                <a:cs typeface="+mn-cs"/>
              </a:defRPr>
            </a:lvl5pPr>
            <a:lvl6pPr>
              <a:defRPr>
                <a:latin typeface="+mn-lt"/>
                <a:cs typeface="+mn-cs"/>
              </a:defRPr>
            </a:lvl6pPr>
            <a:lvl7pPr>
              <a:defRPr>
                <a:latin typeface="+mn-lt"/>
                <a:cs typeface="+mn-cs"/>
              </a:defRPr>
            </a:lvl7pPr>
            <a:lvl8pPr>
              <a:defRPr>
                <a:latin typeface="+mn-lt"/>
                <a:cs typeface="+mn-cs"/>
              </a:defRPr>
            </a:lvl8pPr>
            <a:lvl9pPr>
              <a:defRPr>
                <a:latin typeface="+mn-lt"/>
                <a:cs typeface="+mn-cs"/>
              </a:defRPr>
            </a:lvl9p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b="1" i="0" u="none" strike="noStrike" kern="1200" cap="none" spc="0" normalizeH="0" baseline="0" noProof="0">
                <a:ln>
                  <a:noFill/>
                </a:ln>
                <a:solidFill>
                  <a:prstClr val="white"/>
                </a:solidFill>
                <a:effectLst/>
                <a:uLnTx/>
                <a:uFillTx/>
                <a:latin typeface="Calibri Light"/>
                <a:ea typeface="Yu Gothic UI"/>
                <a:cs typeface="+mn-cs"/>
              </a:rPr>
              <a:t>未更新の施設間の</a:t>
            </a:r>
            <a:endParaRPr kumimoji="1" lang="en-US" altLang="ja-JP" sz="1100" b="1" i="0" u="none" strike="noStrike" kern="1200" cap="none" spc="0" normalizeH="0" baseline="0" noProof="0" dirty="0">
              <a:ln>
                <a:noFill/>
              </a:ln>
              <a:solidFill>
                <a:prstClr val="white"/>
              </a:solidFill>
              <a:effectLst/>
              <a:uLnTx/>
              <a:uFillTx/>
              <a:latin typeface="Calibri Light"/>
              <a:ea typeface="Yu Gothic UI"/>
              <a:cs typeface="+mn-cs"/>
            </a:endParaRPr>
          </a:p>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b="1" i="0" u="none" strike="noStrike" kern="1200" cap="none" spc="0" normalizeH="0" baseline="0" noProof="0">
                <a:ln>
                  <a:noFill/>
                </a:ln>
                <a:solidFill>
                  <a:prstClr val="white"/>
                </a:solidFill>
                <a:effectLst/>
                <a:uLnTx/>
                <a:uFillTx/>
                <a:latin typeface="Calibri Light"/>
                <a:ea typeface="Yu Gothic UI"/>
                <a:cs typeface="+mn-cs"/>
              </a:rPr>
              <a:t>との相互参照</a:t>
            </a:r>
            <a:endParaRPr kumimoji="1" lang="ja-JP" altLang="en-US" sz="1100" b="1" i="0" u="none" strike="noStrike" kern="1200" cap="none" spc="0" normalizeH="0" baseline="0" noProof="0" dirty="0">
              <a:ln>
                <a:noFill/>
              </a:ln>
              <a:solidFill>
                <a:prstClr val="white"/>
              </a:solidFill>
              <a:effectLst/>
              <a:uLnTx/>
              <a:uFillTx/>
              <a:latin typeface="Calibri Light"/>
              <a:ea typeface="Yu Gothic UI"/>
              <a:cs typeface="+mn-cs"/>
            </a:endParaRPr>
          </a:p>
        </p:txBody>
      </p:sp>
      <p:sp>
        <p:nvSpPr>
          <p:cNvPr id="33" name="テキスト ボックス 32">
            <a:extLst>
              <a:ext uri="{FF2B5EF4-FFF2-40B4-BE49-F238E27FC236}">
                <a16:creationId xmlns:a16="http://schemas.microsoft.com/office/drawing/2014/main" id="{EE372425-128F-BC7D-C331-B30EBF59CE33}"/>
              </a:ext>
            </a:extLst>
          </p:cNvPr>
          <p:cNvSpPr txBox="1"/>
          <p:nvPr/>
        </p:nvSpPr>
        <p:spPr bwMode="gray">
          <a:xfrm>
            <a:off x="6306239" y="5267577"/>
            <a:ext cx="1692000" cy="1008000"/>
          </a:xfrm>
          <a:prstGeom prst="rect">
            <a:avLst/>
          </a:prstGeom>
          <a:noFill/>
          <a:ln>
            <a:solidFill>
              <a:schemeClr val="tx2"/>
            </a:solidFill>
          </a:ln>
        </p:spPr>
        <p:txBody>
          <a:bodyPr wrap="square" lIns="36000" tIns="36000" rIns="36000" bIns="0" rtlCol="0" anchor="ctr">
            <a:noAutofit/>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400" b="0" i="0" u="none" strike="noStrike" kern="1200" cap="none" spc="0" normalizeH="0" baseline="30000" noProof="0">
                <a:ln>
                  <a:noFill/>
                </a:ln>
                <a:solidFill>
                  <a:prstClr val="black"/>
                </a:solidFill>
                <a:effectLst/>
                <a:uLnTx/>
                <a:uFillTx/>
                <a:latin typeface="Calibri Light"/>
                <a:ea typeface="Yu Gothic UI"/>
                <a:cs typeface="Arial" charset="0"/>
              </a:rPr>
              <a:t>既存環境</a:t>
            </a:r>
            <a:endParaRPr kumimoji="1" lang="en-US" altLang="ja-JP" sz="1400" b="0" i="0" u="none" strike="noStrike" kern="1200" cap="none" spc="0" normalizeH="0" baseline="30000" noProof="0" dirty="0">
              <a:ln>
                <a:noFill/>
              </a:ln>
              <a:solidFill>
                <a:prstClr val="black"/>
              </a:solidFill>
              <a:effectLst/>
              <a:uLnTx/>
              <a:uFillTx/>
              <a:latin typeface="Calibri Light"/>
              <a:ea typeface="Yu Gothic UI"/>
              <a:cs typeface="Arial" charset="0"/>
            </a:endParaRPr>
          </a:p>
        </p:txBody>
      </p:sp>
      <p:cxnSp>
        <p:nvCxnSpPr>
          <p:cNvPr id="46" name="直線矢印コネクタ 45">
            <a:extLst>
              <a:ext uri="{FF2B5EF4-FFF2-40B4-BE49-F238E27FC236}">
                <a16:creationId xmlns:a16="http://schemas.microsoft.com/office/drawing/2014/main" id="{F391A8EA-7A6A-85DA-EAE2-8D6CBFF2B711}"/>
              </a:ext>
            </a:extLst>
          </p:cNvPr>
          <p:cNvCxnSpPr>
            <a:cxnSpLocks/>
            <a:endCxn id="4" idx="2"/>
          </p:cNvCxnSpPr>
          <p:nvPr/>
        </p:nvCxnSpPr>
        <p:spPr bwMode="gray">
          <a:xfrm flipH="1" flipV="1">
            <a:off x="6434237" y="4348044"/>
            <a:ext cx="1564002" cy="383885"/>
          </a:xfrm>
          <a:prstGeom prst="straightConnector1">
            <a:avLst/>
          </a:prstGeom>
          <a:ln w="12700">
            <a:solidFill>
              <a:schemeClr val="accent5"/>
            </a:solidFill>
            <a:tailEnd type="none"/>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0804FFBD-F148-0070-684C-2EC824BB6871}"/>
              </a:ext>
            </a:extLst>
          </p:cNvPr>
          <p:cNvSpPr txBox="1"/>
          <p:nvPr/>
        </p:nvSpPr>
        <p:spPr bwMode="gray">
          <a:xfrm>
            <a:off x="2596403" y="3022058"/>
            <a:ext cx="4792979" cy="184666"/>
          </a:xfrm>
          <a:prstGeom prst="rect">
            <a:avLst/>
          </a:prstGeom>
          <a:noFill/>
        </p:spPr>
        <p:txBody>
          <a:bodyPr wrap="square" lIns="0" tIns="0" rIns="0" bIns="0" rtlCol="0">
            <a:spAutoFit/>
          </a:bodyPr>
          <a:lstStyle/>
          <a:p>
            <a:pPr marL="0" marR="0" lvl="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200" b="0" i="0" u="none" strike="noStrike" kern="1200" cap="none" spc="0" normalizeH="0" baseline="0" noProof="0">
                <a:ln>
                  <a:noFill/>
                </a:ln>
                <a:solidFill>
                  <a:prstClr val="black"/>
                </a:solidFill>
                <a:effectLst/>
                <a:uLnTx/>
                <a:uFillTx/>
                <a:latin typeface="Yu Gothic UI"/>
                <a:ea typeface="Yu Gothic UI"/>
                <a:cs typeface="Arial" charset="0"/>
              </a:rPr>
              <a:t>＜市大病院群の電子カルテ共通化の過程における相互参照環境のイメージ＞</a:t>
            </a:r>
            <a:endParaRPr kumimoji="1" lang="ja-JP" altLang="en-US" sz="1200" b="0" i="0" u="none" strike="noStrike" kern="1200" cap="none" spc="0" normalizeH="0" baseline="0" noProof="0" dirty="0">
              <a:ln>
                <a:noFill/>
              </a:ln>
              <a:solidFill>
                <a:prstClr val="black"/>
              </a:solidFill>
              <a:effectLst/>
              <a:uLnTx/>
              <a:uFillTx/>
              <a:latin typeface="Yu Gothic UI"/>
              <a:ea typeface="Yu Gothic UI"/>
              <a:cs typeface="Arial" charset="0"/>
            </a:endParaRPr>
          </a:p>
        </p:txBody>
      </p:sp>
    </p:spTree>
    <p:extLst>
      <p:ext uri="{BB962C8B-B14F-4D97-AF65-F5344CB8AC3E}">
        <p14:creationId xmlns:p14="http://schemas.microsoft.com/office/powerpoint/2010/main" val="622904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EB95D173-CD3B-EDBB-85ED-CBA8C27AF93F}"/>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43A0986-838B-4D2A-A95C-8CB1738263FE}" type="slidenum">
              <a:rPr kumimoji="0" lang="ja-JP" altLang="en-US" sz="900" b="0" i="0" u="none" strike="noStrike" kern="1200" cap="none" spc="0" normalizeH="0" baseline="0" noProof="0" smtClean="0">
                <a:ln>
                  <a:noFill/>
                </a:ln>
                <a:solidFill>
                  <a:prstClr val="black"/>
                </a:solidFill>
                <a:effectLst/>
                <a:uLnTx/>
                <a:uFillTx/>
                <a:latin typeface="Calibri Light"/>
                <a:ea typeface="Yu Gothic UI"/>
                <a:cs typeface="+mn-cs"/>
                <a:sym typeface="+mn-lt"/>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ja-JP" altLang="en-US" sz="900" b="0" i="0" u="none" strike="noStrike" kern="1200" cap="none" spc="0" normalizeH="0" baseline="0" noProof="0" dirty="0">
              <a:ln>
                <a:noFill/>
              </a:ln>
              <a:solidFill>
                <a:prstClr val="black"/>
              </a:solidFill>
              <a:effectLst/>
              <a:uLnTx/>
              <a:uFillTx/>
              <a:latin typeface="Calibri Light"/>
              <a:ea typeface="Yu Gothic UI"/>
              <a:cs typeface="+mn-cs"/>
              <a:sym typeface="+mn-lt"/>
            </a:endParaRPr>
          </a:p>
        </p:txBody>
      </p:sp>
      <p:sp>
        <p:nvSpPr>
          <p:cNvPr id="5" name="タイトル 4">
            <a:extLst>
              <a:ext uri="{FF2B5EF4-FFF2-40B4-BE49-F238E27FC236}">
                <a16:creationId xmlns:a16="http://schemas.microsoft.com/office/drawing/2014/main" id="{A1030FFC-72B8-9325-07F9-00D2DD3D0598}"/>
              </a:ext>
            </a:extLst>
          </p:cNvPr>
          <p:cNvSpPr>
            <a:spLocks noGrp="1"/>
          </p:cNvSpPr>
          <p:nvPr>
            <p:ph type="title"/>
          </p:nvPr>
        </p:nvSpPr>
        <p:spPr/>
        <p:txBody>
          <a:bodyPr/>
          <a:lstStyle/>
          <a:p>
            <a:r>
              <a:rPr lang="en-US" altLang="ja-JP"/>
              <a:t>【</a:t>
            </a:r>
            <a:r>
              <a:rPr lang="ja-JP" altLang="en-US"/>
              <a:t>参考資料　</a:t>
            </a:r>
            <a:r>
              <a:rPr lang="en-US" altLang="ja-JP"/>
              <a:t>(3)</a:t>
            </a:r>
            <a:r>
              <a:rPr lang="ja-JP" altLang="en-US"/>
              <a:t> 個別事項</a:t>
            </a:r>
            <a:r>
              <a:rPr lang="en-US" altLang="ja-JP"/>
              <a:t>3-7】</a:t>
            </a:r>
            <a:br>
              <a:rPr lang="en-US" altLang="ja-JP" dirty="0"/>
            </a:br>
            <a:r>
              <a:rPr lang="ja-JP" altLang="en-US"/>
              <a:t>全施設の病院情報システム共通化までの過渡期における相互参照について（</a:t>
            </a:r>
            <a:r>
              <a:rPr lang="en-US" altLang="ja-JP" dirty="0"/>
              <a:t>2/2</a:t>
            </a:r>
            <a:r>
              <a:rPr lang="ja-JP" altLang="en-US"/>
              <a:t>）</a:t>
            </a:r>
            <a:endParaRPr kumimoji="1" lang="ja-JP" altLang="en-US" dirty="0"/>
          </a:p>
        </p:txBody>
      </p:sp>
      <p:sp>
        <p:nvSpPr>
          <p:cNvPr id="4" name="Rectangle 18">
            <a:extLst>
              <a:ext uri="{FF2B5EF4-FFF2-40B4-BE49-F238E27FC236}">
                <a16:creationId xmlns:a16="http://schemas.microsoft.com/office/drawing/2014/main" id="{383F7863-1DDA-065C-5536-F75C2FCE5A43}"/>
              </a:ext>
            </a:extLst>
          </p:cNvPr>
          <p:cNvSpPr>
            <a:spLocks noChangeArrowheads="1"/>
          </p:cNvSpPr>
          <p:nvPr/>
        </p:nvSpPr>
        <p:spPr bwMode="gray">
          <a:xfrm>
            <a:off x="6813840" y="2069984"/>
            <a:ext cx="2304000" cy="1404000"/>
          </a:xfrm>
          <a:prstGeom prst="roundRect">
            <a:avLst>
              <a:gd name="adj" fmla="val 4630"/>
            </a:avLst>
          </a:prstGeom>
          <a:solidFill>
            <a:schemeClr val="bg1"/>
          </a:solidFill>
          <a:ln w="12700" algn="ctr">
            <a:solidFill>
              <a:schemeClr val="accent6"/>
            </a:solidFill>
            <a:miter lim="800000"/>
            <a:headEnd/>
            <a:tailEnd/>
          </a:ln>
        </p:spPr>
        <p:txBody>
          <a:bodyPr lIns="72000" tIns="108000" rIns="108000" bIns="108000" anchor="ctr"/>
          <a:lstStyle/>
          <a:p>
            <a:pPr marL="11113" marR="0" lvl="0" indent="0" algn="l" defTabSz="990564" rtl="0" eaLnBrk="1" fontAlgn="auto" latinLnBrk="0" hangingPunct="1">
              <a:lnSpc>
                <a:spcPct val="100000"/>
              </a:lnSpc>
              <a:spcBef>
                <a:spcPts val="300"/>
              </a:spcBef>
              <a:spcAft>
                <a:spcPts val="0"/>
              </a:spcAft>
              <a:buClrTx/>
              <a:buSzPct val="100000"/>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Light"/>
              <a:ea typeface="Yu Gothic UI"/>
              <a:cs typeface="Arial" charset="0"/>
            </a:endParaRPr>
          </a:p>
        </p:txBody>
      </p:sp>
      <p:sp>
        <p:nvSpPr>
          <p:cNvPr id="6" name="Rectangle 17">
            <a:extLst>
              <a:ext uri="{FF2B5EF4-FFF2-40B4-BE49-F238E27FC236}">
                <a16:creationId xmlns:a16="http://schemas.microsoft.com/office/drawing/2014/main" id="{1C6E78AC-2399-10F7-1EEC-211B2E81D75D}"/>
              </a:ext>
            </a:extLst>
          </p:cNvPr>
          <p:cNvSpPr>
            <a:spLocks noChangeArrowheads="1"/>
          </p:cNvSpPr>
          <p:nvPr/>
        </p:nvSpPr>
        <p:spPr bwMode="gray">
          <a:xfrm>
            <a:off x="6813840" y="1801313"/>
            <a:ext cx="2304000" cy="360000"/>
          </a:xfrm>
          <a:prstGeom prst="round2SameRect">
            <a:avLst/>
          </a:prstGeom>
          <a:solidFill>
            <a:schemeClr val="accent6"/>
          </a:solidFill>
          <a:ln w="12700" algn="ctr">
            <a:solidFill>
              <a:schemeClr val="accent6"/>
            </a:solidFill>
            <a:miter lim="800000"/>
            <a:headEnd/>
            <a:tailEnd/>
          </a:ln>
        </p:spPr>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200" b="1" i="0" u="none" strike="noStrike" kern="1200" cap="none" spc="0" normalizeH="0" baseline="0" noProof="0" dirty="0">
                <a:ln>
                  <a:noFill/>
                </a:ln>
                <a:solidFill>
                  <a:prstClr val="white"/>
                </a:solidFill>
                <a:effectLst/>
                <a:uLnTx/>
                <a:uFillTx/>
                <a:latin typeface="Calibri Light"/>
                <a:ea typeface="Yu Gothic UI"/>
                <a:cs typeface="Arial" charset="0"/>
              </a:rPr>
              <a:t>相互参照システム</a:t>
            </a:r>
            <a:endParaRPr kumimoji="1" lang="en-US" altLang="ja-JP" sz="1200" b="1" i="0" u="none" strike="noStrike" kern="1200" cap="none" spc="0" normalizeH="0" baseline="0" noProof="0" dirty="0">
              <a:ln>
                <a:noFill/>
              </a:ln>
              <a:solidFill>
                <a:prstClr val="white"/>
              </a:solidFill>
              <a:effectLst/>
              <a:uLnTx/>
              <a:uFillTx/>
              <a:latin typeface="Calibri Light"/>
              <a:ea typeface="Yu Gothic UI"/>
              <a:cs typeface="Arial" charset="0"/>
            </a:endParaRPr>
          </a:p>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050" b="1" i="0" u="none" strike="noStrike" kern="1200" cap="none" spc="0" normalizeH="0" baseline="0" noProof="0" dirty="0">
                <a:ln>
                  <a:noFill/>
                </a:ln>
                <a:solidFill>
                  <a:prstClr val="white"/>
                </a:solidFill>
                <a:effectLst/>
                <a:uLnTx/>
                <a:uFillTx/>
                <a:latin typeface="Calibri Light"/>
                <a:ea typeface="Yu Gothic UI"/>
                <a:cs typeface="Arial" charset="0"/>
              </a:rPr>
              <a:t>（カルテ参照画面）</a:t>
            </a:r>
            <a:endParaRPr kumimoji="1" lang="ja-JP" altLang="en-US" sz="1200" b="1" i="0" u="none" strike="noStrike" kern="1200" cap="none" spc="0" normalizeH="0" baseline="0" noProof="0" dirty="0">
              <a:ln>
                <a:noFill/>
              </a:ln>
              <a:solidFill>
                <a:prstClr val="white"/>
              </a:solidFill>
              <a:effectLst/>
              <a:uLnTx/>
              <a:uFillTx/>
              <a:latin typeface="Calibri Light"/>
              <a:ea typeface="Yu Gothic UI"/>
              <a:cs typeface="Arial" charset="0"/>
            </a:endParaRPr>
          </a:p>
        </p:txBody>
      </p:sp>
      <p:sp>
        <p:nvSpPr>
          <p:cNvPr id="7" name="Rectangle 18">
            <a:extLst>
              <a:ext uri="{FF2B5EF4-FFF2-40B4-BE49-F238E27FC236}">
                <a16:creationId xmlns:a16="http://schemas.microsoft.com/office/drawing/2014/main" id="{B15FF020-E903-2198-A0D8-A42A1BBE619C}"/>
              </a:ext>
            </a:extLst>
          </p:cNvPr>
          <p:cNvSpPr>
            <a:spLocks noChangeArrowheads="1"/>
          </p:cNvSpPr>
          <p:nvPr/>
        </p:nvSpPr>
        <p:spPr bwMode="gray">
          <a:xfrm>
            <a:off x="1004160" y="2069984"/>
            <a:ext cx="2304000" cy="1404000"/>
          </a:xfrm>
          <a:prstGeom prst="roundRect">
            <a:avLst>
              <a:gd name="adj" fmla="val 4630"/>
            </a:avLst>
          </a:prstGeom>
          <a:solidFill>
            <a:schemeClr val="bg1"/>
          </a:solidFill>
          <a:ln w="12700" algn="ctr">
            <a:solidFill>
              <a:schemeClr val="accent6"/>
            </a:solidFill>
            <a:miter lim="800000"/>
            <a:headEnd/>
            <a:tailEnd/>
          </a:ln>
        </p:spPr>
        <p:txBody>
          <a:bodyPr lIns="72000" tIns="108000" rIns="108000" bIns="108000" anchor="ctr"/>
          <a:lstStyle/>
          <a:p>
            <a:pPr marL="11113" marR="0" lvl="0" indent="0" algn="l" defTabSz="990564" rtl="0" eaLnBrk="1" fontAlgn="auto" latinLnBrk="0" hangingPunct="1">
              <a:lnSpc>
                <a:spcPct val="100000"/>
              </a:lnSpc>
              <a:spcBef>
                <a:spcPts val="300"/>
              </a:spcBef>
              <a:spcAft>
                <a:spcPts val="0"/>
              </a:spcAft>
              <a:buClrTx/>
              <a:buSzPct val="100000"/>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Light"/>
              <a:ea typeface="Yu Gothic UI"/>
              <a:cs typeface="Arial" charset="0"/>
            </a:endParaRPr>
          </a:p>
        </p:txBody>
      </p:sp>
      <p:sp>
        <p:nvSpPr>
          <p:cNvPr id="8" name="Rectangle 17">
            <a:extLst>
              <a:ext uri="{FF2B5EF4-FFF2-40B4-BE49-F238E27FC236}">
                <a16:creationId xmlns:a16="http://schemas.microsoft.com/office/drawing/2014/main" id="{025AC93D-F490-B758-19F1-CCB8900225C8}"/>
              </a:ext>
            </a:extLst>
          </p:cNvPr>
          <p:cNvSpPr>
            <a:spLocks noChangeArrowheads="1"/>
          </p:cNvSpPr>
          <p:nvPr/>
        </p:nvSpPr>
        <p:spPr bwMode="gray">
          <a:xfrm>
            <a:off x="1004160" y="1801313"/>
            <a:ext cx="2304000" cy="360000"/>
          </a:xfrm>
          <a:prstGeom prst="round2SameRect">
            <a:avLst/>
          </a:prstGeom>
          <a:solidFill>
            <a:schemeClr val="accent6"/>
          </a:solidFill>
          <a:ln w="12700" algn="ctr">
            <a:solidFill>
              <a:schemeClr val="accent6"/>
            </a:solidFill>
            <a:miter lim="800000"/>
            <a:headEnd/>
            <a:tailEnd/>
          </a:ln>
        </p:spPr>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200" b="1" i="0" u="none" strike="noStrike" kern="1200" cap="none" spc="0" normalizeH="0" baseline="0" noProof="0" dirty="0">
                <a:ln>
                  <a:noFill/>
                </a:ln>
                <a:solidFill>
                  <a:prstClr val="white"/>
                </a:solidFill>
                <a:effectLst/>
                <a:uLnTx/>
                <a:uFillTx/>
                <a:latin typeface="Calibri Light"/>
                <a:ea typeface="Yu Gothic UI"/>
                <a:cs typeface="Arial" charset="0"/>
              </a:rPr>
              <a:t>電子カルテシステム</a:t>
            </a:r>
            <a:endParaRPr kumimoji="1" lang="en-US" altLang="ja-JP" sz="1200" b="1" i="0" u="none" strike="noStrike" kern="1200" cap="none" spc="0" normalizeH="0" baseline="0" noProof="0" dirty="0">
              <a:ln>
                <a:noFill/>
              </a:ln>
              <a:solidFill>
                <a:prstClr val="white"/>
              </a:solidFill>
              <a:effectLst/>
              <a:uLnTx/>
              <a:uFillTx/>
              <a:latin typeface="Calibri Light"/>
              <a:ea typeface="Yu Gothic UI"/>
              <a:cs typeface="Arial" charset="0"/>
            </a:endParaRPr>
          </a:p>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050" b="1" i="0" u="none" strike="noStrike" kern="1200" cap="none" spc="0" normalizeH="0" baseline="0" noProof="0" dirty="0">
                <a:ln>
                  <a:noFill/>
                </a:ln>
                <a:solidFill>
                  <a:prstClr val="white"/>
                </a:solidFill>
                <a:effectLst/>
                <a:uLnTx/>
                <a:uFillTx/>
                <a:latin typeface="Calibri Light"/>
                <a:ea typeface="Yu Gothic UI"/>
                <a:cs typeface="Arial" charset="0"/>
              </a:rPr>
              <a:t>（患者カルテ画面）</a:t>
            </a:r>
            <a:endParaRPr kumimoji="1" lang="en-US" altLang="ja-JP" sz="1400" b="1" i="0" u="none" strike="noStrike" kern="1200" cap="none" spc="0" normalizeH="0" baseline="0" noProof="0" dirty="0">
              <a:ln>
                <a:noFill/>
              </a:ln>
              <a:solidFill>
                <a:prstClr val="white"/>
              </a:solidFill>
              <a:effectLst/>
              <a:uLnTx/>
              <a:uFillTx/>
              <a:latin typeface="Calibri Light"/>
              <a:ea typeface="Yu Gothic UI"/>
              <a:cs typeface="Arial" charset="0"/>
            </a:endParaRPr>
          </a:p>
        </p:txBody>
      </p:sp>
      <p:sp>
        <p:nvSpPr>
          <p:cNvPr id="9" name="Rectangle 17">
            <a:extLst>
              <a:ext uri="{FF2B5EF4-FFF2-40B4-BE49-F238E27FC236}">
                <a16:creationId xmlns:a16="http://schemas.microsoft.com/office/drawing/2014/main" id="{67613982-7504-A60A-524F-F1EB22633E5A}"/>
              </a:ext>
            </a:extLst>
          </p:cNvPr>
          <p:cNvSpPr>
            <a:spLocks noChangeArrowheads="1"/>
          </p:cNvSpPr>
          <p:nvPr/>
        </p:nvSpPr>
        <p:spPr bwMode="gray">
          <a:xfrm>
            <a:off x="2594496" y="2365765"/>
            <a:ext cx="576000" cy="180000"/>
          </a:xfrm>
          <a:prstGeom prst="roundRect">
            <a:avLst/>
          </a:prstGeom>
          <a:solidFill>
            <a:schemeClr val="bg1">
              <a:lumMod val="95000"/>
            </a:schemeClr>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050" b="0" i="0" u="none" strike="noStrike" kern="1200" cap="none" spc="0" normalizeH="0" baseline="0" noProof="0" dirty="0">
                <a:ln>
                  <a:noFill/>
                </a:ln>
                <a:solidFill>
                  <a:prstClr val="black"/>
                </a:solidFill>
                <a:effectLst/>
                <a:uLnTx/>
                <a:uFillTx/>
                <a:latin typeface="Calibri Light"/>
                <a:ea typeface="Yu Gothic UI"/>
                <a:cs typeface="Arial" charset="0"/>
              </a:rPr>
              <a:t>相互参照</a:t>
            </a:r>
          </a:p>
        </p:txBody>
      </p:sp>
      <p:sp>
        <p:nvSpPr>
          <p:cNvPr id="10" name="Rectangle 18">
            <a:extLst>
              <a:ext uri="{FF2B5EF4-FFF2-40B4-BE49-F238E27FC236}">
                <a16:creationId xmlns:a16="http://schemas.microsoft.com/office/drawing/2014/main" id="{82832D94-A0D9-F0DC-E58B-BA08003C55AE}"/>
              </a:ext>
            </a:extLst>
          </p:cNvPr>
          <p:cNvSpPr>
            <a:spLocks noChangeArrowheads="1"/>
          </p:cNvSpPr>
          <p:nvPr/>
        </p:nvSpPr>
        <p:spPr bwMode="gray">
          <a:xfrm>
            <a:off x="3909000" y="2069984"/>
            <a:ext cx="2304000" cy="1404000"/>
          </a:xfrm>
          <a:prstGeom prst="roundRect">
            <a:avLst>
              <a:gd name="adj" fmla="val 4630"/>
            </a:avLst>
          </a:prstGeom>
          <a:solidFill>
            <a:schemeClr val="bg1"/>
          </a:solidFill>
          <a:ln w="12700" algn="ctr">
            <a:solidFill>
              <a:schemeClr val="accent6"/>
            </a:solidFill>
            <a:miter lim="800000"/>
            <a:headEnd/>
            <a:tailEnd/>
          </a:ln>
        </p:spPr>
        <p:txBody>
          <a:bodyPr lIns="72000" tIns="108000" rIns="108000" bIns="108000" anchor="ctr"/>
          <a:lstStyle/>
          <a:p>
            <a:pPr marL="11113" marR="0" lvl="0" indent="0" algn="l" defTabSz="990564" rtl="0" eaLnBrk="1" fontAlgn="auto" latinLnBrk="0" hangingPunct="1">
              <a:lnSpc>
                <a:spcPct val="100000"/>
              </a:lnSpc>
              <a:spcBef>
                <a:spcPts val="300"/>
              </a:spcBef>
              <a:spcAft>
                <a:spcPts val="0"/>
              </a:spcAft>
              <a:buClrTx/>
              <a:buSzPct val="100000"/>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Light"/>
              <a:ea typeface="Yu Gothic UI"/>
              <a:cs typeface="Arial" charset="0"/>
            </a:endParaRPr>
          </a:p>
        </p:txBody>
      </p:sp>
      <p:sp>
        <p:nvSpPr>
          <p:cNvPr id="11" name="Rectangle 17">
            <a:extLst>
              <a:ext uri="{FF2B5EF4-FFF2-40B4-BE49-F238E27FC236}">
                <a16:creationId xmlns:a16="http://schemas.microsoft.com/office/drawing/2014/main" id="{55C71E73-BB88-1E52-D56B-1C35928F5FB2}"/>
              </a:ext>
            </a:extLst>
          </p:cNvPr>
          <p:cNvSpPr>
            <a:spLocks noChangeArrowheads="1"/>
          </p:cNvSpPr>
          <p:nvPr/>
        </p:nvSpPr>
        <p:spPr bwMode="gray">
          <a:xfrm>
            <a:off x="3909000" y="1801313"/>
            <a:ext cx="2304000" cy="360000"/>
          </a:xfrm>
          <a:prstGeom prst="round2SameRect">
            <a:avLst/>
          </a:prstGeom>
          <a:solidFill>
            <a:schemeClr val="accent6"/>
          </a:solidFill>
          <a:ln w="12700" algn="ctr">
            <a:solidFill>
              <a:schemeClr val="accent6"/>
            </a:solidFill>
            <a:miter lim="800000"/>
            <a:headEnd/>
            <a:tailEnd/>
          </a:ln>
        </p:spPr>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200" b="1" i="0" u="none" strike="noStrike" kern="1200" cap="none" spc="0" normalizeH="0" baseline="0" noProof="0" dirty="0">
                <a:ln>
                  <a:noFill/>
                </a:ln>
                <a:solidFill>
                  <a:prstClr val="white"/>
                </a:solidFill>
                <a:effectLst/>
                <a:uLnTx/>
                <a:uFillTx/>
                <a:latin typeface="Calibri Light"/>
                <a:ea typeface="Yu Gothic UI"/>
                <a:cs typeface="Arial" charset="0"/>
              </a:rPr>
              <a:t>相互参照システム</a:t>
            </a:r>
            <a:endParaRPr kumimoji="1" lang="en-US" altLang="ja-JP" sz="1200" b="1" i="0" u="none" strike="noStrike" kern="1200" cap="none" spc="0" normalizeH="0" baseline="0" noProof="0" dirty="0">
              <a:ln>
                <a:noFill/>
              </a:ln>
              <a:solidFill>
                <a:prstClr val="white"/>
              </a:solidFill>
              <a:effectLst/>
              <a:uLnTx/>
              <a:uFillTx/>
              <a:latin typeface="Calibri Light"/>
              <a:ea typeface="Yu Gothic UI"/>
              <a:cs typeface="Arial" charset="0"/>
            </a:endParaRPr>
          </a:p>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050" b="1" i="0" u="none" strike="noStrike" kern="1200" cap="none" spc="0" normalizeH="0" baseline="0" noProof="0" dirty="0">
                <a:ln>
                  <a:noFill/>
                </a:ln>
                <a:solidFill>
                  <a:prstClr val="white"/>
                </a:solidFill>
                <a:effectLst/>
                <a:uLnTx/>
                <a:uFillTx/>
                <a:latin typeface="Calibri Light"/>
                <a:ea typeface="Yu Gothic UI"/>
                <a:cs typeface="Arial" charset="0"/>
              </a:rPr>
              <a:t>（参照先選択）</a:t>
            </a:r>
            <a:endParaRPr kumimoji="1" lang="ja-JP" altLang="en-US" sz="1200" b="1" i="0" u="none" strike="noStrike" kern="1200" cap="none" spc="0" normalizeH="0" baseline="0" noProof="0" dirty="0">
              <a:ln>
                <a:noFill/>
              </a:ln>
              <a:solidFill>
                <a:prstClr val="white"/>
              </a:solidFill>
              <a:effectLst/>
              <a:uLnTx/>
              <a:uFillTx/>
              <a:latin typeface="Calibri Light"/>
              <a:ea typeface="Yu Gothic UI"/>
              <a:cs typeface="Arial" charset="0"/>
            </a:endParaRPr>
          </a:p>
        </p:txBody>
      </p:sp>
      <p:sp>
        <p:nvSpPr>
          <p:cNvPr id="12" name="Rectangle 17">
            <a:extLst>
              <a:ext uri="{FF2B5EF4-FFF2-40B4-BE49-F238E27FC236}">
                <a16:creationId xmlns:a16="http://schemas.microsoft.com/office/drawing/2014/main" id="{F805F1D9-68BD-C384-B3B1-B596F558742F}"/>
              </a:ext>
            </a:extLst>
          </p:cNvPr>
          <p:cNvSpPr>
            <a:spLocks noChangeArrowheads="1"/>
          </p:cNvSpPr>
          <p:nvPr/>
        </p:nvSpPr>
        <p:spPr bwMode="gray">
          <a:xfrm>
            <a:off x="4044068" y="2611084"/>
            <a:ext cx="576000" cy="180000"/>
          </a:xfrm>
          <a:prstGeom prst="roundRect">
            <a:avLst/>
          </a:prstGeom>
          <a:solidFill>
            <a:schemeClr val="bg1">
              <a:lumMod val="95000"/>
            </a:schemeClr>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050" b="0" i="0" u="none" strike="noStrike" kern="1200" cap="none" spc="0" normalizeH="0" baseline="0" noProof="0" dirty="0">
                <a:ln>
                  <a:noFill/>
                </a:ln>
                <a:solidFill>
                  <a:prstClr val="black"/>
                </a:solidFill>
                <a:effectLst/>
                <a:uLnTx/>
                <a:uFillTx/>
                <a:latin typeface="Calibri Light"/>
                <a:ea typeface="Yu Gothic UI"/>
                <a:cs typeface="Arial" charset="0"/>
              </a:rPr>
              <a:t>西部</a:t>
            </a:r>
          </a:p>
        </p:txBody>
      </p:sp>
      <p:sp>
        <p:nvSpPr>
          <p:cNvPr id="13" name="Rectangle 17">
            <a:extLst>
              <a:ext uri="{FF2B5EF4-FFF2-40B4-BE49-F238E27FC236}">
                <a16:creationId xmlns:a16="http://schemas.microsoft.com/office/drawing/2014/main" id="{E6668608-6D33-C7F5-5268-EEC335F02885}"/>
              </a:ext>
            </a:extLst>
          </p:cNvPr>
          <p:cNvSpPr>
            <a:spLocks noChangeArrowheads="1"/>
          </p:cNvSpPr>
          <p:nvPr/>
        </p:nvSpPr>
        <p:spPr bwMode="gray">
          <a:xfrm>
            <a:off x="4044068" y="2846640"/>
            <a:ext cx="576000" cy="180000"/>
          </a:xfrm>
          <a:prstGeom prst="roundRect">
            <a:avLst/>
          </a:prstGeom>
          <a:solidFill>
            <a:schemeClr val="bg1">
              <a:lumMod val="95000"/>
            </a:schemeClr>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050" b="0" i="0" u="none" strike="noStrike" kern="1200" cap="none" spc="0" normalizeH="0" baseline="0" noProof="0" dirty="0">
                <a:ln>
                  <a:noFill/>
                </a:ln>
                <a:solidFill>
                  <a:prstClr val="black"/>
                </a:solidFill>
                <a:effectLst/>
                <a:uLnTx/>
                <a:uFillTx/>
                <a:latin typeface="Calibri Light"/>
                <a:ea typeface="Yu Gothic UI"/>
                <a:cs typeface="Arial" charset="0"/>
              </a:rPr>
              <a:t>東部</a:t>
            </a:r>
          </a:p>
        </p:txBody>
      </p:sp>
      <p:sp>
        <p:nvSpPr>
          <p:cNvPr id="14" name="Rectangle 17">
            <a:extLst>
              <a:ext uri="{FF2B5EF4-FFF2-40B4-BE49-F238E27FC236}">
                <a16:creationId xmlns:a16="http://schemas.microsoft.com/office/drawing/2014/main" id="{860B4F0A-017C-7A46-3959-2521979D4027}"/>
              </a:ext>
            </a:extLst>
          </p:cNvPr>
          <p:cNvSpPr>
            <a:spLocks noChangeArrowheads="1"/>
          </p:cNvSpPr>
          <p:nvPr/>
        </p:nvSpPr>
        <p:spPr bwMode="gray">
          <a:xfrm>
            <a:off x="4044068" y="3082196"/>
            <a:ext cx="576000" cy="180000"/>
          </a:xfrm>
          <a:prstGeom prst="roundRect">
            <a:avLst/>
          </a:prstGeom>
          <a:solidFill>
            <a:schemeClr val="bg1">
              <a:lumMod val="95000"/>
            </a:schemeClr>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050" b="0" i="0" u="none" strike="noStrike" kern="1200" cap="none" spc="0" normalizeH="0" baseline="0" noProof="0" dirty="0">
                <a:ln>
                  <a:noFill/>
                </a:ln>
                <a:solidFill>
                  <a:prstClr val="black"/>
                </a:solidFill>
                <a:effectLst/>
                <a:uLnTx/>
                <a:uFillTx/>
                <a:latin typeface="Calibri Light"/>
                <a:ea typeface="Yu Gothic UI"/>
                <a:cs typeface="Arial" charset="0"/>
              </a:rPr>
              <a:t>みどり</a:t>
            </a:r>
          </a:p>
        </p:txBody>
      </p:sp>
      <p:sp>
        <p:nvSpPr>
          <p:cNvPr id="16" name="Rectangle 17">
            <a:extLst>
              <a:ext uri="{FF2B5EF4-FFF2-40B4-BE49-F238E27FC236}">
                <a16:creationId xmlns:a16="http://schemas.microsoft.com/office/drawing/2014/main" id="{81D140DF-6916-DC24-A35D-51DC0D5F621B}"/>
              </a:ext>
            </a:extLst>
          </p:cNvPr>
          <p:cNvSpPr>
            <a:spLocks noChangeArrowheads="1"/>
          </p:cNvSpPr>
          <p:nvPr/>
        </p:nvSpPr>
        <p:spPr bwMode="gray">
          <a:xfrm>
            <a:off x="6876430" y="2575041"/>
            <a:ext cx="2163067" cy="828373"/>
          </a:xfrm>
          <a:prstGeom prst="rect">
            <a:avLst/>
          </a:prstGeom>
          <a:solidFill>
            <a:schemeClr val="accent6">
              <a:lumMod val="40000"/>
              <a:lumOff val="60000"/>
            </a:schemeClr>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050" b="0" i="0" u="none" strike="noStrike" kern="1200" cap="none" spc="0" normalizeH="0" baseline="0" noProof="0" dirty="0">
                <a:ln>
                  <a:noFill/>
                </a:ln>
                <a:solidFill>
                  <a:prstClr val="black"/>
                </a:solidFill>
                <a:effectLst/>
                <a:uLnTx/>
                <a:uFillTx/>
                <a:latin typeface="Calibri Light"/>
                <a:ea typeface="Yu Gothic UI"/>
                <a:cs typeface="Arial" charset="0"/>
              </a:rPr>
              <a:t>カルテ参照画面</a:t>
            </a:r>
          </a:p>
        </p:txBody>
      </p:sp>
      <p:sp>
        <p:nvSpPr>
          <p:cNvPr id="17" name="Rectangle 17">
            <a:extLst>
              <a:ext uri="{FF2B5EF4-FFF2-40B4-BE49-F238E27FC236}">
                <a16:creationId xmlns:a16="http://schemas.microsoft.com/office/drawing/2014/main" id="{1A6931AD-3E7C-6B91-B266-90A975131666}"/>
              </a:ext>
            </a:extLst>
          </p:cNvPr>
          <p:cNvSpPr>
            <a:spLocks noChangeArrowheads="1"/>
          </p:cNvSpPr>
          <p:nvPr/>
        </p:nvSpPr>
        <p:spPr bwMode="gray">
          <a:xfrm>
            <a:off x="3979466" y="2293612"/>
            <a:ext cx="2163067" cy="252000"/>
          </a:xfrm>
          <a:prstGeom prst="rect">
            <a:avLst/>
          </a:prstGeom>
          <a:solidFill>
            <a:schemeClr val="accent6">
              <a:lumMod val="20000"/>
              <a:lumOff val="80000"/>
            </a:schemeClr>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050" b="0" i="0" u="none" strike="noStrike" kern="1200" cap="none" spc="0" normalizeH="0" baseline="0" noProof="0" dirty="0">
                <a:ln>
                  <a:noFill/>
                </a:ln>
                <a:solidFill>
                  <a:prstClr val="black"/>
                </a:solidFill>
                <a:effectLst/>
                <a:uLnTx/>
                <a:uFillTx/>
                <a:latin typeface="Calibri Light"/>
                <a:ea typeface="Yu Gothic UI"/>
                <a:cs typeface="Arial" charset="0"/>
              </a:rPr>
              <a:t>患者情報画面</a:t>
            </a:r>
          </a:p>
        </p:txBody>
      </p:sp>
      <p:sp>
        <p:nvSpPr>
          <p:cNvPr id="18" name="Rectangle 17">
            <a:extLst>
              <a:ext uri="{FF2B5EF4-FFF2-40B4-BE49-F238E27FC236}">
                <a16:creationId xmlns:a16="http://schemas.microsoft.com/office/drawing/2014/main" id="{8F2E2A4B-A183-FD0C-55E3-0AA1F4DC560A}"/>
              </a:ext>
            </a:extLst>
          </p:cNvPr>
          <p:cNvSpPr>
            <a:spLocks noChangeArrowheads="1"/>
          </p:cNvSpPr>
          <p:nvPr/>
        </p:nvSpPr>
        <p:spPr bwMode="gray">
          <a:xfrm>
            <a:off x="6876430" y="2293612"/>
            <a:ext cx="2163067" cy="252000"/>
          </a:xfrm>
          <a:prstGeom prst="rect">
            <a:avLst/>
          </a:prstGeom>
          <a:solidFill>
            <a:schemeClr val="accent6">
              <a:lumMod val="20000"/>
              <a:lumOff val="80000"/>
            </a:schemeClr>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050" b="0" i="0" u="none" strike="noStrike" kern="1200" cap="none" spc="0" normalizeH="0" baseline="0" noProof="0" dirty="0">
                <a:ln>
                  <a:noFill/>
                </a:ln>
                <a:solidFill>
                  <a:prstClr val="black"/>
                </a:solidFill>
                <a:effectLst/>
                <a:uLnTx/>
                <a:uFillTx/>
                <a:latin typeface="Calibri Light"/>
                <a:ea typeface="Yu Gothic UI"/>
                <a:cs typeface="Arial" charset="0"/>
              </a:rPr>
              <a:t>患者情報画面</a:t>
            </a:r>
          </a:p>
        </p:txBody>
      </p:sp>
      <p:sp>
        <p:nvSpPr>
          <p:cNvPr id="19" name="二等辺三角形 18">
            <a:extLst>
              <a:ext uri="{FF2B5EF4-FFF2-40B4-BE49-F238E27FC236}">
                <a16:creationId xmlns:a16="http://schemas.microsoft.com/office/drawing/2014/main" id="{3112BF6F-C4D1-AC62-68C8-F84B8CC32709}"/>
              </a:ext>
            </a:extLst>
          </p:cNvPr>
          <p:cNvSpPr/>
          <p:nvPr/>
        </p:nvSpPr>
        <p:spPr bwMode="gray">
          <a:xfrm rot="5400000">
            <a:off x="3099447" y="2661186"/>
            <a:ext cx="1027612" cy="209276"/>
          </a:xfrm>
          <a:prstGeom prst="triangle">
            <a:avLst/>
          </a:prstGeom>
          <a:solidFill>
            <a:srgbClr val="BBBCBC"/>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endParaRPr kumimoji="1" lang="ja-JP" altLang="en-US" sz="1200" b="0" i="0" u="none" strike="noStrike" kern="1200" cap="none" spc="0" normalizeH="0" baseline="0" noProof="0" dirty="0">
              <a:ln>
                <a:noFill/>
              </a:ln>
              <a:solidFill>
                <a:prstClr val="black"/>
              </a:solidFill>
              <a:effectLst/>
              <a:uLnTx/>
              <a:uFillTx/>
              <a:latin typeface="Calibri Light"/>
              <a:ea typeface="Yu Gothic UI"/>
              <a:cs typeface="Arial" charset="0"/>
            </a:endParaRPr>
          </a:p>
        </p:txBody>
      </p:sp>
      <p:sp>
        <p:nvSpPr>
          <p:cNvPr id="20" name="二等辺三角形 19">
            <a:extLst>
              <a:ext uri="{FF2B5EF4-FFF2-40B4-BE49-F238E27FC236}">
                <a16:creationId xmlns:a16="http://schemas.microsoft.com/office/drawing/2014/main" id="{A1810286-C312-C1A4-79A5-EB7E7899A546}"/>
              </a:ext>
            </a:extLst>
          </p:cNvPr>
          <p:cNvSpPr/>
          <p:nvPr/>
        </p:nvSpPr>
        <p:spPr bwMode="gray">
          <a:xfrm rot="5400000">
            <a:off x="6002476" y="2661186"/>
            <a:ext cx="1027612" cy="209276"/>
          </a:xfrm>
          <a:prstGeom prst="triangle">
            <a:avLst/>
          </a:prstGeom>
          <a:solidFill>
            <a:srgbClr val="BBBCBC"/>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endParaRPr kumimoji="1" lang="ja-JP" altLang="en-US" sz="1200" b="0" i="0" u="none" strike="noStrike" kern="1200" cap="none" spc="0" normalizeH="0" baseline="0" noProof="0" dirty="0">
              <a:ln>
                <a:noFill/>
              </a:ln>
              <a:solidFill>
                <a:prstClr val="black"/>
              </a:solidFill>
              <a:effectLst/>
              <a:uLnTx/>
              <a:uFillTx/>
              <a:latin typeface="Calibri Light"/>
              <a:ea typeface="Yu Gothic UI"/>
              <a:cs typeface="Arial" charset="0"/>
            </a:endParaRPr>
          </a:p>
        </p:txBody>
      </p:sp>
      <p:sp>
        <p:nvSpPr>
          <p:cNvPr id="21" name="正方形/長方形 20">
            <a:extLst>
              <a:ext uri="{FF2B5EF4-FFF2-40B4-BE49-F238E27FC236}">
                <a16:creationId xmlns:a16="http://schemas.microsoft.com/office/drawing/2014/main" id="{AC9AD7A4-FEAC-7502-AC2E-ECF2500F7E58}"/>
              </a:ext>
            </a:extLst>
          </p:cNvPr>
          <p:cNvSpPr/>
          <p:nvPr/>
        </p:nvSpPr>
        <p:spPr bwMode="gray">
          <a:xfrm>
            <a:off x="1004160" y="3840394"/>
            <a:ext cx="2304000" cy="1856545"/>
          </a:xfrm>
          <a:prstGeom prst="rect">
            <a:avLst/>
          </a:prstGeom>
          <a:solidFill>
            <a:schemeClr val="bg1">
              <a:lumMod val="95000"/>
            </a:schemeClr>
          </a:solidFill>
          <a:ln w="12700" algn="ctr">
            <a:solidFill>
              <a:schemeClr val="bg1">
                <a:lumMod val="50000"/>
              </a:schemeClr>
            </a:solidFill>
            <a:miter lim="800000"/>
            <a:headEnd/>
            <a:tailEnd/>
          </a:ln>
        </p:spPr>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marL="171450" marR="0" lvl="0" indent="-171450" algn="l" defTabSz="990564" rtl="0" eaLnBrk="1" fontAlgn="auto" latinLnBrk="0" hangingPunct="1">
              <a:lnSpc>
                <a:spcPct val="100000"/>
              </a:lnSpc>
              <a:spcBef>
                <a:spcPts val="0"/>
              </a:spcBef>
              <a:spcAft>
                <a:spcPts val="0"/>
              </a:spcAft>
              <a:buClrTx/>
              <a:buSzPct val="100000"/>
              <a:buFont typeface="Wingdings" panose="05000000000000000000" pitchFamily="2" charset="2"/>
              <a:buChar char="ü"/>
              <a:tabLst/>
              <a:defRPr/>
            </a:pPr>
            <a:r>
              <a:rPr kumimoji="1" lang="ja-JP" altLang="en-US" sz="1200" b="0" i="0" u="none" strike="noStrike" kern="1200" cap="none" spc="0" normalizeH="0" baseline="0" noProof="0" dirty="0">
                <a:ln>
                  <a:noFill/>
                </a:ln>
                <a:solidFill>
                  <a:prstClr val="black"/>
                </a:solidFill>
                <a:effectLst/>
                <a:uLnTx/>
                <a:uFillTx/>
                <a:latin typeface="Calibri Light"/>
                <a:ea typeface="Yu Gothic UI"/>
                <a:cs typeface="Arial" charset="0"/>
              </a:rPr>
              <a:t>カルテ画面の「相互参照」ボタンを押下すると相互参照システム</a:t>
            </a:r>
            <a:r>
              <a:rPr kumimoji="1" lang="ja-JP" altLang="en-US" sz="1200" b="0" i="0" u="none" strike="noStrike" kern="1200" cap="none" spc="0" normalizeH="0" baseline="0" noProof="0">
                <a:ln>
                  <a:noFill/>
                </a:ln>
                <a:solidFill>
                  <a:prstClr val="black"/>
                </a:solidFill>
                <a:effectLst/>
                <a:uLnTx/>
                <a:uFillTx/>
                <a:latin typeface="Calibri Light"/>
                <a:ea typeface="Yu Gothic UI"/>
                <a:cs typeface="Arial" charset="0"/>
              </a:rPr>
              <a:t>の画面が起動する（相互参照システムのウィンドウが表示される）</a:t>
            </a:r>
            <a:endParaRPr kumimoji="1" lang="ja-JP" altLang="en-US" sz="1200" b="0" i="0" u="none" strike="noStrike" kern="1200" cap="none" spc="0" normalizeH="0" baseline="0" noProof="0" dirty="0">
              <a:ln>
                <a:noFill/>
              </a:ln>
              <a:solidFill>
                <a:prstClr val="black"/>
              </a:solidFill>
              <a:effectLst/>
              <a:uLnTx/>
              <a:uFillTx/>
              <a:latin typeface="Calibri Light"/>
              <a:ea typeface="Yu Gothic UI"/>
              <a:cs typeface="Arial" charset="0"/>
            </a:endParaRPr>
          </a:p>
        </p:txBody>
      </p:sp>
      <p:sp>
        <p:nvSpPr>
          <p:cNvPr id="22" name="正方形/長方形 21">
            <a:extLst>
              <a:ext uri="{FF2B5EF4-FFF2-40B4-BE49-F238E27FC236}">
                <a16:creationId xmlns:a16="http://schemas.microsoft.com/office/drawing/2014/main" id="{D2380BA7-983F-506A-DEB8-8A91CFACEAEB}"/>
              </a:ext>
            </a:extLst>
          </p:cNvPr>
          <p:cNvSpPr/>
          <p:nvPr/>
        </p:nvSpPr>
        <p:spPr bwMode="gray">
          <a:xfrm>
            <a:off x="3909000" y="3840394"/>
            <a:ext cx="2304000" cy="1856545"/>
          </a:xfrm>
          <a:prstGeom prst="rect">
            <a:avLst/>
          </a:prstGeom>
          <a:solidFill>
            <a:schemeClr val="bg1">
              <a:lumMod val="95000"/>
            </a:schemeClr>
          </a:solidFill>
          <a:ln w="12700" algn="ctr">
            <a:solidFill>
              <a:schemeClr val="bg1">
                <a:lumMod val="50000"/>
              </a:schemeClr>
            </a:solidFill>
            <a:miter lim="800000"/>
            <a:headEnd/>
            <a:tailEnd/>
          </a:ln>
        </p:spPr>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marL="171450" marR="0" lvl="0" indent="-171450" algn="l" defTabSz="990564" rtl="0" eaLnBrk="1" fontAlgn="auto" latinLnBrk="0" hangingPunct="1">
              <a:lnSpc>
                <a:spcPct val="100000"/>
              </a:lnSpc>
              <a:spcBef>
                <a:spcPts val="0"/>
              </a:spcBef>
              <a:spcAft>
                <a:spcPts val="0"/>
              </a:spcAft>
              <a:buClrTx/>
              <a:buSzPct val="100000"/>
              <a:buFont typeface="Wingdings" panose="05000000000000000000" pitchFamily="2" charset="2"/>
              <a:buChar char="ü"/>
              <a:tabLst/>
              <a:defRPr/>
            </a:pPr>
            <a:r>
              <a:rPr kumimoji="1" lang="ja-JP" altLang="en-US" sz="1200" b="0" i="0" u="none" strike="noStrike" kern="1200" cap="none" spc="0" normalizeH="0" baseline="0" noProof="0" dirty="0">
                <a:ln>
                  <a:noFill/>
                </a:ln>
                <a:solidFill>
                  <a:prstClr val="black"/>
                </a:solidFill>
                <a:effectLst/>
                <a:uLnTx/>
                <a:uFillTx/>
                <a:latin typeface="Calibri Light"/>
                <a:ea typeface="Yu Gothic UI"/>
                <a:cs typeface="Arial" charset="0"/>
              </a:rPr>
              <a:t>当該患者の患者</a:t>
            </a:r>
            <a:r>
              <a:rPr kumimoji="1" lang="en-US" altLang="ja-JP" sz="1200" b="0" i="0" u="none" strike="noStrike" kern="1200" cap="none" spc="0" normalizeH="0" baseline="0" noProof="0" dirty="0">
                <a:ln>
                  <a:noFill/>
                </a:ln>
                <a:solidFill>
                  <a:prstClr val="black"/>
                </a:solidFill>
                <a:effectLst/>
                <a:uLnTx/>
                <a:uFillTx/>
                <a:latin typeface="Calibri Light"/>
                <a:ea typeface="Yu Gothic UI"/>
                <a:cs typeface="Arial" charset="0"/>
              </a:rPr>
              <a:t>ID</a:t>
            </a:r>
            <a:r>
              <a:rPr kumimoji="1" lang="ja-JP" altLang="en-US" sz="1200" b="0" i="0" u="none" strike="noStrike" kern="1200" cap="none" spc="0" normalizeH="0" baseline="0" noProof="0" dirty="0">
                <a:ln>
                  <a:noFill/>
                </a:ln>
                <a:solidFill>
                  <a:prstClr val="black"/>
                </a:solidFill>
                <a:effectLst/>
                <a:uLnTx/>
                <a:uFillTx/>
                <a:latin typeface="Calibri Light"/>
                <a:ea typeface="Yu Gothic UI"/>
                <a:cs typeface="Arial" charset="0"/>
              </a:rPr>
              <a:t>の紐づけが完了している病院名のボタン</a:t>
            </a:r>
            <a:r>
              <a:rPr kumimoji="1" lang="ja-JP" altLang="en-US" sz="1200" b="0" i="0" u="none" strike="noStrike" kern="1200" cap="none" spc="0" normalizeH="0" baseline="0" noProof="0">
                <a:ln>
                  <a:noFill/>
                </a:ln>
                <a:solidFill>
                  <a:prstClr val="black"/>
                </a:solidFill>
                <a:effectLst/>
                <a:uLnTx/>
                <a:uFillTx/>
                <a:latin typeface="Calibri Light"/>
                <a:ea typeface="Yu Gothic UI"/>
                <a:cs typeface="Arial" charset="0"/>
              </a:rPr>
              <a:t>を表示する</a:t>
            </a:r>
            <a:br>
              <a:rPr kumimoji="1" lang="en-US" altLang="ja-JP" sz="1200" b="0" i="0" u="none" strike="noStrike" kern="1200" cap="none" spc="0" normalizeH="0" baseline="0" noProof="0" dirty="0">
                <a:ln>
                  <a:noFill/>
                </a:ln>
                <a:solidFill>
                  <a:prstClr val="black"/>
                </a:solidFill>
                <a:effectLst/>
                <a:uLnTx/>
                <a:uFillTx/>
                <a:latin typeface="Calibri Light"/>
                <a:ea typeface="Yu Gothic UI"/>
                <a:cs typeface="Arial" charset="0"/>
              </a:rPr>
            </a:br>
            <a:endParaRPr kumimoji="1" lang="en-US" altLang="ja-JP" sz="1200" b="0" i="0" u="none" strike="noStrike" kern="1200" cap="none" spc="0" normalizeH="0" baseline="0" noProof="0" dirty="0">
              <a:ln>
                <a:noFill/>
              </a:ln>
              <a:solidFill>
                <a:prstClr val="black"/>
              </a:solidFill>
              <a:effectLst/>
              <a:uLnTx/>
              <a:uFillTx/>
              <a:latin typeface="Calibri Light"/>
              <a:ea typeface="Yu Gothic UI"/>
              <a:cs typeface="Arial" charset="0"/>
            </a:endParaRPr>
          </a:p>
          <a:p>
            <a:pPr marL="0" marR="0" lvl="0" indent="0" algn="l" defTabSz="990564" rtl="0" eaLnBrk="1" fontAlgn="auto" latinLnBrk="0" hangingPunct="1">
              <a:lnSpc>
                <a:spcPct val="100000"/>
              </a:lnSpc>
              <a:spcBef>
                <a:spcPts val="0"/>
              </a:spcBef>
              <a:spcAft>
                <a:spcPts val="0"/>
              </a:spcAft>
              <a:buClrTx/>
              <a:buSzPct val="100000"/>
              <a:buFontTx/>
              <a:buNone/>
              <a:tabLst/>
              <a:defRPr/>
            </a:pPr>
            <a:r>
              <a:rPr kumimoji="1" lang="en-US" altLang="ja-JP" sz="1200" b="0" i="0" u="none" strike="noStrike" kern="1200" cap="none" spc="0" normalizeH="0" baseline="0" noProof="0" dirty="0">
                <a:ln>
                  <a:noFill/>
                </a:ln>
                <a:solidFill>
                  <a:prstClr val="black"/>
                </a:solidFill>
                <a:effectLst/>
                <a:uLnTx/>
                <a:uFillTx/>
                <a:latin typeface="Calibri Light"/>
                <a:ea typeface="Yu Gothic UI"/>
                <a:cs typeface="Arial" charset="0"/>
              </a:rPr>
              <a:t>※</a:t>
            </a:r>
            <a:r>
              <a:rPr kumimoji="1" lang="ja-JP" altLang="en-US" sz="1200" b="0" i="0" u="none" strike="noStrike" kern="1200" cap="none" spc="0" normalizeH="0" baseline="0" noProof="0" dirty="0">
                <a:ln>
                  <a:noFill/>
                </a:ln>
                <a:solidFill>
                  <a:prstClr val="black"/>
                </a:solidFill>
                <a:effectLst/>
                <a:uLnTx/>
                <a:uFillTx/>
                <a:latin typeface="Calibri Light"/>
                <a:ea typeface="Yu Gothic UI"/>
                <a:cs typeface="Arial" charset="0"/>
              </a:rPr>
              <a:t>患者</a:t>
            </a:r>
            <a:r>
              <a:rPr kumimoji="1" lang="en-US" altLang="ja-JP" sz="1200" b="0" i="0" u="none" strike="noStrike" kern="1200" cap="none" spc="0" normalizeH="0" baseline="0" noProof="0" dirty="0">
                <a:ln>
                  <a:noFill/>
                </a:ln>
                <a:solidFill>
                  <a:prstClr val="black"/>
                </a:solidFill>
                <a:effectLst/>
                <a:uLnTx/>
                <a:uFillTx/>
                <a:latin typeface="Calibri Light"/>
                <a:ea typeface="Yu Gothic UI"/>
                <a:cs typeface="Arial" charset="0"/>
              </a:rPr>
              <a:t>ID</a:t>
            </a:r>
            <a:r>
              <a:rPr kumimoji="1" lang="ja-JP" altLang="en-US" sz="1200" b="0" i="0" u="none" strike="noStrike" kern="1200" cap="none" spc="0" normalizeH="0" baseline="0" noProof="0" dirty="0">
                <a:ln>
                  <a:noFill/>
                </a:ln>
                <a:solidFill>
                  <a:prstClr val="black"/>
                </a:solidFill>
                <a:effectLst/>
                <a:uLnTx/>
                <a:uFillTx/>
                <a:latin typeface="Calibri Light"/>
                <a:ea typeface="Yu Gothic UI"/>
                <a:cs typeface="Arial" charset="0"/>
              </a:rPr>
              <a:t>の紐づけ情報も相互参照</a:t>
            </a:r>
            <a:endParaRPr kumimoji="1" lang="en-US" altLang="ja-JP" sz="1200" b="0" i="0" u="none" strike="noStrike" kern="1200" cap="none" spc="0" normalizeH="0" baseline="0" noProof="0" dirty="0">
              <a:ln>
                <a:noFill/>
              </a:ln>
              <a:solidFill>
                <a:prstClr val="black"/>
              </a:solidFill>
              <a:effectLst/>
              <a:uLnTx/>
              <a:uFillTx/>
              <a:latin typeface="Calibri Light"/>
              <a:ea typeface="Yu Gothic UI"/>
              <a:cs typeface="Arial" charset="0"/>
            </a:endParaRPr>
          </a:p>
          <a:p>
            <a:pPr marL="0" marR="0" lvl="0" indent="0" algn="l" defTabSz="990564" rtl="0" eaLnBrk="1" fontAlgn="auto" latinLnBrk="0" hangingPunct="1">
              <a:lnSpc>
                <a:spcPct val="100000"/>
              </a:lnSpc>
              <a:spcBef>
                <a:spcPts val="0"/>
              </a:spcBef>
              <a:spcAft>
                <a:spcPts val="0"/>
              </a:spcAft>
              <a:buClrTx/>
              <a:buSzPct val="100000"/>
              <a:buFontTx/>
              <a:buNone/>
              <a:tabLst/>
              <a:defRPr/>
            </a:pPr>
            <a:r>
              <a:rPr kumimoji="1" lang="ja-JP" altLang="en-US" sz="1200" b="0" i="0" u="none" strike="noStrike" kern="1200" cap="none" spc="0" normalizeH="0" baseline="0" noProof="0" dirty="0">
                <a:ln>
                  <a:noFill/>
                </a:ln>
                <a:solidFill>
                  <a:prstClr val="black"/>
                </a:solidFill>
                <a:effectLst/>
                <a:uLnTx/>
                <a:uFillTx/>
                <a:latin typeface="Calibri Light"/>
                <a:ea typeface="Yu Gothic UI"/>
                <a:cs typeface="Arial" charset="0"/>
              </a:rPr>
              <a:t>　システム（</a:t>
            </a:r>
            <a:r>
              <a:rPr kumimoji="1" lang="en-US" altLang="ja-JP" sz="1200" b="0" i="0" u="none" strike="noStrike" kern="1200" cap="none" spc="0" normalizeH="0" baseline="0" noProof="0" dirty="0">
                <a:ln>
                  <a:noFill/>
                </a:ln>
                <a:solidFill>
                  <a:prstClr val="black"/>
                </a:solidFill>
                <a:effectLst/>
                <a:uLnTx/>
                <a:uFillTx/>
                <a:latin typeface="Calibri Light"/>
                <a:ea typeface="Yu Gothic UI"/>
                <a:cs typeface="Arial" charset="0"/>
              </a:rPr>
              <a:t>Mint</a:t>
            </a:r>
            <a:r>
              <a:rPr kumimoji="1" lang="ja-JP" altLang="en-US" sz="1200" b="0" i="0" u="none" strike="noStrike" kern="1200" cap="none" spc="0" normalizeH="0" baseline="0" noProof="0" dirty="0">
                <a:ln>
                  <a:noFill/>
                </a:ln>
                <a:solidFill>
                  <a:prstClr val="black"/>
                </a:solidFill>
                <a:effectLst/>
                <a:uLnTx/>
                <a:uFillTx/>
                <a:latin typeface="Calibri Light"/>
                <a:ea typeface="Yu Gothic UI"/>
                <a:cs typeface="Arial" charset="0"/>
              </a:rPr>
              <a:t>）で</a:t>
            </a:r>
            <a:r>
              <a:rPr kumimoji="1" lang="ja-JP" altLang="en-US" sz="1200" b="0" i="0" u="none" strike="noStrike" kern="1200" cap="none" spc="0" normalizeH="0" baseline="0" noProof="0">
                <a:ln>
                  <a:noFill/>
                </a:ln>
                <a:solidFill>
                  <a:prstClr val="black"/>
                </a:solidFill>
                <a:effectLst/>
                <a:uLnTx/>
                <a:uFillTx/>
                <a:latin typeface="Calibri Light"/>
                <a:ea typeface="Yu Gothic UI"/>
                <a:cs typeface="Arial" charset="0"/>
              </a:rPr>
              <a:t>管理している</a:t>
            </a:r>
            <a:endParaRPr kumimoji="1" lang="ja-JP" altLang="en-US" sz="1200" b="0" i="0" u="none" strike="noStrike" kern="1200" cap="none" spc="0" normalizeH="0" baseline="0" noProof="0" dirty="0">
              <a:ln>
                <a:noFill/>
              </a:ln>
              <a:solidFill>
                <a:prstClr val="black"/>
              </a:solidFill>
              <a:effectLst/>
              <a:uLnTx/>
              <a:uFillTx/>
              <a:latin typeface="Calibri Light"/>
              <a:ea typeface="Yu Gothic UI"/>
              <a:cs typeface="Arial" charset="0"/>
            </a:endParaRPr>
          </a:p>
        </p:txBody>
      </p:sp>
      <p:sp>
        <p:nvSpPr>
          <p:cNvPr id="23" name="正方形/長方形 22">
            <a:extLst>
              <a:ext uri="{FF2B5EF4-FFF2-40B4-BE49-F238E27FC236}">
                <a16:creationId xmlns:a16="http://schemas.microsoft.com/office/drawing/2014/main" id="{1C8B7EDE-4414-3AB5-AD43-4CE92756E9F9}"/>
              </a:ext>
            </a:extLst>
          </p:cNvPr>
          <p:cNvSpPr/>
          <p:nvPr/>
        </p:nvSpPr>
        <p:spPr bwMode="gray">
          <a:xfrm>
            <a:off x="6813840" y="3840394"/>
            <a:ext cx="2304000" cy="1856545"/>
          </a:xfrm>
          <a:prstGeom prst="rect">
            <a:avLst/>
          </a:prstGeom>
          <a:solidFill>
            <a:schemeClr val="bg1">
              <a:lumMod val="95000"/>
            </a:schemeClr>
          </a:solidFill>
          <a:ln w="12700" algn="ctr">
            <a:solidFill>
              <a:schemeClr val="bg1">
                <a:lumMod val="50000"/>
              </a:schemeClr>
            </a:solidFill>
            <a:miter lim="800000"/>
            <a:headEnd/>
            <a:tailEnd/>
          </a:ln>
        </p:spPr>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marL="171450" marR="0" lvl="0" indent="-171450" algn="l" defTabSz="990564" rtl="0" eaLnBrk="1" fontAlgn="auto" latinLnBrk="0" hangingPunct="1">
              <a:lnSpc>
                <a:spcPct val="100000"/>
              </a:lnSpc>
              <a:spcBef>
                <a:spcPts val="0"/>
              </a:spcBef>
              <a:spcAft>
                <a:spcPts val="0"/>
              </a:spcAft>
              <a:buClrTx/>
              <a:buSzPct val="100000"/>
              <a:buFont typeface="Wingdings" panose="05000000000000000000" pitchFamily="2" charset="2"/>
              <a:buChar char="ü"/>
              <a:tabLst/>
              <a:defRPr/>
            </a:pPr>
            <a:r>
              <a:rPr kumimoji="1" lang="ja-JP" altLang="en-US" sz="1200" b="0" i="0" u="none" strike="noStrike" kern="1200" cap="none" spc="0" normalizeH="0" baseline="0" noProof="0" dirty="0">
                <a:ln>
                  <a:noFill/>
                </a:ln>
                <a:solidFill>
                  <a:prstClr val="black"/>
                </a:solidFill>
                <a:effectLst/>
                <a:uLnTx/>
                <a:uFillTx/>
                <a:latin typeface="Calibri Light"/>
                <a:ea typeface="Yu Gothic UI"/>
                <a:cs typeface="Arial" charset="0"/>
              </a:rPr>
              <a:t>選択した病院のカルテ参照画面を画面下部</a:t>
            </a:r>
            <a:r>
              <a:rPr kumimoji="1" lang="ja-JP" altLang="en-US" sz="1200" b="0" i="0" u="none" strike="noStrike" kern="1200" cap="none" spc="0" normalizeH="0" baseline="0" noProof="0">
                <a:ln>
                  <a:noFill/>
                </a:ln>
                <a:solidFill>
                  <a:prstClr val="black"/>
                </a:solidFill>
                <a:effectLst/>
                <a:uLnTx/>
                <a:uFillTx/>
                <a:latin typeface="Calibri Light"/>
                <a:ea typeface="Yu Gothic UI"/>
                <a:cs typeface="Arial" charset="0"/>
              </a:rPr>
              <a:t>に展開する</a:t>
            </a:r>
            <a:endParaRPr kumimoji="1" lang="en-US" altLang="ja-JP" sz="1200" b="0" i="0" u="none" strike="noStrike" kern="1200" cap="none" spc="0" normalizeH="0" baseline="0" noProof="0" dirty="0">
              <a:ln>
                <a:noFill/>
              </a:ln>
              <a:solidFill>
                <a:prstClr val="black"/>
              </a:solidFill>
              <a:effectLst/>
              <a:uLnTx/>
              <a:uFillTx/>
              <a:latin typeface="Calibri Light"/>
              <a:ea typeface="Yu Gothic UI"/>
              <a:cs typeface="Arial" charset="0"/>
            </a:endParaRPr>
          </a:p>
          <a:p>
            <a:pPr marL="357188" marR="0" lvl="0" indent="-171450" algn="l" defTabSz="990564" rtl="0" eaLnBrk="1" fontAlgn="auto" latinLnBrk="0" hangingPunct="1">
              <a:lnSpc>
                <a:spcPct val="100000"/>
              </a:lnSpc>
              <a:spcBef>
                <a:spcPts val="0"/>
              </a:spcBef>
              <a:spcAft>
                <a:spcPts val="0"/>
              </a:spcAft>
              <a:buClrTx/>
              <a:buSzPct val="100000"/>
              <a:buFont typeface="Wingdings" panose="05000000000000000000" pitchFamily="2" charset="2"/>
              <a:buChar char="Ø"/>
              <a:tabLst/>
              <a:defRPr/>
            </a:pPr>
            <a:r>
              <a:rPr kumimoji="1" lang="ja-JP" altLang="en-US" sz="1100" b="0" i="0" u="none" strike="noStrike" kern="1200" cap="none" spc="0" normalizeH="0" baseline="0" noProof="0" dirty="0">
                <a:ln>
                  <a:noFill/>
                </a:ln>
                <a:solidFill>
                  <a:prstClr val="black"/>
                </a:solidFill>
                <a:effectLst/>
                <a:uLnTx/>
                <a:uFillTx/>
                <a:latin typeface="Calibri Light"/>
                <a:ea typeface="Yu Gothic UI"/>
                <a:cs typeface="Arial" charset="0"/>
              </a:rPr>
              <a:t>桜山・東部：</a:t>
            </a:r>
            <a:br>
              <a:rPr kumimoji="1" lang="en-US" altLang="ja-JP" sz="1100" b="0" i="0" u="none" strike="noStrike" kern="1200" cap="none" spc="0" normalizeH="0" baseline="0" noProof="0" dirty="0">
                <a:ln>
                  <a:noFill/>
                </a:ln>
                <a:solidFill>
                  <a:prstClr val="black"/>
                </a:solidFill>
                <a:effectLst/>
                <a:uLnTx/>
                <a:uFillTx/>
                <a:latin typeface="Calibri Light"/>
                <a:ea typeface="Yu Gothic UI"/>
                <a:cs typeface="Arial" charset="0"/>
              </a:rPr>
            </a:br>
            <a:r>
              <a:rPr kumimoji="1" lang="ja-JP" altLang="en-US" sz="1100" b="0" i="0" u="none" strike="noStrike" kern="1200" cap="none" spc="0" normalizeH="0" baseline="0" noProof="0" dirty="0">
                <a:ln>
                  <a:noFill/>
                </a:ln>
                <a:solidFill>
                  <a:prstClr val="black"/>
                </a:solidFill>
                <a:effectLst/>
                <a:uLnTx/>
                <a:uFillTx/>
                <a:latin typeface="Calibri Light"/>
                <a:ea typeface="Yu Gothic UI"/>
                <a:cs typeface="Arial" charset="0"/>
              </a:rPr>
              <a:t>　バックアップカルテ画面</a:t>
            </a:r>
            <a:br>
              <a:rPr kumimoji="1" lang="en-US" altLang="ja-JP" sz="1100" b="0" i="0" u="none" strike="noStrike" kern="1200" cap="none" spc="0" normalizeH="0" baseline="0" noProof="0" dirty="0">
                <a:ln>
                  <a:noFill/>
                </a:ln>
                <a:solidFill>
                  <a:prstClr val="black"/>
                </a:solidFill>
                <a:effectLst/>
                <a:uLnTx/>
                <a:uFillTx/>
                <a:latin typeface="Calibri Light"/>
                <a:ea typeface="Yu Gothic UI"/>
                <a:cs typeface="Arial" charset="0"/>
              </a:rPr>
            </a:br>
            <a:r>
              <a:rPr kumimoji="1" lang="ja-JP" altLang="en-US" sz="1100" b="0" i="0" u="none" strike="noStrike" kern="1200" cap="none" spc="0" normalizeH="0" baseline="0" noProof="0" dirty="0">
                <a:ln>
                  <a:noFill/>
                </a:ln>
                <a:solidFill>
                  <a:prstClr val="black"/>
                </a:solidFill>
                <a:effectLst/>
                <a:uLnTx/>
                <a:uFillTx/>
                <a:latin typeface="Calibri Light"/>
                <a:ea typeface="Yu Gothic UI"/>
                <a:cs typeface="Arial" charset="0"/>
              </a:rPr>
              <a:t>　（障害時参照用画面）</a:t>
            </a:r>
            <a:endParaRPr kumimoji="1" lang="en-US" altLang="ja-JP" sz="1100" b="0" i="0" u="none" strike="noStrike" kern="1200" cap="none" spc="0" normalizeH="0" baseline="0" noProof="0" dirty="0">
              <a:ln>
                <a:noFill/>
              </a:ln>
              <a:solidFill>
                <a:prstClr val="black"/>
              </a:solidFill>
              <a:effectLst/>
              <a:uLnTx/>
              <a:uFillTx/>
              <a:latin typeface="Calibri Light"/>
              <a:ea typeface="Yu Gothic UI"/>
              <a:cs typeface="Arial" charset="0"/>
            </a:endParaRPr>
          </a:p>
          <a:p>
            <a:pPr marL="357188" marR="0" lvl="0" indent="-171450" algn="l" defTabSz="990564" rtl="0" eaLnBrk="1" fontAlgn="auto" latinLnBrk="0" hangingPunct="1">
              <a:lnSpc>
                <a:spcPct val="100000"/>
              </a:lnSpc>
              <a:spcBef>
                <a:spcPts val="0"/>
              </a:spcBef>
              <a:spcAft>
                <a:spcPts val="0"/>
              </a:spcAft>
              <a:buClrTx/>
              <a:buSzPct val="100000"/>
              <a:buFont typeface="Wingdings" panose="05000000000000000000" pitchFamily="2" charset="2"/>
              <a:buChar char="Ø"/>
              <a:tabLst/>
              <a:defRPr/>
            </a:pPr>
            <a:r>
              <a:rPr kumimoji="1" lang="ja-JP" altLang="en-US" sz="1100" b="0" i="0" u="none" strike="noStrike" kern="1200" cap="none" spc="0" normalizeH="0" baseline="0" noProof="0" dirty="0">
                <a:ln>
                  <a:noFill/>
                </a:ln>
                <a:solidFill>
                  <a:prstClr val="black"/>
                </a:solidFill>
                <a:effectLst/>
                <a:uLnTx/>
                <a:uFillTx/>
                <a:latin typeface="Calibri Light"/>
                <a:ea typeface="Yu Gothic UI"/>
                <a:cs typeface="Arial" charset="0"/>
              </a:rPr>
              <a:t>西部：</a:t>
            </a:r>
            <a:br>
              <a:rPr kumimoji="1" lang="en-US" altLang="ja-JP" sz="1100" b="0" i="0" u="none" strike="noStrike" kern="1200" cap="none" spc="0" normalizeH="0" baseline="0" noProof="0" dirty="0">
                <a:ln>
                  <a:noFill/>
                </a:ln>
                <a:solidFill>
                  <a:prstClr val="black"/>
                </a:solidFill>
                <a:effectLst/>
                <a:uLnTx/>
                <a:uFillTx/>
                <a:latin typeface="Calibri Light"/>
                <a:ea typeface="Yu Gothic UI"/>
                <a:cs typeface="Arial" charset="0"/>
              </a:rPr>
            </a:br>
            <a:r>
              <a:rPr kumimoji="1" lang="ja-JP" altLang="en-US" sz="1100" b="0" i="0" u="none" strike="noStrike" kern="1200" cap="none" spc="0" normalizeH="0" baseline="0" noProof="0" dirty="0">
                <a:ln>
                  <a:noFill/>
                </a:ln>
                <a:solidFill>
                  <a:prstClr val="black"/>
                </a:solidFill>
                <a:effectLst/>
                <a:uLnTx/>
                <a:uFillTx/>
                <a:latin typeface="Calibri Light"/>
                <a:ea typeface="Yu Gothic UI"/>
                <a:cs typeface="Arial" charset="0"/>
              </a:rPr>
              <a:t>　</a:t>
            </a:r>
            <a:r>
              <a:rPr kumimoji="1" lang="en-US" altLang="ja-JP" sz="1100" b="0" i="0" u="none" strike="noStrike" kern="1200" cap="none" spc="0" normalizeH="0" baseline="0" noProof="0" dirty="0">
                <a:ln>
                  <a:noFill/>
                </a:ln>
                <a:solidFill>
                  <a:prstClr val="black"/>
                </a:solidFill>
                <a:effectLst/>
                <a:uLnTx/>
                <a:uFillTx/>
                <a:latin typeface="Calibri Light"/>
                <a:ea typeface="Yu Gothic UI"/>
                <a:cs typeface="Arial" charset="0"/>
              </a:rPr>
              <a:t>Human Bridge</a:t>
            </a:r>
            <a:r>
              <a:rPr kumimoji="1" lang="ja-JP" altLang="en-US" sz="1100" b="0" i="0" u="none" strike="noStrike" kern="1200" cap="none" spc="0" normalizeH="0" baseline="0" noProof="0" dirty="0">
                <a:ln>
                  <a:noFill/>
                </a:ln>
                <a:solidFill>
                  <a:prstClr val="black"/>
                </a:solidFill>
                <a:effectLst/>
                <a:uLnTx/>
                <a:uFillTx/>
                <a:latin typeface="Calibri Light"/>
                <a:ea typeface="Yu Gothic UI"/>
                <a:cs typeface="Arial" charset="0"/>
              </a:rPr>
              <a:t>画面</a:t>
            </a:r>
            <a:br>
              <a:rPr kumimoji="1" lang="en-US" altLang="ja-JP" sz="1100" b="0" i="0" u="none" strike="noStrike" kern="1200" cap="none" spc="0" normalizeH="0" baseline="0" noProof="0" dirty="0">
                <a:ln>
                  <a:noFill/>
                </a:ln>
                <a:solidFill>
                  <a:prstClr val="black"/>
                </a:solidFill>
                <a:effectLst/>
                <a:uLnTx/>
                <a:uFillTx/>
                <a:latin typeface="Calibri Light"/>
                <a:ea typeface="Yu Gothic UI"/>
                <a:cs typeface="Arial" charset="0"/>
              </a:rPr>
            </a:br>
            <a:r>
              <a:rPr kumimoji="1" lang="ja-JP" altLang="en-US" sz="1100" b="0" i="0" u="none" strike="noStrike" kern="1200" cap="none" spc="0" normalizeH="0" baseline="0" noProof="0" dirty="0">
                <a:ln>
                  <a:noFill/>
                </a:ln>
                <a:solidFill>
                  <a:prstClr val="black"/>
                </a:solidFill>
                <a:effectLst/>
                <a:uLnTx/>
                <a:uFillTx/>
                <a:latin typeface="Calibri Light"/>
                <a:ea typeface="Yu Gothic UI"/>
                <a:cs typeface="Arial" charset="0"/>
              </a:rPr>
              <a:t>　（西部は緑</a:t>
            </a:r>
            <a:r>
              <a:rPr kumimoji="1" lang="en-US" altLang="ja-JP" sz="1100" b="0" i="0" u="none" strike="noStrike" kern="1200" cap="none" spc="0" normalizeH="0" baseline="0" noProof="0" dirty="0">
                <a:ln>
                  <a:noFill/>
                </a:ln>
                <a:solidFill>
                  <a:prstClr val="black"/>
                </a:solidFill>
                <a:effectLst/>
                <a:uLnTx/>
                <a:uFillTx/>
                <a:latin typeface="Calibri Light"/>
                <a:ea typeface="Yu Gothic UI"/>
                <a:cs typeface="Arial" charset="0"/>
              </a:rPr>
              <a:t>Do</a:t>
            </a:r>
            <a:r>
              <a:rPr kumimoji="1" lang="ja-JP" altLang="en-US" sz="1100" b="0" i="0" u="none" strike="noStrike" kern="1200" cap="none" spc="0" normalizeH="0" baseline="0" noProof="0" dirty="0">
                <a:ln>
                  <a:noFill/>
                </a:ln>
                <a:solidFill>
                  <a:prstClr val="black"/>
                </a:solidFill>
                <a:effectLst/>
                <a:uLnTx/>
                <a:uFillTx/>
                <a:latin typeface="Calibri Light"/>
                <a:ea typeface="Yu Gothic UI"/>
                <a:cs typeface="Arial" charset="0"/>
              </a:rPr>
              <a:t>も参照可能）</a:t>
            </a:r>
            <a:endParaRPr kumimoji="1" lang="en-US" altLang="ja-JP" sz="1100" b="0" i="0" u="none" strike="noStrike" kern="1200" cap="none" spc="0" normalizeH="0" baseline="0" noProof="0" dirty="0">
              <a:ln>
                <a:noFill/>
              </a:ln>
              <a:solidFill>
                <a:prstClr val="black"/>
              </a:solidFill>
              <a:effectLst/>
              <a:uLnTx/>
              <a:uFillTx/>
              <a:latin typeface="Calibri Light"/>
              <a:ea typeface="Yu Gothic UI"/>
              <a:cs typeface="Arial" charset="0"/>
            </a:endParaRPr>
          </a:p>
          <a:p>
            <a:pPr marL="357188" marR="0" lvl="0" indent="-171450" algn="l" defTabSz="990564" rtl="0" eaLnBrk="1" fontAlgn="auto" latinLnBrk="0" hangingPunct="1">
              <a:lnSpc>
                <a:spcPct val="100000"/>
              </a:lnSpc>
              <a:spcBef>
                <a:spcPts val="0"/>
              </a:spcBef>
              <a:spcAft>
                <a:spcPts val="0"/>
              </a:spcAft>
              <a:buClrTx/>
              <a:buSzPct val="100000"/>
              <a:buFont typeface="Wingdings" panose="05000000000000000000" pitchFamily="2" charset="2"/>
              <a:buChar char="Ø"/>
              <a:tabLst/>
              <a:defRPr/>
            </a:pPr>
            <a:r>
              <a:rPr kumimoji="1" lang="ja-JP" altLang="en-US" sz="1100" b="0" i="0" u="none" strike="noStrike" kern="1200" cap="none" spc="0" normalizeH="0" baseline="0" noProof="0" dirty="0">
                <a:ln>
                  <a:noFill/>
                </a:ln>
                <a:solidFill>
                  <a:prstClr val="black"/>
                </a:solidFill>
                <a:effectLst/>
                <a:uLnTx/>
                <a:uFillTx/>
                <a:latin typeface="Calibri Light"/>
                <a:ea typeface="Yu Gothic UI"/>
                <a:cs typeface="Arial" charset="0"/>
              </a:rPr>
              <a:t>みどり・みらい</a:t>
            </a:r>
            <a:r>
              <a:rPr kumimoji="1" lang="ja-JP" altLang="en-US" sz="1100" b="0" i="0" u="none" strike="noStrike" kern="1200" cap="none" spc="0" normalizeH="0" baseline="0" noProof="0">
                <a:ln>
                  <a:noFill/>
                </a:ln>
                <a:solidFill>
                  <a:prstClr val="black"/>
                </a:solidFill>
                <a:effectLst/>
                <a:uLnTx/>
                <a:uFillTx/>
                <a:latin typeface="Calibri Light"/>
                <a:ea typeface="Yu Gothic UI"/>
                <a:cs typeface="Arial" charset="0"/>
              </a:rPr>
              <a:t>：</a:t>
            </a:r>
            <a:br>
              <a:rPr kumimoji="1" lang="en-US" altLang="ja-JP" sz="1100" b="0" i="0" u="none" strike="noStrike" kern="1200" cap="none" spc="0" normalizeH="0" baseline="0" noProof="0" dirty="0">
                <a:ln>
                  <a:noFill/>
                </a:ln>
                <a:solidFill>
                  <a:prstClr val="black"/>
                </a:solidFill>
                <a:effectLst/>
                <a:uLnTx/>
                <a:uFillTx/>
                <a:latin typeface="Calibri Light"/>
                <a:ea typeface="Yu Gothic UI"/>
                <a:cs typeface="Arial" charset="0"/>
              </a:rPr>
            </a:br>
            <a:r>
              <a:rPr kumimoji="1" lang="ja-JP" altLang="en-US" sz="1100" b="0" i="0" u="none" strike="noStrike" kern="1200" cap="none" spc="0" normalizeH="0" baseline="0" noProof="0">
                <a:ln>
                  <a:noFill/>
                </a:ln>
                <a:solidFill>
                  <a:prstClr val="black"/>
                </a:solidFill>
                <a:effectLst/>
                <a:uLnTx/>
                <a:uFillTx/>
                <a:latin typeface="Calibri Light"/>
                <a:ea typeface="Yu Gothic UI"/>
                <a:cs typeface="Arial" charset="0"/>
              </a:rPr>
              <a:t>　</a:t>
            </a:r>
            <a:r>
              <a:rPr kumimoji="1" lang="en-US" altLang="ja-JP" sz="1100" b="0" i="0" u="none" strike="noStrike" kern="1200" cap="none" spc="0" normalizeH="0" baseline="0" noProof="0" dirty="0">
                <a:ln>
                  <a:noFill/>
                </a:ln>
                <a:solidFill>
                  <a:prstClr val="black"/>
                </a:solidFill>
                <a:effectLst/>
                <a:uLnTx/>
                <a:uFillTx/>
                <a:latin typeface="Calibri Light"/>
                <a:ea typeface="Yu Gothic UI"/>
                <a:cs typeface="Arial" charset="0"/>
              </a:rPr>
              <a:t>CTC</a:t>
            </a:r>
            <a:r>
              <a:rPr kumimoji="1" lang="ja-JP" altLang="en-US" sz="1100" b="0" i="0" u="none" strike="noStrike" kern="1200" cap="none" spc="0" normalizeH="0" baseline="0" noProof="0">
                <a:ln>
                  <a:noFill/>
                </a:ln>
                <a:solidFill>
                  <a:prstClr val="black"/>
                </a:solidFill>
                <a:effectLst/>
                <a:uLnTx/>
                <a:uFillTx/>
                <a:latin typeface="Calibri Light"/>
                <a:ea typeface="Yu Gothic UI"/>
                <a:cs typeface="Arial" charset="0"/>
              </a:rPr>
              <a:t>地域連携システム画面</a:t>
            </a:r>
            <a:endParaRPr kumimoji="1" lang="ja-JP" altLang="en-US" sz="1100" b="0" i="0" u="none" strike="noStrike" kern="1200" cap="none" spc="0" normalizeH="0" baseline="0" noProof="0" dirty="0">
              <a:ln>
                <a:noFill/>
              </a:ln>
              <a:solidFill>
                <a:prstClr val="black"/>
              </a:solidFill>
              <a:effectLst/>
              <a:uLnTx/>
              <a:uFillTx/>
              <a:latin typeface="Calibri Light"/>
              <a:ea typeface="Yu Gothic UI"/>
              <a:cs typeface="Arial" charset="0"/>
            </a:endParaRPr>
          </a:p>
        </p:txBody>
      </p:sp>
      <p:sp>
        <p:nvSpPr>
          <p:cNvPr id="24" name="テキスト ボックス 23">
            <a:extLst>
              <a:ext uri="{FF2B5EF4-FFF2-40B4-BE49-F238E27FC236}">
                <a16:creationId xmlns:a16="http://schemas.microsoft.com/office/drawing/2014/main" id="{47E2C3A3-F47A-5EE2-E97A-9B80A9FD0E98}"/>
              </a:ext>
            </a:extLst>
          </p:cNvPr>
          <p:cNvSpPr txBox="1"/>
          <p:nvPr/>
        </p:nvSpPr>
        <p:spPr bwMode="gray">
          <a:xfrm>
            <a:off x="2728536" y="1382371"/>
            <a:ext cx="4661533" cy="184666"/>
          </a:xfrm>
          <a:prstGeom prst="rect">
            <a:avLst/>
          </a:prstGeom>
          <a:noFill/>
        </p:spPr>
        <p:txBody>
          <a:bodyPr wrap="square" lIns="0" tIns="0" rIns="0" bIns="0" rtlCol="0">
            <a:spAutoFit/>
          </a:bodyPr>
          <a:lstStyle/>
          <a:p>
            <a:pPr marL="0" marR="0" lvl="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200" b="0" i="0" u="none" strike="noStrike" kern="1200" cap="none" spc="0" normalizeH="0" baseline="0" noProof="0">
                <a:ln>
                  <a:noFill/>
                </a:ln>
                <a:solidFill>
                  <a:prstClr val="black"/>
                </a:solidFill>
                <a:effectLst/>
                <a:uLnTx/>
                <a:uFillTx/>
                <a:latin typeface="Yu Gothic UI"/>
                <a:ea typeface="Yu Gothic UI"/>
                <a:cs typeface="Arial" charset="0"/>
              </a:rPr>
              <a:t>＜既存の市大病院群における電子カルテの相互参照の画面遷移イメージ＞</a:t>
            </a:r>
            <a:endParaRPr kumimoji="1" lang="ja-JP" altLang="en-US" sz="1200" b="0" i="0" u="none" strike="noStrike" kern="1200" cap="none" spc="0" normalizeH="0" baseline="0" noProof="0" dirty="0">
              <a:ln>
                <a:noFill/>
              </a:ln>
              <a:solidFill>
                <a:prstClr val="black"/>
              </a:solidFill>
              <a:effectLst/>
              <a:uLnTx/>
              <a:uFillTx/>
              <a:latin typeface="Yu Gothic UI"/>
              <a:ea typeface="Yu Gothic UI"/>
              <a:cs typeface="Arial" charset="0"/>
            </a:endParaRPr>
          </a:p>
        </p:txBody>
      </p:sp>
    </p:spTree>
    <p:extLst>
      <p:ext uri="{BB962C8B-B14F-4D97-AF65-F5344CB8AC3E}">
        <p14:creationId xmlns:p14="http://schemas.microsoft.com/office/powerpoint/2010/main" val="572791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7970361D-E978-B607-0EAA-ED435A273402}"/>
              </a:ext>
            </a:extLst>
          </p:cNvPr>
          <p:cNvSpPr>
            <a:spLocks noGrp="1"/>
          </p:cNvSpPr>
          <p:nvPr>
            <p:ph type="sldNum" sz="quarter" idx="13"/>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43A0986-838B-4D2A-A95C-8CB1738263FE}" type="slidenum">
              <a:rPr kumimoji="0" lang="ja-JP" altLang="en-US" sz="900" b="0" i="0" u="none" strike="noStrike" kern="1200" cap="none" spc="0" normalizeH="0" baseline="0" noProof="0" smtClean="0">
                <a:ln>
                  <a:noFill/>
                </a:ln>
                <a:solidFill>
                  <a:prstClr val="black"/>
                </a:solidFill>
                <a:effectLst/>
                <a:uLnTx/>
                <a:uFillTx/>
                <a:latin typeface="Calibri Light"/>
                <a:ea typeface="Yu Gothic UI"/>
                <a:cs typeface="+mn-cs"/>
                <a:sym typeface="+mn-lt"/>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ja-JP" altLang="en-US" sz="900" b="0" i="0" u="none" strike="noStrike" kern="1200" cap="none" spc="0" normalizeH="0" baseline="0" noProof="0" dirty="0">
              <a:ln>
                <a:noFill/>
              </a:ln>
              <a:solidFill>
                <a:prstClr val="black"/>
              </a:solidFill>
              <a:effectLst/>
              <a:uLnTx/>
              <a:uFillTx/>
              <a:latin typeface="Calibri Light"/>
              <a:ea typeface="Yu Gothic UI"/>
              <a:cs typeface="+mn-cs"/>
              <a:sym typeface="+mn-lt"/>
            </a:endParaRPr>
          </a:p>
        </p:txBody>
      </p:sp>
      <p:sp>
        <p:nvSpPr>
          <p:cNvPr id="5" name="タイトル 4">
            <a:extLst>
              <a:ext uri="{FF2B5EF4-FFF2-40B4-BE49-F238E27FC236}">
                <a16:creationId xmlns:a16="http://schemas.microsoft.com/office/drawing/2014/main" id="{9493B958-2EFD-0F79-35DB-25CE2D447169}"/>
              </a:ext>
            </a:extLst>
          </p:cNvPr>
          <p:cNvSpPr>
            <a:spLocks noGrp="1"/>
          </p:cNvSpPr>
          <p:nvPr>
            <p:ph type="title"/>
          </p:nvPr>
        </p:nvSpPr>
        <p:spPr/>
        <p:txBody>
          <a:bodyPr anchor="t"/>
          <a:lstStyle/>
          <a:p>
            <a:r>
              <a:rPr lang="en-US" altLang="ja-JP"/>
              <a:t>【</a:t>
            </a:r>
            <a:r>
              <a:rPr lang="ja-JP" altLang="en-US"/>
              <a:t>参考資料　</a:t>
            </a:r>
            <a:r>
              <a:rPr lang="en-US" altLang="ja-JP"/>
              <a:t>(3)</a:t>
            </a:r>
            <a:r>
              <a:rPr lang="ja-JP" altLang="en-US"/>
              <a:t> 個別事項</a:t>
            </a:r>
            <a:r>
              <a:rPr lang="en-US" altLang="ja-JP"/>
              <a:t>3-8】</a:t>
            </a:r>
            <a:br>
              <a:rPr lang="en-US" altLang="ja-JP"/>
            </a:br>
            <a:r>
              <a:rPr lang="ja-JP" altLang="en-US"/>
              <a:t>名古屋市立大学病院における</a:t>
            </a:r>
            <a:r>
              <a:rPr lang="en-US" altLang="ja-JP"/>
              <a:t>2025</a:t>
            </a:r>
            <a:r>
              <a:rPr lang="ja-JP" altLang="en-US"/>
              <a:t>年（令和</a:t>
            </a:r>
            <a:r>
              <a:rPr lang="en-US" altLang="ja-JP"/>
              <a:t>7</a:t>
            </a:r>
            <a:r>
              <a:rPr lang="ja-JP" altLang="en-US"/>
              <a:t>年）夏にオープン予定の救急災害医療センターへ導入する端末の活用について</a:t>
            </a:r>
            <a:endParaRPr kumimoji="1" lang="ja-JP" altLang="en-US"/>
          </a:p>
        </p:txBody>
      </p:sp>
      <p:sp>
        <p:nvSpPr>
          <p:cNvPr id="10" name="正方形/長方形 9">
            <a:extLst>
              <a:ext uri="{FF2B5EF4-FFF2-40B4-BE49-F238E27FC236}">
                <a16:creationId xmlns:a16="http://schemas.microsoft.com/office/drawing/2014/main" id="{28C8099A-E06C-C37D-0ACF-1B694341EE70}"/>
              </a:ext>
            </a:extLst>
          </p:cNvPr>
          <p:cNvSpPr/>
          <p:nvPr/>
        </p:nvSpPr>
        <p:spPr bwMode="gray">
          <a:xfrm>
            <a:off x="415925" y="1180566"/>
            <a:ext cx="9074150" cy="972000"/>
          </a:xfrm>
          <a:prstGeom prst="rect">
            <a:avLst/>
          </a:prstGeom>
          <a:solidFill>
            <a:schemeClr val="bg1">
              <a:lumMod val="95000"/>
            </a:schemeClr>
          </a:solidFill>
          <a:ln w="12700" algn="ctr">
            <a:solidFill>
              <a:schemeClr val="bg1">
                <a:lumMod val="50000"/>
              </a:schemeClr>
            </a:solidFill>
            <a:miter lim="800000"/>
            <a:headEnd/>
            <a:tailEnd/>
          </a:ln>
        </p:spPr>
        <p:txBody>
          <a:bodyPr rot="0" spcFirstLastPara="0" vertOverflow="overflow" horzOverflow="overflow" vert="horz" wrap="square" lIns="36000" tIns="0" rIns="36000" bIns="0" numCol="1" spcCol="0" rtlCol="0" fromWordArt="0" anchor="t" anchorCtr="0" forceAA="0" compatLnSpc="1">
            <a:prstTxWarp prst="textNoShape">
              <a:avLst/>
            </a:prstTxWarp>
            <a:noAutofit/>
          </a:bodyPr>
          <a:lstStyle/>
          <a:p>
            <a:pPr marL="171450" marR="0" lvl="0" indent="-171450" algn="l" defTabSz="990564" rtl="0" eaLnBrk="1" fontAlgn="auto" latinLnBrk="0" hangingPunct="1">
              <a:lnSpc>
                <a:spcPct val="100000"/>
              </a:lnSpc>
              <a:spcBef>
                <a:spcPts val="0"/>
              </a:spcBef>
              <a:spcAft>
                <a:spcPts val="0"/>
              </a:spcAft>
              <a:buClrTx/>
              <a:buSzPct val="100000"/>
              <a:buFont typeface="Wingdings" panose="05000000000000000000" pitchFamily="2" charset="2"/>
              <a:buChar char="n"/>
              <a:tabLst/>
              <a:defRPr/>
            </a:pPr>
            <a:r>
              <a:rPr kumimoji="1" lang="ja-JP" altLang="en-US" sz="1200" b="1" i="0" u="none" strike="noStrike" kern="1200" cap="none" spc="0" normalizeH="0" baseline="0" noProof="0">
                <a:ln>
                  <a:noFill/>
                </a:ln>
                <a:solidFill>
                  <a:prstClr val="black"/>
                </a:solidFill>
                <a:effectLst/>
                <a:uLnTx/>
                <a:uFillTx/>
                <a:latin typeface="Calibri Light"/>
                <a:ea typeface="Yu Gothic UI"/>
                <a:cs typeface="Arial" charset="0"/>
              </a:rPr>
              <a:t>背景</a:t>
            </a:r>
            <a:endParaRPr kumimoji="1" lang="en-US" altLang="ja-JP" sz="1200" b="1" i="0" u="none" strike="noStrike" kern="1200" cap="none" spc="0" normalizeH="0" baseline="0" noProof="0">
              <a:ln>
                <a:noFill/>
              </a:ln>
              <a:solidFill>
                <a:prstClr val="black"/>
              </a:solidFill>
              <a:effectLst/>
              <a:uLnTx/>
              <a:uFillTx/>
              <a:latin typeface="Calibri Light"/>
              <a:ea typeface="Yu Gothic UI"/>
              <a:cs typeface="Arial" charset="0"/>
            </a:endParaRPr>
          </a:p>
          <a:p>
            <a:pPr marL="360363" marR="0" lvl="0" indent="-171450" algn="l" defTabSz="990564" rtl="0" eaLnBrk="1" fontAlgn="auto" latinLnBrk="0" hangingPunct="1">
              <a:lnSpc>
                <a:spcPct val="100000"/>
              </a:lnSpc>
              <a:spcBef>
                <a:spcPts val="0"/>
              </a:spcBef>
              <a:spcAft>
                <a:spcPts val="0"/>
              </a:spcAft>
              <a:buClrTx/>
              <a:buSzPct val="100000"/>
              <a:buFont typeface="Wingdings" panose="05000000000000000000" pitchFamily="2" charset="2"/>
              <a:buChar char="Ø"/>
              <a:tabLst/>
              <a:defRPr/>
            </a:pPr>
            <a:r>
              <a:rPr lang="ja-JP" altLang="en-US" sz="1200"/>
              <a:t>名古屋市立大学病院において、救急災害医療センターを新規開棟し、</a:t>
            </a:r>
            <a:r>
              <a:rPr lang="en-US" altLang="ja-JP" sz="1200"/>
              <a:t>2025</a:t>
            </a:r>
            <a:r>
              <a:rPr lang="ja-JP" altLang="en-US" sz="1200"/>
              <a:t>年（令和</a:t>
            </a:r>
            <a:r>
              <a:rPr lang="en-US" altLang="ja-JP" sz="1200"/>
              <a:t>7</a:t>
            </a:r>
            <a:r>
              <a:rPr lang="ja-JP" altLang="en-US" sz="1200"/>
              <a:t>年）夏にオープン予定である</a:t>
            </a:r>
            <a:endParaRPr lang="en-US" altLang="ja-JP" sz="1200"/>
          </a:p>
          <a:p>
            <a:pPr marL="360363" marR="0" lvl="0" indent="-171450" algn="l" defTabSz="990564" rtl="0" eaLnBrk="1" fontAlgn="auto" latinLnBrk="0" hangingPunct="1">
              <a:lnSpc>
                <a:spcPct val="100000"/>
              </a:lnSpc>
              <a:spcBef>
                <a:spcPts val="0"/>
              </a:spcBef>
              <a:spcAft>
                <a:spcPts val="0"/>
              </a:spcAft>
              <a:buClrTx/>
              <a:buSzPct val="100000"/>
              <a:buFont typeface="Wingdings" panose="05000000000000000000" pitchFamily="2" charset="2"/>
              <a:buChar char="Ø"/>
              <a:tabLst/>
              <a:defRPr/>
            </a:pPr>
            <a:r>
              <a:rPr kumimoji="1" lang="ja-JP" altLang="en-US" sz="1200">
                <a:solidFill>
                  <a:prstClr val="black"/>
                </a:solidFill>
                <a:latin typeface="Calibri Light"/>
                <a:ea typeface="Yu Gothic UI"/>
              </a:rPr>
              <a:t>救急災害医療センターのオープンにあたり新規に</a:t>
            </a:r>
            <a:r>
              <a:rPr kumimoji="1" lang="en-US" altLang="ja-JP" sz="1200">
                <a:solidFill>
                  <a:prstClr val="black"/>
                </a:solidFill>
                <a:latin typeface="Calibri Light"/>
                <a:ea typeface="Yu Gothic UI"/>
              </a:rPr>
              <a:t>470</a:t>
            </a:r>
            <a:r>
              <a:rPr kumimoji="1" lang="ja-JP" altLang="en-US" sz="1200">
                <a:solidFill>
                  <a:prstClr val="black"/>
                </a:solidFill>
                <a:latin typeface="Calibri Light"/>
                <a:ea typeface="Yu Gothic UI"/>
              </a:rPr>
              <a:t>台の端末を調達予定である（端末の機種等は未定）。</a:t>
            </a:r>
            <a:endParaRPr kumimoji="1" lang="en-US" altLang="ja-JP" sz="1200">
              <a:solidFill>
                <a:prstClr val="black"/>
              </a:solidFill>
              <a:latin typeface="Calibri Light"/>
              <a:ea typeface="Yu Gothic UI"/>
            </a:endParaRPr>
          </a:p>
          <a:p>
            <a:pPr marL="360363" marR="0" lvl="0" indent="-171450" algn="l" defTabSz="990564" rtl="0" eaLnBrk="1" fontAlgn="auto" latinLnBrk="0" hangingPunct="1">
              <a:lnSpc>
                <a:spcPct val="100000"/>
              </a:lnSpc>
              <a:spcBef>
                <a:spcPts val="0"/>
              </a:spcBef>
              <a:spcAft>
                <a:spcPts val="0"/>
              </a:spcAft>
              <a:buClrTx/>
              <a:buSzPct val="100000"/>
              <a:buFont typeface="Wingdings" panose="05000000000000000000" pitchFamily="2" charset="2"/>
              <a:buChar char="Ø"/>
              <a:tabLst/>
              <a:defRPr/>
            </a:pPr>
            <a:r>
              <a:rPr lang="ja-JP" altLang="en-US" sz="1200"/>
              <a:t>救急災害医療センターの</a:t>
            </a:r>
            <a:r>
              <a:rPr kumimoji="1" lang="en-US" altLang="ja-JP" sz="1200">
                <a:solidFill>
                  <a:prstClr val="black"/>
                </a:solidFill>
                <a:latin typeface="Calibri Light"/>
                <a:ea typeface="Yu Gothic UI"/>
              </a:rPr>
              <a:t>470</a:t>
            </a:r>
            <a:r>
              <a:rPr kumimoji="1" lang="ja-JP" altLang="en-US" sz="1200">
                <a:solidFill>
                  <a:prstClr val="black"/>
                </a:solidFill>
                <a:latin typeface="Calibri Light"/>
                <a:ea typeface="Yu Gothic UI"/>
              </a:rPr>
              <a:t>台の端末を入れ替える場合、</a:t>
            </a:r>
            <a:r>
              <a:rPr lang="ja-JP" altLang="en-US" sz="1200"/>
              <a:t>救急災害医療センターのオープンから</a:t>
            </a:r>
            <a:r>
              <a:rPr kumimoji="1" lang="ja-JP" altLang="en-US" sz="1200">
                <a:solidFill>
                  <a:prstClr val="black"/>
                </a:solidFill>
                <a:latin typeface="Calibri Light"/>
                <a:ea typeface="Yu Gothic UI"/>
              </a:rPr>
              <a:t>次期システム更新の時期まで使用し、新規に</a:t>
            </a:r>
            <a:r>
              <a:rPr kumimoji="1" lang="en-US" altLang="ja-JP" sz="1200">
                <a:solidFill>
                  <a:prstClr val="black"/>
                </a:solidFill>
                <a:latin typeface="Calibri Light"/>
                <a:ea typeface="Yu Gothic UI"/>
              </a:rPr>
              <a:t>470</a:t>
            </a:r>
            <a:r>
              <a:rPr kumimoji="1" lang="ja-JP" altLang="en-US" sz="1200">
                <a:solidFill>
                  <a:prstClr val="black"/>
                </a:solidFill>
                <a:latin typeface="Calibri Light"/>
                <a:ea typeface="Yu Gothic UI"/>
              </a:rPr>
              <a:t>台の端末を購入する必要がある。</a:t>
            </a:r>
            <a:endParaRPr kumimoji="1" lang="en-US" altLang="ja-JP" sz="1200">
              <a:solidFill>
                <a:prstClr val="black"/>
              </a:solidFill>
              <a:latin typeface="Calibri Light"/>
              <a:ea typeface="Yu Gothic UI"/>
            </a:endParaRPr>
          </a:p>
          <a:p>
            <a:pPr marL="360363" marR="0" lvl="0" indent="-171450" algn="l" defTabSz="990564" rtl="0" eaLnBrk="1" fontAlgn="auto" latinLnBrk="0" hangingPunct="1">
              <a:lnSpc>
                <a:spcPct val="100000"/>
              </a:lnSpc>
              <a:spcBef>
                <a:spcPts val="0"/>
              </a:spcBef>
              <a:spcAft>
                <a:spcPts val="0"/>
              </a:spcAft>
              <a:buClrTx/>
              <a:buSzPct val="100000"/>
              <a:buFont typeface="Wingdings" panose="05000000000000000000" pitchFamily="2" charset="2"/>
              <a:buChar char="Ø"/>
              <a:tabLst/>
              <a:defRPr/>
            </a:pPr>
            <a:endParaRPr kumimoji="1" lang="ja-JP" altLang="en-US" sz="1200" b="0" i="0" u="none" strike="noStrike" kern="1200" cap="none" spc="0" normalizeH="0" baseline="0" noProof="0" dirty="0">
              <a:ln>
                <a:noFill/>
              </a:ln>
              <a:solidFill>
                <a:prstClr val="black"/>
              </a:solidFill>
              <a:effectLst/>
              <a:uLnTx/>
              <a:uFillTx/>
              <a:latin typeface="Calibri Light"/>
              <a:ea typeface="Yu Gothic UI"/>
              <a:cs typeface="Arial" charset="0"/>
            </a:endParaRPr>
          </a:p>
        </p:txBody>
      </p:sp>
      <p:sp>
        <p:nvSpPr>
          <p:cNvPr id="11" name="四角形: 角を丸くする 10">
            <a:extLst>
              <a:ext uri="{FF2B5EF4-FFF2-40B4-BE49-F238E27FC236}">
                <a16:creationId xmlns:a16="http://schemas.microsoft.com/office/drawing/2014/main" id="{BD6B0B67-8417-C535-1ABD-ED925F1BB871}"/>
              </a:ext>
            </a:extLst>
          </p:cNvPr>
          <p:cNvSpPr/>
          <p:nvPr/>
        </p:nvSpPr>
        <p:spPr bwMode="gray">
          <a:xfrm>
            <a:off x="415925" y="5590618"/>
            <a:ext cx="9072474" cy="1005000"/>
          </a:xfrm>
          <a:prstGeom prst="roundRect">
            <a:avLst>
              <a:gd name="adj" fmla="val 8394"/>
            </a:avLst>
          </a:prstGeom>
          <a:solidFill>
            <a:schemeClr val="accent1">
              <a:lumMod val="20000"/>
              <a:lumOff val="80000"/>
            </a:schemeClr>
          </a:solidFill>
          <a:ln w="12700" algn="ctr">
            <a:solidFill>
              <a:schemeClr val="accent1"/>
            </a:solidFill>
            <a:miter lim="800000"/>
            <a:headEnd/>
            <a:tailEnd/>
          </a:ln>
        </p:spPr>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marL="0" marR="0" lvl="0" indent="0" algn="l" defTabSz="990564" rtl="0" eaLnBrk="1" fontAlgn="auto" latinLnBrk="0" hangingPunct="1">
              <a:lnSpc>
                <a:spcPct val="100000"/>
              </a:lnSpc>
              <a:spcBef>
                <a:spcPts val="0"/>
              </a:spcBef>
              <a:spcAft>
                <a:spcPts val="0"/>
              </a:spcAft>
              <a:buClrTx/>
              <a:buSzPct val="100000"/>
              <a:buFontTx/>
              <a:buNone/>
              <a:tabLst/>
              <a:defRPr/>
            </a:pPr>
            <a:r>
              <a:rPr kumimoji="1" lang="en-US" altLang="ja-JP" sz="1200" b="1" i="0" u="none" strike="noStrike" kern="1200" cap="none" spc="0" normalizeH="0" baseline="0" noProof="0" dirty="0">
                <a:ln>
                  <a:noFill/>
                </a:ln>
                <a:solidFill>
                  <a:prstClr val="black"/>
                </a:solidFill>
                <a:effectLst/>
                <a:uLnTx/>
                <a:uFillTx/>
                <a:latin typeface="Calibri Light"/>
                <a:ea typeface="Yu Gothic UI"/>
                <a:cs typeface="Arial" charset="0"/>
              </a:rPr>
              <a:t>【</a:t>
            </a:r>
            <a:r>
              <a:rPr kumimoji="1" lang="ja-JP" altLang="en-US" sz="1200" b="1" i="0" u="none" strike="noStrike" kern="1200" cap="none" spc="0" normalizeH="0" baseline="0" noProof="0" dirty="0">
                <a:ln>
                  <a:noFill/>
                </a:ln>
                <a:solidFill>
                  <a:prstClr val="black"/>
                </a:solidFill>
                <a:effectLst/>
                <a:uLnTx/>
                <a:uFillTx/>
                <a:latin typeface="Calibri Light"/>
                <a:ea typeface="Yu Gothic UI"/>
                <a:cs typeface="Arial" charset="0"/>
              </a:rPr>
              <a:t>情報提供依頼</a:t>
            </a:r>
            <a:r>
              <a:rPr kumimoji="1" lang="en-US" altLang="ja-JP" sz="1200" b="1" i="0" u="none" strike="noStrike" kern="1200" cap="none" spc="0" normalizeH="0" baseline="0" noProof="0" dirty="0">
                <a:ln>
                  <a:noFill/>
                </a:ln>
                <a:solidFill>
                  <a:prstClr val="black"/>
                </a:solidFill>
                <a:effectLst/>
                <a:uLnTx/>
                <a:uFillTx/>
                <a:latin typeface="Calibri Light"/>
                <a:ea typeface="Yu Gothic UI"/>
                <a:cs typeface="Arial" charset="0"/>
              </a:rPr>
              <a:t>】</a:t>
            </a:r>
          </a:p>
          <a:p>
            <a:pPr marL="171450" indent="-171450" defTabSz="990564" fontAlgn="auto">
              <a:spcBef>
                <a:spcPts val="0"/>
              </a:spcBef>
              <a:spcAft>
                <a:spcPts val="0"/>
              </a:spcAft>
              <a:buSzPct val="100000"/>
              <a:buFont typeface="Arial" panose="020B0604020202020204" pitchFamily="34" charset="0"/>
              <a:buChar char="•"/>
              <a:defRPr/>
            </a:pPr>
            <a:r>
              <a:rPr kumimoji="1" lang="ja-JP" altLang="en-US" sz="1200">
                <a:solidFill>
                  <a:prstClr val="black"/>
                </a:solidFill>
                <a:latin typeface="Calibri Light"/>
                <a:ea typeface="Yu Gothic UI"/>
              </a:rPr>
              <a:t>次期システムにおいて、救急災害医療センターのオープンに合わせて調達する端末活用の可否について情報提供頂きたい。救急災害医療センターのオープンに合わせて購入した端末を活用する場合と新規端末に入れ替える場合について、費用、スケジュール、端末置き換えの作業時間、次期システム更新に係るリスクを考慮して検討したいと考えております。</a:t>
            </a:r>
            <a:endParaRPr kumimoji="1" lang="en-US" altLang="ja-JP" sz="1200">
              <a:solidFill>
                <a:prstClr val="black"/>
              </a:solidFill>
              <a:latin typeface="Calibri Light"/>
              <a:ea typeface="Yu Gothic UI"/>
            </a:endParaRPr>
          </a:p>
          <a:p>
            <a:pPr marL="171450" indent="-171450" defTabSz="990564" fontAlgn="auto">
              <a:spcBef>
                <a:spcPts val="0"/>
              </a:spcBef>
              <a:spcAft>
                <a:spcPts val="0"/>
              </a:spcAft>
              <a:buSzPct val="100000"/>
              <a:buFont typeface="Arial" panose="020B0604020202020204" pitchFamily="34" charset="0"/>
              <a:buChar char="•"/>
              <a:defRPr/>
            </a:pPr>
            <a:r>
              <a:rPr kumimoji="1" lang="ja-JP" altLang="en-US" sz="1200">
                <a:solidFill>
                  <a:prstClr val="black"/>
                </a:solidFill>
                <a:latin typeface="Calibri Light"/>
                <a:ea typeface="Yu Gothic UI"/>
              </a:rPr>
              <a:t>救急災害医療センターのオープンに合わせて購入した端末に置き換える提案をする場合は</a:t>
            </a:r>
            <a:r>
              <a:rPr kumimoji="1" lang="en-US" altLang="ja-JP" sz="1200">
                <a:solidFill>
                  <a:prstClr val="black"/>
                </a:solidFill>
                <a:latin typeface="Calibri Light"/>
                <a:ea typeface="Yu Gothic UI"/>
              </a:rPr>
              <a:t>470</a:t>
            </a:r>
            <a:r>
              <a:rPr kumimoji="1" lang="ja-JP" altLang="en-US" sz="1200">
                <a:solidFill>
                  <a:prstClr val="black"/>
                </a:solidFill>
                <a:latin typeface="Calibri Light"/>
                <a:ea typeface="Yu Gothic UI"/>
              </a:rPr>
              <a:t>台の端末台数を見積書に含めること。</a:t>
            </a:r>
            <a:endParaRPr kumimoji="1" lang="en-US" altLang="ja-JP" sz="1200">
              <a:solidFill>
                <a:prstClr val="black"/>
              </a:solidFill>
              <a:latin typeface="Calibri Light"/>
              <a:ea typeface="Yu Gothic UI"/>
            </a:endParaRPr>
          </a:p>
        </p:txBody>
      </p:sp>
      <p:pic>
        <p:nvPicPr>
          <p:cNvPr id="1026" name="Picture 2">
            <a:extLst>
              <a:ext uri="{FF2B5EF4-FFF2-40B4-BE49-F238E27FC236}">
                <a16:creationId xmlns:a16="http://schemas.microsoft.com/office/drawing/2014/main" id="{0F85E481-872E-75CA-3307-8A6107A380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820" y="4161531"/>
            <a:ext cx="1814116" cy="117092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直線コネクタ 16">
            <a:extLst>
              <a:ext uri="{FF2B5EF4-FFF2-40B4-BE49-F238E27FC236}">
                <a16:creationId xmlns:a16="http://schemas.microsoft.com/office/drawing/2014/main" id="{5CC9DC9A-BB35-83F4-5677-AA362E9F135E}"/>
              </a:ext>
            </a:extLst>
          </p:cNvPr>
          <p:cNvCxnSpPr>
            <a:cxnSpLocks/>
          </p:cNvCxnSpPr>
          <p:nvPr/>
        </p:nvCxnSpPr>
        <p:spPr bwMode="gray">
          <a:xfrm>
            <a:off x="415925" y="2373771"/>
            <a:ext cx="430085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AF63AA11-47A4-6913-8F05-1A8EDB024DC9}"/>
              </a:ext>
            </a:extLst>
          </p:cNvPr>
          <p:cNvSpPr txBox="1"/>
          <p:nvPr/>
        </p:nvSpPr>
        <p:spPr bwMode="gray">
          <a:xfrm>
            <a:off x="1587952" y="2281438"/>
            <a:ext cx="1956800" cy="184666"/>
          </a:xfrm>
          <a:prstGeom prst="rect">
            <a:avLst/>
          </a:prstGeom>
          <a:solidFill>
            <a:schemeClr val="bg1"/>
          </a:solidFill>
        </p:spPr>
        <p:txBody>
          <a:bodyPr wrap="none" lIns="72000" tIns="0" rIns="72000" bIns="0" rtlCol="0">
            <a:spAutoFit/>
          </a:bodyPr>
          <a:lstStyle/>
          <a:p>
            <a:pPr defTabSz="990564" fontAlgn="auto">
              <a:spcBef>
                <a:spcPts val="0"/>
              </a:spcBef>
              <a:spcAft>
                <a:spcPts val="0"/>
              </a:spcAft>
              <a:buSzPct val="100000"/>
            </a:pPr>
            <a:r>
              <a:rPr lang="ja-JP" altLang="en-US" sz="1200"/>
              <a:t>救急災害医療センターの概要</a:t>
            </a:r>
          </a:p>
        </p:txBody>
      </p:sp>
      <p:pic>
        <p:nvPicPr>
          <p:cNvPr id="19" name="コンテンツ プレースホルダー 18">
            <a:extLst>
              <a:ext uri="{FF2B5EF4-FFF2-40B4-BE49-F238E27FC236}">
                <a16:creationId xmlns:a16="http://schemas.microsoft.com/office/drawing/2014/main" id="{612ECDF3-4E79-D946-7A07-0478CE768544}"/>
              </a:ext>
            </a:extLst>
          </p:cNvPr>
          <p:cNvPicPr>
            <a:picLocks noGrp="1" noChangeAspect="1"/>
          </p:cNvPicPr>
          <p:nvPr>
            <p:ph idx="1"/>
          </p:nvPr>
        </p:nvPicPr>
        <p:blipFill rotWithShape="1">
          <a:blip r:embed="rId3"/>
          <a:srcRect t="19152"/>
          <a:stretch/>
        </p:blipFill>
        <p:spPr>
          <a:xfrm>
            <a:off x="522605" y="2564052"/>
            <a:ext cx="4194175" cy="1547488"/>
          </a:xfrm>
          <a:prstGeom prst="rect">
            <a:avLst/>
          </a:prstGeom>
        </p:spPr>
      </p:pic>
      <p:cxnSp>
        <p:nvCxnSpPr>
          <p:cNvPr id="20" name="直線コネクタ 19">
            <a:extLst>
              <a:ext uri="{FF2B5EF4-FFF2-40B4-BE49-F238E27FC236}">
                <a16:creationId xmlns:a16="http://schemas.microsoft.com/office/drawing/2014/main" id="{763AC8E5-7039-D789-C54B-A755B0482580}"/>
              </a:ext>
            </a:extLst>
          </p:cNvPr>
          <p:cNvCxnSpPr>
            <a:cxnSpLocks/>
          </p:cNvCxnSpPr>
          <p:nvPr/>
        </p:nvCxnSpPr>
        <p:spPr bwMode="gray">
          <a:xfrm>
            <a:off x="5117465" y="2373771"/>
            <a:ext cx="430085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949A06E7-429B-EE2E-2152-260B745606E6}"/>
              </a:ext>
            </a:extLst>
          </p:cNvPr>
          <p:cNvSpPr txBox="1"/>
          <p:nvPr/>
        </p:nvSpPr>
        <p:spPr bwMode="gray">
          <a:xfrm>
            <a:off x="5231511" y="2281438"/>
            <a:ext cx="4072763" cy="184666"/>
          </a:xfrm>
          <a:prstGeom prst="rect">
            <a:avLst/>
          </a:prstGeom>
          <a:solidFill>
            <a:schemeClr val="bg1"/>
          </a:solidFill>
        </p:spPr>
        <p:txBody>
          <a:bodyPr wrap="none" lIns="72000" tIns="0" rIns="72000" bIns="0" rtlCol="0">
            <a:spAutoFit/>
          </a:bodyPr>
          <a:lstStyle/>
          <a:p>
            <a:pPr defTabSz="990564" fontAlgn="auto">
              <a:spcBef>
                <a:spcPts val="0"/>
              </a:spcBef>
              <a:spcAft>
                <a:spcPts val="0"/>
              </a:spcAft>
              <a:buSzPct val="100000"/>
            </a:pPr>
            <a:r>
              <a:rPr lang="ja-JP" altLang="en-US" sz="1200"/>
              <a:t>救急災害医療センターのオープンにあたり新規購入する端末台数</a:t>
            </a:r>
          </a:p>
        </p:txBody>
      </p:sp>
      <p:sp>
        <p:nvSpPr>
          <p:cNvPr id="23" name="コンテンツ プレースホルダー 22">
            <a:extLst>
              <a:ext uri="{FF2B5EF4-FFF2-40B4-BE49-F238E27FC236}">
                <a16:creationId xmlns:a16="http://schemas.microsoft.com/office/drawing/2014/main" id="{101DB4EC-B9D1-6FA9-5076-00A74C6CD184}"/>
              </a:ext>
            </a:extLst>
          </p:cNvPr>
          <p:cNvSpPr>
            <a:spLocks noGrp="1"/>
          </p:cNvSpPr>
          <p:nvPr>
            <p:ph idx="12"/>
          </p:nvPr>
        </p:nvSpPr>
        <p:spPr>
          <a:xfrm>
            <a:off x="5132388" y="2630309"/>
            <a:ext cx="4356000" cy="648000"/>
          </a:xfrm>
        </p:spPr>
        <p:txBody>
          <a:bodyPr/>
          <a:lstStyle/>
          <a:p>
            <a:pPr marL="171450" indent="-171450">
              <a:buFont typeface="Arial" panose="020B0604020202020204" pitchFamily="34" charset="0"/>
              <a:buChar char="•"/>
            </a:pPr>
            <a:r>
              <a:rPr lang="ja-JP" altLang="en-US"/>
              <a:t>救急災害医療センターのオープンにあたり、下記の台数の端末を新規購入予定です。</a:t>
            </a:r>
            <a:endParaRPr lang="en-US" altLang="ja-JP"/>
          </a:p>
          <a:p>
            <a:pPr marL="171450" indent="-171450">
              <a:buFont typeface="Arial" panose="020B0604020202020204" pitchFamily="34" charset="0"/>
              <a:buChar char="•"/>
            </a:pPr>
            <a:r>
              <a:rPr lang="ja-JP" altLang="en-US"/>
              <a:t>可能であれば、新規購入した端末を次期システムでも使い続けたい。</a:t>
            </a:r>
          </a:p>
        </p:txBody>
      </p:sp>
      <p:graphicFrame>
        <p:nvGraphicFramePr>
          <p:cNvPr id="25" name="コンテンツ プレースホルダー 11">
            <a:extLst>
              <a:ext uri="{FF2B5EF4-FFF2-40B4-BE49-F238E27FC236}">
                <a16:creationId xmlns:a16="http://schemas.microsoft.com/office/drawing/2014/main" id="{EA8450B7-6FF9-82B3-2BF9-A4C363B5A6B0}"/>
              </a:ext>
            </a:extLst>
          </p:cNvPr>
          <p:cNvGraphicFramePr>
            <a:graphicFrameLocks/>
          </p:cNvGraphicFramePr>
          <p:nvPr>
            <p:extLst>
              <p:ext uri="{D42A27DB-BD31-4B8C-83A1-F6EECF244321}">
                <p14:modId xmlns:p14="http://schemas.microsoft.com/office/powerpoint/2010/main" val="4094275410"/>
              </p:ext>
            </p:extLst>
          </p:nvPr>
        </p:nvGraphicFramePr>
        <p:xfrm>
          <a:off x="5240222" y="3729597"/>
          <a:ext cx="4055340" cy="940680"/>
        </p:xfrm>
        <a:graphic>
          <a:graphicData uri="http://schemas.openxmlformats.org/drawingml/2006/table">
            <a:tbl>
              <a:tblPr firstRow="1" bandRow="1">
                <a:tableStyleId>{5C22544A-7EE6-4342-B048-85BDC9FD1C3A}</a:tableStyleId>
              </a:tblPr>
              <a:tblGrid>
                <a:gridCol w="487680">
                  <a:extLst>
                    <a:ext uri="{9D8B030D-6E8A-4147-A177-3AD203B41FA5}">
                      <a16:colId xmlns:a16="http://schemas.microsoft.com/office/drawing/2014/main" val="1712562955"/>
                    </a:ext>
                  </a:extLst>
                </a:gridCol>
                <a:gridCol w="1758941">
                  <a:extLst>
                    <a:ext uri="{9D8B030D-6E8A-4147-A177-3AD203B41FA5}">
                      <a16:colId xmlns:a16="http://schemas.microsoft.com/office/drawing/2014/main" val="889436580"/>
                    </a:ext>
                  </a:extLst>
                </a:gridCol>
                <a:gridCol w="1808719">
                  <a:extLst>
                    <a:ext uri="{9D8B030D-6E8A-4147-A177-3AD203B41FA5}">
                      <a16:colId xmlns:a16="http://schemas.microsoft.com/office/drawing/2014/main" val="960320043"/>
                    </a:ext>
                  </a:extLst>
                </a:gridCol>
              </a:tblGrid>
              <a:tr h="150111">
                <a:tc>
                  <a:txBody>
                    <a:bodyPr/>
                    <a:lstStyle/>
                    <a:p>
                      <a:pPr algn="ctr"/>
                      <a:r>
                        <a:rPr lang="ja-JP" sz="1200">
                          <a:effectLst/>
                        </a:rPr>
                        <a:t>項番</a:t>
                      </a:r>
                      <a:endParaRPr lang="ja-JP" sz="1200">
                        <a:effectLst/>
                        <a:latin typeface="游ゴシック" panose="020B0400000000000000" pitchFamily="50" charset="-128"/>
                        <a:ea typeface="游ゴシック" panose="020B0400000000000000" pitchFamily="50" charset="-128"/>
                        <a:cs typeface="ＭＳ Ｐゴシック" panose="020B0600070205080204" pitchFamily="50" charset="-128"/>
                      </a:endParaRPr>
                    </a:p>
                  </a:txBody>
                  <a:tcPr marL="36000" marR="36000" marT="36000" marB="36000" anchor="ctr"/>
                </a:tc>
                <a:tc>
                  <a:txBody>
                    <a:bodyPr/>
                    <a:lstStyle/>
                    <a:p>
                      <a:pPr algn="ctr"/>
                      <a:r>
                        <a:rPr lang="ja-JP" sz="1200">
                          <a:effectLst/>
                        </a:rPr>
                        <a:t>ハードウェア名称</a:t>
                      </a:r>
                      <a:endParaRPr lang="ja-JP" sz="1200">
                        <a:effectLst/>
                        <a:latin typeface="游ゴシック" panose="020B0400000000000000" pitchFamily="50" charset="-128"/>
                        <a:ea typeface="游ゴシック" panose="020B0400000000000000" pitchFamily="50" charset="-128"/>
                        <a:cs typeface="ＭＳ Ｐゴシック" panose="020B0600070205080204" pitchFamily="50" charset="-128"/>
                      </a:endParaRPr>
                    </a:p>
                  </a:txBody>
                  <a:tcPr marL="36000" marR="36000" marT="36000" marB="36000" anchor="ctr"/>
                </a:tc>
                <a:tc>
                  <a:txBody>
                    <a:bodyPr/>
                    <a:lstStyle/>
                    <a:p>
                      <a:pPr algn="ctr"/>
                      <a:r>
                        <a:rPr lang="zh-CN" sz="1200">
                          <a:effectLst/>
                        </a:rPr>
                        <a:t>調達数量（救災棟予算）</a:t>
                      </a:r>
                      <a:endParaRPr lang="ja-JP" sz="1200">
                        <a:effectLst/>
                        <a:latin typeface="游ゴシック" panose="020B0400000000000000" pitchFamily="50" charset="-128"/>
                        <a:ea typeface="游ゴシック" panose="020B0400000000000000" pitchFamily="50" charset="-128"/>
                        <a:cs typeface="ＭＳ Ｐゴシック" panose="020B0600070205080204" pitchFamily="50" charset="-128"/>
                      </a:endParaRPr>
                    </a:p>
                  </a:txBody>
                  <a:tcPr marL="36000" marR="36000" marT="36000" marB="36000" anchor="ctr"/>
                </a:tc>
                <a:extLst>
                  <a:ext uri="{0D108BD9-81ED-4DB2-BD59-A6C34878D82A}">
                    <a16:rowId xmlns:a16="http://schemas.microsoft.com/office/drawing/2014/main" val="2276024705"/>
                  </a:ext>
                </a:extLst>
              </a:tr>
              <a:tr h="342900">
                <a:tc>
                  <a:txBody>
                    <a:bodyPr/>
                    <a:lstStyle/>
                    <a:p>
                      <a:pPr algn="ctr"/>
                      <a:r>
                        <a:rPr lang="en-US" sz="1200">
                          <a:effectLst/>
                        </a:rPr>
                        <a:t>1</a:t>
                      </a:r>
                      <a:endParaRPr lang="ja-JP" sz="1200">
                        <a:effectLst/>
                        <a:latin typeface="游ゴシック" panose="020B0400000000000000" pitchFamily="50" charset="-128"/>
                        <a:ea typeface="游ゴシック" panose="020B0400000000000000" pitchFamily="50" charset="-128"/>
                        <a:cs typeface="ＭＳ Ｐゴシック" panose="020B0600070205080204" pitchFamily="50" charset="-128"/>
                      </a:endParaRPr>
                    </a:p>
                  </a:txBody>
                  <a:tcPr marL="36000" marR="36000" marT="36000" marB="36000" anchor="ctr"/>
                </a:tc>
                <a:tc>
                  <a:txBody>
                    <a:bodyPr/>
                    <a:lstStyle/>
                    <a:p>
                      <a:pPr algn="l"/>
                      <a:r>
                        <a:rPr lang="ja-JP" sz="1200">
                          <a:effectLst/>
                        </a:rPr>
                        <a:t>デスクトップ</a:t>
                      </a:r>
                      <a:r>
                        <a:rPr lang="en-US" sz="1200">
                          <a:effectLst/>
                        </a:rPr>
                        <a:t>PC</a:t>
                      </a:r>
                      <a:endParaRPr lang="ja-JP" sz="1200">
                        <a:effectLst/>
                        <a:latin typeface="游ゴシック" panose="020B0400000000000000" pitchFamily="50" charset="-128"/>
                        <a:ea typeface="游ゴシック" panose="020B0400000000000000" pitchFamily="50" charset="-128"/>
                        <a:cs typeface="ＭＳ Ｐゴシック" panose="020B0600070205080204" pitchFamily="50" charset="-128"/>
                      </a:endParaRPr>
                    </a:p>
                  </a:txBody>
                  <a:tcPr marL="36000" marR="36000" marT="36000" marB="36000" anchor="ctr"/>
                </a:tc>
                <a:tc>
                  <a:txBody>
                    <a:bodyPr/>
                    <a:lstStyle/>
                    <a:p>
                      <a:pPr algn="r"/>
                      <a:r>
                        <a:rPr lang="en-US" sz="1200">
                          <a:effectLst/>
                        </a:rPr>
                        <a:t>350</a:t>
                      </a:r>
                      <a:endParaRPr lang="ja-JP" sz="1200">
                        <a:effectLst/>
                        <a:latin typeface="游ゴシック" panose="020B0400000000000000" pitchFamily="50" charset="-128"/>
                        <a:ea typeface="游ゴシック" panose="020B0400000000000000" pitchFamily="50" charset="-128"/>
                        <a:cs typeface="ＭＳ Ｐゴシック" panose="020B0600070205080204" pitchFamily="50" charset="-128"/>
                      </a:endParaRPr>
                    </a:p>
                  </a:txBody>
                  <a:tcPr marL="36000" marR="36000" marT="36000" marB="36000" anchor="ctr"/>
                </a:tc>
                <a:extLst>
                  <a:ext uri="{0D108BD9-81ED-4DB2-BD59-A6C34878D82A}">
                    <a16:rowId xmlns:a16="http://schemas.microsoft.com/office/drawing/2014/main" val="3756646991"/>
                  </a:ext>
                </a:extLst>
              </a:tr>
              <a:tr h="342900">
                <a:tc>
                  <a:txBody>
                    <a:bodyPr/>
                    <a:lstStyle/>
                    <a:p>
                      <a:pPr algn="ctr"/>
                      <a:r>
                        <a:rPr lang="en-US" sz="1200">
                          <a:effectLst/>
                        </a:rPr>
                        <a:t>2</a:t>
                      </a:r>
                      <a:endParaRPr lang="ja-JP" sz="1200">
                        <a:effectLst/>
                        <a:latin typeface="游ゴシック" panose="020B0400000000000000" pitchFamily="50" charset="-128"/>
                        <a:ea typeface="游ゴシック" panose="020B0400000000000000" pitchFamily="50" charset="-128"/>
                        <a:cs typeface="ＭＳ Ｐゴシック" panose="020B0600070205080204" pitchFamily="50" charset="-128"/>
                      </a:endParaRPr>
                    </a:p>
                  </a:txBody>
                  <a:tcPr marL="36000" marR="36000" marT="36000" marB="36000" anchor="ctr"/>
                </a:tc>
                <a:tc>
                  <a:txBody>
                    <a:bodyPr/>
                    <a:lstStyle/>
                    <a:p>
                      <a:pPr algn="l"/>
                      <a:r>
                        <a:rPr lang="ja-JP" sz="1200">
                          <a:effectLst/>
                        </a:rPr>
                        <a:t>ノート</a:t>
                      </a:r>
                      <a:r>
                        <a:rPr lang="en-US" sz="1200">
                          <a:effectLst/>
                        </a:rPr>
                        <a:t>PC</a:t>
                      </a:r>
                      <a:endParaRPr lang="ja-JP" sz="1200">
                        <a:effectLst/>
                        <a:latin typeface="游ゴシック" panose="020B0400000000000000" pitchFamily="50" charset="-128"/>
                        <a:ea typeface="游ゴシック" panose="020B0400000000000000" pitchFamily="50" charset="-128"/>
                        <a:cs typeface="ＭＳ Ｐゴシック" panose="020B0600070205080204" pitchFamily="50" charset="-128"/>
                      </a:endParaRPr>
                    </a:p>
                  </a:txBody>
                  <a:tcPr marL="36000" marR="36000" marT="36000" marB="36000" anchor="ctr"/>
                </a:tc>
                <a:tc>
                  <a:txBody>
                    <a:bodyPr/>
                    <a:lstStyle/>
                    <a:p>
                      <a:pPr algn="r"/>
                      <a:r>
                        <a:rPr lang="en-US" sz="1200">
                          <a:effectLst/>
                        </a:rPr>
                        <a:t>120</a:t>
                      </a:r>
                      <a:endParaRPr lang="ja-JP" sz="1200">
                        <a:effectLst/>
                        <a:latin typeface="游ゴシック" panose="020B0400000000000000" pitchFamily="50" charset="-128"/>
                        <a:ea typeface="游ゴシック" panose="020B0400000000000000" pitchFamily="50" charset="-128"/>
                        <a:cs typeface="ＭＳ Ｐゴシック" panose="020B0600070205080204" pitchFamily="50" charset="-128"/>
                      </a:endParaRPr>
                    </a:p>
                  </a:txBody>
                  <a:tcPr marL="36000" marR="36000" marT="36000" marB="36000" anchor="ctr"/>
                </a:tc>
                <a:extLst>
                  <a:ext uri="{0D108BD9-81ED-4DB2-BD59-A6C34878D82A}">
                    <a16:rowId xmlns:a16="http://schemas.microsoft.com/office/drawing/2014/main" val="646910813"/>
                  </a:ext>
                </a:extLst>
              </a:tr>
            </a:tbl>
          </a:graphicData>
        </a:graphic>
      </p:graphicFrame>
      <p:sp>
        <p:nvSpPr>
          <p:cNvPr id="27" name="テキスト ボックス 26">
            <a:extLst>
              <a:ext uri="{FF2B5EF4-FFF2-40B4-BE49-F238E27FC236}">
                <a16:creationId xmlns:a16="http://schemas.microsoft.com/office/drawing/2014/main" id="{81C2F445-AB34-B9F1-6242-27F4AC3B62BC}"/>
              </a:ext>
            </a:extLst>
          </p:cNvPr>
          <p:cNvSpPr txBox="1"/>
          <p:nvPr/>
        </p:nvSpPr>
        <p:spPr bwMode="gray">
          <a:xfrm>
            <a:off x="623953" y="5399983"/>
            <a:ext cx="3991477" cy="123111"/>
          </a:xfrm>
          <a:prstGeom prst="rect">
            <a:avLst/>
          </a:prstGeom>
          <a:noFill/>
        </p:spPr>
        <p:txBody>
          <a:bodyPr wrap="none" lIns="0" tIns="0" rIns="0" bIns="0" rtlCol="0">
            <a:spAutoFit/>
          </a:bodyPr>
          <a:lstStyle/>
          <a:p>
            <a:pPr marL="0" marR="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800">
                <a:solidFill>
                  <a:prstClr val="black"/>
                </a:solidFill>
                <a:latin typeface="+mn-lt"/>
                <a:cs typeface="+mn-cs"/>
              </a:rPr>
              <a:t>出所：</a:t>
            </a:r>
            <a:r>
              <a:rPr lang="ja-JP" altLang="en-US" sz="800">
                <a:hlinkClick r:id="rId4"/>
              </a:rPr>
              <a:t>救急災害医療センターについて </a:t>
            </a:r>
            <a:r>
              <a:rPr lang="en-US" altLang="ja-JP" sz="800">
                <a:hlinkClick r:id="rId4"/>
              </a:rPr>
              <a:t>| </a:t>
            </a:r>
            <a:r>
              <a:rPr lang="ja-JP" altLang="en-US" sz="800">
                <a:hlinkClick r:id="rId4"/>
              </a:rPr>
              <a:t>当院について </a:t>
            </a:r>
            <a:r>
              <a:rPr lang="en-US" altLang="ja-JP" sz="800">
                <a:hlinkClick r:id="rId4"/>
              </a:rPr>
              <a:t>| </a:t>
            </a:r>
            <a:r>
              <a:rPr lang="ja-JP" altLang="en-US" sz="800">
                <a:hlinkClick r:id="rId4"/>
              </a:rPr>
              <a:t>名古屋市立大学病院 </a:t>
            </a:r>
            <a:r>
              <a:rPr lang="en-US" altLang="ja-JP" sz="800">
                <a:hlinkClick r:id="rId4"/>
              </a:rPr>
              <a:t>(nagoya-cu.ac.jp)</a:t>
            </a:r>
            <a:endParaRPr kumimoji="1" lang="ja-JP" altLang="en-US" sz="8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645723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EB95D173-CD3B-EDBB-85ED-CBA8C27AF93F}"/>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43A0986-838B-4D2A-A95C-8CB1738263FE}" type="slidenum">
              <a:rPr kumimoji="0" lang="ja-JP" altLang="en-US" sz="900" b="0" i="0" u="none" strike="noStrike" kern="1200" cap="none" spc="0" normalizeH="0" baseline="0" noProof="0" smtClean="0">
                <a:ln>
                  <a:noFill/>
                </a:ln>
                <a:solidFill>
                  <a:prstClr val="black"/>
                </a:solidFill>
                <a:effectLst/>
                <a:uLnTx/>
                <a:uFillTx/>
                <a:latin typeface="Calibri Light"/>
                <a:ea typeface="Yu Gothic UI"/>
                <a:cs typeface="+mn-cs"/>
                <a:sym typeface="+mn-lt"/>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ja-JP" altLang="en-US" sz="900" b="0" i="0" u="none" strike="noStrike" kern="1200" cap="none" spc="0" normalizeH="0" baseline="0" noProof="0" dirty="0">
              <a:ln>
                <a:noFill/>
              </a:ln>
              <a:solidFill>
                <a:prstClr val="black"/>
              </a:solidFill>
              <a:effectLst/>
              <a:uLnTx/>
              <a:uFillTx/>
              <a:latin typeface="Calibri Light"/>
              <a:ea typeface="Yu Gothic UI"/>
              <a:cs typeface="+mn-cs"/>
              <a:sym typeface="+mn-lt"/>
            </a:endParaRPr>
          </a:p>
        </p:txBody>
      </p:sp>
      <p:sp>
        <p:nvSpPr>
          <p:cNvPr id="5" name="タイトル 4">
            <a:extLst>
              <a:ext uri="{FF2B5EF4-FFF2-40B4-BE49-F238E27FC236}">
                <a16:creationId xmlns:a16="http://schemas.microsoft.com/office/drawing/2014/main" id="{A1030FFC-72B8-9325-07F9-00D2DD3D0598}"/>
              </a:ext>
            </a:extLst>
          </p:cNvPr>
          <p:cNvSpPr>
            <a:spLocks noGrp="1"/>
          </p:cNvSpPr>
          <p:nvPr>
            <p:ph type="title"/>
          </p:nvPr>
        </p:nvSpPr>
        <p:spPr/>
        <p:txBody>
          <a:bodyPr/>
          <a:lstStyle/>
          <a:p>
            <a:r>
              <a:rPr lang="en-US" altLang="ja-JP" dirty="0"/>
              <a:t>【</a:t>
            </a:r>
            <a:r>
              <a:rPr lang="ja-JP" altLang="en-US" dirty="0"/>
              <a:t>参考資料　</a:t>
            </a:r>
            <a:r>
              <a:rPr lang="en-US" altLang="ja-JP" dirty="0"/>
              <a:t>(3)</a:t>
            </a:r>
            <a:r>
              <a:rPr lang="ja-JP" altLang="en-US" dirty="0"/>
              <a:t> 個別</a:t>
            </a:r>
            <a:r>
              <a:rPr lang="ja-JP" altLang="en-US"/>
              <a:t>事項</a:t>
            </a:r>
            <a:r>
              <a:rPr lang="en-US" altLang="ja-JP"/>
              <a:t>3-9】</a:t>
            </a:r>
            <a:br>
              <a:rPr lang="en-US" altLang="ja-JP" dirty="0"/>
            </a:br>
            <a:r>
              <a:rPr lang="ja-JP" altLang="en-US" dirty="0"/>
              <a:t>西部医療センターにおける電子カルテシステムでの重症経過表の参照、及び指示出し</a:t>
            </a:r>
            <a:endParaRPr kumimoji="1" lang="ja-JP" altLang="en-US" dirty="0"/>
          </a:p>
        </p:txBody>
      </p:sp>
      <p:sp>
        <p:nvSpPr>
          <p:cNvPr id="6" name="Rectangle 18">
            <a:extLst>
              <a:ext uri="{FF2B5EF4-FFF2-40B4-BE49-F238E27FC236}">
                <a16:creationId xmlns:a16="http://schemas.microsoft.com/office/drawing/2014/main" id="{EABC7DE7-B13B-4122-96A7-A91513E147B8}"/>
              </a:ext>
            </a:extLst>
          </p:cNvPr>
          <p:cNvSpPr>
            <a:spLocks noChangeArrowheads="1"/>
          </p:cNvSpPr>
          <p:nvPr/>
        </p:nvSpPr>
        <p:spPr bwMode="gray">
          <a:xfrm>
            <a:off x="887426" y="2139068"/>
            <a:ext cx="5703085" cy="3162319"/>
          </a:xfrm>
          <a:prstGeom prst="roundRect">
            <a:avLst>
              <a:gd name="adj" fmla="val 2840"/>
            </a:avLst>
          </a:prstGeom>
          <a:solidFill>
            <a:schemeClr val="bg1"/>
          </a:solidFill>
          <a:ln w="12700" algn="ctr">
            <a:solidFill>
              <a:schemeClr val="accent6"/>
            </a:solidFill>
            <a:miter lim="800000"/>
            <a:headEnd/>
            <a:tailEnd/>
          </a:ln>
        </p:spPr>
        <p:txBody>
          <a:bodyPr lIns="72000" tIns="108000" rIns="108000" bIns="108000" anchor="ctr"/>
          <a:lstStyle/>
          <a:p>
            <a:pPr marL="11113" marR="0" lvl="0" indent="0" algn="l" defTabSz="990564" rtl="0" eaLnBrk="1" fontAlgn="auto" latinLnBrk="0" hangingPunct="1">
              <a:lnSpc>
                <a:spcPct val="100000"/>
              </a:lnSpc>
              <a:spcBef>
                <a:spcPts val="300"/>
              </a:spcBef>
              <a:spcAft>
                <a:spcPts val="0"/>
              </a:spcAft>
              <a:buClrTx/>
              <a:buSzPct val="100000"/>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Light"/>
              <a:ea typeface="Yu Gothic UI"/>
              <a:cs typeface="Arial" charset="0"/>
            </a:endParaRPr>
          </a:p>
        </p:txBody>
      </p:sp>
      <p:sp>
        <p:nvSpPr>
          <p:cNvPr id="7" name="Rectangle 17">
            <a:extLst>
              <a:ext uri="{FF2B5EF4-FFF2-40B4-BE49-F238E27FC236}">
                <a16:creationId xmlns:a16="http://schemas.microsoft.com/office/drawing/2014/main" id="{DBD078FB-8406-C5D8-BFF1-812F046C46CD}"/>
              </a:ext>
            </a:extLst>
          </p:cNvPr>
          <p:cNvSpPr>
            <a:spLocks noChangeArrowheads="1"/>
          </p:cNvSpPr>
          <p:nvPr/>
        </p:nvSpPr>
        <p:spPr bwMode="gray">
          <a:xfrm>
            <a:off x="887427" y="1870398"/>
            <a:ext cx="5703084" cy="517734"/>
          </a:xfrm>
          <a:prstGeom prst="round2SameRect">
            <a:avLst/>
          </a:prstGeom>
          <a:solidFill>
            <a:schemeClr val="accent6"/>
          </a:solidFill>
          <a:ln w="12700" algn="ctr">
            <a:solidFill>
              <a:schemeClr val="accent6"/>
            </a:solidFill>
            <a:miter lim="800000"/>
            <a:headEnd/>
            <a:tailEnd/>
          </a:ln>
        </p:spPr>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200" b="1" i="0" u="none" strike="noStrike" kern="1200" cap="none" spc="0" normalizeH="0" baseline="0" noProof="0" dirty="0">
                <a:ln>
                  <a:noFill/>
                </a:ln>
                <a:solidFill>
                  <a:prstClr val="white"/>
                </a:solidFill>
                <a:effectLst/>
                <a:uLnTx/>
                <a:uFillTx/>
                <a:latin typeface="Calibri Light"/>
                <a:ea typeface="Yu Gothic UI"/>
                <a:cs typeface="Arial" charset="0"/>
              </a:rPr>
              <a:t>電子カルテシステム</a:t>
            </a:r>
            <a:endParaRPr kumimoji="1" lang="en-US" altLang="ja-JP" sz="1200" b="1" i="0" u="none" strike="noStrike" kern="1200" cap="none" spc="0" normalizeH="0" baseline="0" noProof="0" dirty="0">
              <a:ln>
                <a:noFill/>
              </a:ln>
              <a:solidFill>
                <a:prstClr val="white"/>
              </a:solidFill>
              <a:effectLst/>
              <a:uLnTx/>
              <a:uFillTx/>
              <a:latin typeface="Calibri Light"/>
              <a:ea typeface="Yu Gothic UI"/>
              <a:cs typeface="Arial" charset="0"/>
            </a:endParaRPr>
          </a:p>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050" b="1" i="0" u="none" strike="noStrike" kern="1200" cap="none" spc="0" normalizeH="0" baseline="0" noProof="0" dirty="0">
                <a:ln>
                  <a:noFill/>
                </a:ln>
                <a:solidFill>
                  <a:prstClr val="white"/>
                </a:solidFill>
                <a:effectLst/>
                <a:uLnTx/>
                <a:uFillTx/>
                <a:latin typeface="Calibri Light"/>
                <a:ea typeface="Yu Gothic UI"/>
                <a:cs typeface="Arial" charset="0"/>
              </a:rPr>
              <a:t>（経過表確認画面）</a:t>
            </a:r>
            <a:endParaRPr kumimoji="1" lang="en-US" altLang="ja-JP" sz="1400" b="1" i="0" u="none" strike="noStrike" kern="1200" cap="none" spc="0" normalizeH="0" baseline="0" noProof="0" dirty="0">
              <a:ln>
                <a:noFill/>
              </a:ln>
              <a:solidFill>
                <a:prstClr val="white"/>
              </a:solidFill>
              <a:effectLst/>
              <a:uLnTx/>
              <a:uFillTx/>
              <a:latin typeface="Calibri Light"/>
              <a:ea typeface="Yu Gothic UI"/>
              <a:cs typeface="Arial" charset="0"/>
            </a:endParaRPr>
          </a:p>
        </p:txBody>
      </p:sp>
      <p:sp>
        <p:nvSpPr>
          <p:cNvPr id="8" name="正方形/長方形 7">
            <a:extLst>
              <a:ext uri="{FF2B5EF4-FFF2-40B4-BE49-F238E27FC236}">
                <a16:creationId xmlns:a16="http://schemas.microsoft.com/office/drawing/2014/main" id="{E5A57FEC-A2EF-849C-686A-FB0384F66189}"/>
              </a:ext>
            </a:extLst>
          </p:cNvPr>
          <p:cNvSpPr/>
          <p:nvPr/>
        </p:nvSpPr>
        <p:spPr bwMode="gray">
          <a:xfrm>
            <a:off x="6936497" y="3211231"/>
            <a:ext cx="2304000" cy="2090156"/>
          </a:xfrm>
          <a:prstGeom prst="rect">
            <a:avLst/>
          </a:prstGeom>
          <a:solidFill>
            <a:schemeClr val="bg1">
              <a:lumMod val="95000"/>
            </a:schemeClr>
          </a:solidFill>
          <a:ln w="12700" algn="ctr">
            <a:solidFill>
              <a:schemeClr val="bg1">
                <a:lumMod val="50000"/>
              </a:schemeClr>
            </a:solidFill>
            <a:miter lim="800000"/>
            <a:headEnd/>
            <a:tailEnd/>
          </a:ln>
        </p:spPr>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marL="0" marR="0" lvl="0" indent="0" algn="l" defTabSz="990564" rtl="0" eaLnBrk="1" fontAlgn="auto" latinLnBrk="0" hangingPunct="1">
              <a:lnSpc>
                <a:spcPct val="100000"/>
              </a:lnSpc>
              <a:spcBef>
                <a:spcPts val="600"/>
              </a:spcBef>
              <a:spcAft>
                <a:spcPts val="0"/>
              </a:spcAft>
              <a:buClrTx/>
              <a:buSzPct val="100000"/>
              <a:buFontTx/>
              <a:buNone/>
              <a:tabLst/>
              <a:defRPr/>
            </a:pPr>
            <a:r>
              <a:rPr kumimoji="1" lang="en-US" altLang="ja-JP" sz="1200" b="1" i="0" u="none" strike="noStrike" kern="1200" cap="none" spc="0" normalizeH="0" baseline="0" noProof="0" dirty="0">
                <a:ln>
                  <a:noFill/>
                </a:ln>
                <a:solidFill>
                  <a:prstClr val="black"/>
                </a:solidFill>
                <a:effectLst/>
                <a:uLnTx/>
                <a:uFillTx/>
                <a:latin typeface="Calibri Light"/>
                <a:ea typeface="Yu Gothic UI"/>
                <a:cs typeface="Arial" charset="0"/>
              </a:rPr>
              <a:t>【</a:t>
            </a:r>
            <a:r>
              <a:rPr kumimoji="1" lang="ja-JP" altLang="en-US" sz="1200" b="1" i="0" u="none" strike="noStrike" kern="1200" cap="none" spc="0" normalizeH="0" baseline="0" noProof="0" dirty="0">
                <a:ln>
                  <a:noFill/>
                </a:ln>
                <a:solidFill>
                  <a:prstClr val="black"/>
                </a:solidFill>
                <a:effectLst/>
                <a:uLnTx/>
                <a:uFillTx/>
                <a:latin typeface="Calibri Light"/>
                <a:ea typeface="Yu Gothic UI"/>
                <a:cs typeface="Arial" charset="0"/>
              </a:rPr>
              <a:t>指示出し</a:t>
            </a:r>
            <a:r>
              <a:rPr kumimoji="1" lang="en-US" altLang="ja-JP" sz="1200" b="1" i="0" u="none" strike="noStrike" kern="1200" cap="none" spc="0" normalizeH="0" baseline="0" noProof="0" dirty="0">
                <a:ln>
                  <a:noFill/>
                </a:ln>
                <a:solidFill>
                  <a:prstClr val="black"/>
                </a:solidFill>
                <a:effectLst/>
                <a:uLnTx/>
                <a:uFillTx/>
                <a:latin typeface="Calibri Light"/>
                <a:ea typeface="Yu Gothic UI"/>
                <a:cs typeface="Arial" charset="0"/>
              </a:rPr>
              <a:t>】</a:t>
            </a:r>
          </a:p>
          <a:p>
            <a:pPr marL="171450" marR="0" lvl="0" indent="-171450" algn="l" defTabSz="990564" rtl="0" eaLnBrk="1" fontAlgn="auto" latinLnBrk="0" hangingPunct="1">
              <a:lnSpc>
                <a:spcPct val="100000"/>
              </a:lnSpc>
              <a:spcBef>
                <a:spcPts val="600"/>
              </a:spcBef>
              <a:spcAft>
                <a:spcPts val="0"/>
              </a:spcAft>
              <a:buClrTx/>
              <a:buSzPct val="100000"/>
              <a:buFont typeface="Wingdings" panose="05000000000000000000" pitchFamily="2" charset="2"/>
              <a:buChar char="ü"/>
              <a:tabLst/>
              <a:defRPr/>
            </a:pPr>
            <a:r>
              <a:rPr kumimoji="1" lang="ja-JP" altLang="en-US" sz="1200" b="0" i="0" u="none" strike="noStrike" kern="1200" cap="none" spc="0" normalizeH="0" baseline="0" noProof="0" dirty="0">
                <a:ln>
                  <a:noFill/>
                </a:ln>
                <a:solidFill>
                  <a:prstClr val="black"/>
                </a:solidFill>
                <a:effectLst/>
                <a:uLnTx/>
                <a:uFillTx/>
                <a:latin typeface="Calibri Light"/>
                <a:ea typeface="Yu Gothic UI"/>
                <a:cs typeface="Arial" charset="0"/>
              </a:rPr>
              <a:t>重症経過表を確認し、主治医と集中治療部が共同で、集中治療室に対する指示出しを行う</a:t>
            </a:r>
            <a:endParaRPr kumimoji="1" lang="en-US" altLang="ja-JP" sz="1200" b="0" i="0" u="none" strike="noStrike" kern="1200" cap="none" spc="0" normalizeH="0" baseline="0" noProof="0" dirty="0">
              <a:ln>
                <a:noFill/>
              </a:ln>
              <a:solidFill>
                <a:prstClr val="black"/>
              </a:solidFill>
              <a:effectLst/>
              <a:uLnTx/>
              <a:uFillTx/>
              <a:latin typeface="Calibri Light"/>
              <a:ea typeface="Yu Gothic UI"/>
              <a:cs typeface="Arial" charset="0"/>
            </a:endParaRPr>
          </a:p>
          <a:p>
            <a:pPr marL="171450" marR="0" lvl="0" indent="-171450" algn="l" defTabSz="990564" rtl="0" eaLnBrk="1" fontAlgn="auto" latinLnBrk="0" hangingPunct="1">
              <a:lnSpc>
                <a:spcPct val="100000"/>
              </a:lnSpc>
              <a:spcBef>
                <a:spcPts val="600"/>
              </a:spcBef>
              <a:spcAft>
                <a:spcPts val="0"/>
              </a:spcAft>
              <a:buClrTx/>
              <a:buSzPct val="100000"/>
              <a:buFont typeface="Wingdings" panose="05000000000000000000" pitchFamily="2" charset="2"/>
              <a:buChar char="ü"/>
              <a:tabLst/>
              <a:defRPr/>
            </a:pPr>
            <a:r>
              <a:rPr kumimoji="1" lang="ja-JP" altLang="en-US" sz="1200" b="0" i="0" u="none" strike="noStrike" kern="1200" cap="none" spc="0" normalizeH="0" baseline="0" noProof="0" dirty="0">
                <a:ln>
                  <a:noFill/>
                </a:ln>
                <a:solidFill>
                  <a:prstClr val="black"/>
                </a:solidFill>
                <a:effectLst/>
                <a:uLnTx/>
                <a:uFillTx/>
                <a:latin typeface="Calibri Light"/>
                <a:ea typeface="Yu Gothic UI"/>
                <a:cs typeface="Arial" charset="0"/>
              </a:rPr>
              <a:t>指示は全て電子カルテシステムに入力する</a:t>
            </a:r>
            <a:br>
              <a:rPr kumimoji="1" lang="en-US" altLang="ja-JP" sz="1200" b="0" i="0" u="none" strike="noStrike" kern="1200" cap="none" spc="0" normalizeH="0" baseline="0" noProof="0" dirty="0">
                <a:ln>
                  <a:noFill/>
                </a:ln>
                <a:solidFill>
                  <a:prstClr val="black"/>
                </a:solidFill>
                <a:effectLst/>
                <a:uLnTx/>
                <a:uFillTx/>
                <a:latin typeface="Calibri Light"/>
                <a:ea typeface="Yu Gothic UI"/>
                <a:cs typeface="Arial" charset="0"/>
              </a:rPr>
            </a:br>
            <a:r>
              <a:rPr kumimoji="1" lang="en-US" altLang="ja-JP" sz="1200" b="0" i="0" u="none" strike="noStrike" kern="1200" cap="none" spc="0" normalizeH="0" baseline="0" noProof="0" dirty="0">
                <a:ln>
                  <a:noFill/>
                </a:ln>
                <a:solidFill>
                  <a:prstClr val="black"/>
                </a:solidFill>
                <a:effectLst/>
                <a:uLnTx/>
                <a:uFillTx/>
                <a:latin typeface="Calibri Light"/>
                <a:ea typeface="Yu Gothic UI"/>
                <a:cs typeface="Arial" charset="0"/>
              </a:rPr>
              <a:t>※</a:t>
            </a:r>
            <a:r>
              <a:rPr kumimoji="1" lang="ja-JP" altLang="en-US" sz="1200" b="0" i="0" u="none" strike="noStrike" kern="1200" cap="none" spc="0" normalizeH="0" baseline="0" noProof="0" dirty="0">
                <a:ln>
                  <a:noFill/>
                </a:ln>
                <a:solidFill>
                  <a:prstClr val="black"/>
                </a:solidFill>
                <a:effectLst/>
                <a:uLnTx/>
                <a:uFillTx/>
                <a:latin typeface="Calibri Light"/>
                <a:ea typeface="Yu Gothic UI"/>
                <a:cs typeface="Arial" charset="0"/>
              </a:rPr>
              <a:t>重症部門システム等への指示入力は行わない</a:t>
            </a:r>
          </a:p>
        </p:txBody>
      </p:sp>
      <p:sp>
        <p:nvSpPr>
          <p:cNvPr id="10" name="正方形/長方形 9">
            <a:extLst>
              <a:ext uri="{FF2B5EF4-FFF2-40B4-BE49-F238E27FC236}">
                <a16:creationId xmlns:a16="http://schemas.microsoft.com/office/drawing/2014/main" id="{D36D0D3D-2B38-5CAC-70D1-B2E6AD266C1B}"/>
              </a:ext>
            </a:extLst>
          </p:cNvPr>
          <p:cNvSpPr/>
          <p:nvPr/>
        </p:nvSpPr>
        <p:spPr bwMode="gray">
          <a:xfrm>
            <a:off x="1402742" y="2844415"/>
            <a:ext cx="1871235" cy="1660857"/>
          </a:xfrm>
          <a:prstGeom prst="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endParaRPr kumimoji="1" lang="ja-JP" altLang="en-US" sz="1200" b="0" i="0" u="none" strike="noStrike" kern="1200" cap="none" spc="0" normalizeH="0" baseline="0" noProof="0" dirty="0">
              <a:ln>
                <a:noFill/>
              </a:ln>
              <a:solidFill>
                <a:prstClr val="black"/>
              </a:solidFill>
              <a:effectLst/>
              <a:uLnTx/>
              <a:uFillTx/>
              <a:latin typeface="Calibri Light"/>
              <a:ea typeface="Yu Gothic UI"/>
              <a:cs typeface="Arial" charset="0"/>
            </a:endParaRPr>
          </a:p>
        </p:txBody>
      </p:sp>
      <p:pic>
        <p:nvPicPr>
          <p:cNvPr id="11" name="グラフィックス 10" descr="上昇基調 単色塗りつぶし">
            <a:extLst>
              <a:ext uri="{FF2B5EF4-FFF2-40B4-BE49-F238E27FC236}">
                <a16:creationId xmlns:a16="http://schemas.microsoft.com/office/drawing/2014/main" id="{693CD917-1087-0501-22AD-2B182C66D7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36067" y="2766989"/>
            <a:ext cx="1966764" cy="1966764"/>
          </a:xfrm>
          <a:prstGeom prst="rect">
            <a:avLst/>
          </a:prstGeom>
        </p:spPr>
      </p:pic>
      <p:pic>
        <p:nvPicPr>
          <p:cNvPr id="12" name="グラフィックス 11" descr="脈打つハート 単色塗りつぶし">
            <a:extLst>
              <a:ext uri="{FF2B5EF4-FFF2-40B4-BE49-F238E27FC236}">
                <a16:creationId xmlns:a16="http://schemas.microsoft.com/office/drawing/2014/main" id="{5B9368CF-4C0A-872E-5DE2-625C7CA277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88673" y="2955654"/>
            <a:ext cx="504940" cy="504940"/>
          </a:xfrm>
          <a:prstGeom prst="rect">
            <a:avLst/>
          </a:prstGeom>
        </p:spPr>
      </p:pic>
      <p:sp>
        <p:nvSpPr>
          <p:cNvPr id="13" name="正方形/長方形 12">
            <a:extLst>
              <a:ext uri="{FF2B5EF4-FFF2-40B4-BE49-F238E27FC236}">
                <a16:creationId xmlns:a16="http://schemas.microsoft.com/office/drawing/2014/main" id="{601CD784-AE4B-A746-AD12-380B26C6CACB}"/>
              </a:ext>
            </a:extLst>
          </p:cNvPr>
          <p:cNvSpPr/>
          <p:nvPr/>
        </p:nvSpPr>
        <p:spPr bwMode="gray">
          <a:xfrm>
            <a:off x="3543745" y="3373997"/>
            <a:ext cx="2645855" cy="1678959"/>
          </a:xfrm>
          <a:prstGeom prst="rect">
            <a:avLst/>
          </a:prstGeom>
          <a:solidFill>
            <a:schemeClr val="bg1">
              <a:lumMod val="95000"/>
            </a:schemeClr>
          </a:solidFill>
          <a:ln w="12700" algn="ctr">
            <a:solidFill>
              <a:schemeClr val="bg1">
                <a:lumMod val="50000"/>
              </a:schemeClr>
            </a:solidFill>
            <a:miter lim="800000"/>
            <a:headEnd/>
            <a:tailEnd/>
          </a:ln>
        </p:spPr>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marL="0" marR="0" lvl="0" indent="0" algn="l" defTabSz="990564" rtl="0" eaLnBrk="1" fontAlgn="auto" latinLnBrk="0" hangingPunct="1">
              <a:lnSpc>
                <a:spcPct val="100000"/>
              </a:lnSpc>
              <a:spcBef>
                <a:spcPts val="600"/>
              </a:spcBef>
              <a:spcAft>
                <a:spcPts val="0"/>
              </a:spcAft>
              <a:buClrTx/>
              <a:buSzPct val="100000"/>
              <a:buFontTx/>
              <a:buNone/>
              <a:tabLst/>
              <a:defRPr/>
            </a:pPr>
            <a:r>
              <a:rPr kumimoji="1" lang="en-US" altLang="ja-JP" sz="1200" b="1" i="0" u="none" strike="noStrike" kern="1200" cap="none" spc="0" normalizeH="0" baseline="0" noProof="0" dirty="0">
                <a:ln>
                  <a:noFill/>
                </a:ln>
                <a:solidFill>
                  <a:prstClr val="black"/>
                </a:solidFill>
                <a:effectLst/>
                <a:uLnTx/>
                <a:uFillTx/>
                <a:latin typeface="Calibri Light"/>
                <a:ea typeface="Yu Gothic UI"/>
                <a:cs typeface="Arial" charset="0"/>
              </a:rPr>
              <a:t>【</a:t>
            </a:r>
            <a:r>
              <a:rPr kumimoji="1" lang="ja-JP" altLang="en-US" sz="1200" b="1" i="0" u="none" strike="noStrike" kern="1200" cap="none" spc="0" normalizeH="0" baseline="0" noProof="0" dirty="0">
                <a:ln>
                  <a:noFill/>
                </a:ln>
                <a:solidFill>
                  <a:prstClr val="black"/>
                </a:solidFill>
                <a:effectLst/>
                <a:uLnTx/>
                <a:uFillTx/>
                <a:latin typeface="Calibri Light"/>
                <a:ea typeface="Yu Gothic UI"/>
                <a:cs typeface="Arial" charset="0"/>
              </a:rPr>
              <a:t>重症経過表の補足</a:t>
            </a:r>
            <a:r>
              <a:rPr kumimoji="1" lang="en-US" altLang="ja-JP" sz="1200" b="1" i="0" u="none" strike="noStrike" kern="1200" cap="none" spc="0" normalizeH="0" baseline="0" noProof="0" dirty="0">
                <a:ln>
                  <a:noFill/>
                </a:ln>
                <a:solidFill>
                  <a:prstClr val="black"/>
                </a:solidFill>
                <a:effectLst/>
                <a:uLnTx/>
                <a:uFillTx/>
                <a:latin typeface="Calibri Light"/>
                <a:ea typeface="Yu Gothic UI"/>
                <a:cs typeface="Arial" charset="0"/>
              </a:rPr>
              <a:t>】</a:t>
            </a:r>
          </a:p>
          <a:p>
            <a:pPr marL="171450" marR="0" lvl="0" indent="-171450" algn="l" defTabSz="990564" rtl="0" eaLnBrk="1" fontAlgn="auto" latinLnBrk="0" hangingPunct="1">
              <a:lnSpc>
                <a:spcPct val="100000"/>
              </a:lnSpc>
              <a:spcBef>
                <a:spcPts val="600"/>
              </a:spcBef>
              <a:spcAft>
                <a:spcPts val="0"/>
              </a:spcAft>
              <a:buClrTx/>
              <a:buSzPct val="100000"/>
              <a:buFont typeface="Wingdings" panose="05000000000000000000" pitchFamily="2" charset="2"/>
              <a:buChar char="ü"/>
              <a:tabLst/>
              <a:defRPr/>
            </a:pPr>
            <a:r>
              <a:rPr kumimoji="1" lang="ja-JP" altLang="en-US" sz="1200" b="0" i="0" u="none" strike="noStrike" kern="1200" cap="none" spc="0" normalizeH="0" baseline="0" noProof="0" dirty="0">
                <a:ln>
                  <a:noFill/>
                </a:ln>
                <a:solidFill>
                  <a:prstClr val="black"/>
                </a:solidFill>
                <a:effectLst/>
                <a:uLnTx/>
                <a:uFillTx/>
                <a:latin typeface="Calibri Light"/>
                <a:ea typeface="Yu Gothic UI"/>
                <a:cs typeface="Arial" charset="0"/>
              </a:rPr>
              <a:t>重症経過表は、一般の経過表と初期表示項目が異なる</a:t>
            </a:r>
            <a:endParaRPr kumimoji="1" lang="en-US" altLang="ja-JP" sz="1200" b="0" i="0" u="none" strike="noStrike" kern="1200" cap="none" spc="0" normalizeH="0" baseline="0" noProof="0" dirty="0">
              <a:ln>
                <a:noFill/>
              </a:ln>
              <a:solidFill>
                <a:prstClr val="black"/>
              </a:solidFill>
              <a:effectLst/>
              <a:uLnTx/>
              <a:uFillTx/>
              <a:latin typeface="Calibri Light"/>
              <a:ea typeface="Yu Gothic UI"/>
              <a:cs typeface="Arial" charset="0"/>
            </a:endParaRPr>
          </a:p>
          <a:p>
            <a:pPr marL="171450" marR="0" lvl="0" indent="-171450" algn="l" defTabSz="990564" rtl="0" eaLnBrk="1" fontAlgn="auto" latinLnBrk="0" hangingPunct="1">
              <a:lnSpc>
                <a:spcPct val="100000"/>
              </a:lnSpc>
              <a:spcBef>
                <a:spcPts val="600"/>
              </a:spcBef>
              <a:spcAft>
                <a:spcPts val="0"/>
              </a:spcAft>
              <a:buClrTx/>
              <a:buSzPct val="100000"/>
              <a:buFont typeface="Wingdings" panose="05000000000000000000" pitchFamily="2" charset="2"/>
              <a:buChar char="ü"/>
              <a:tabLst/>
              <a:defRPr/>
            </a:pPr>
            <a:r>
              <a:rPr kumimoji="1" lang="ja-JP" altLang="en-US" sz="1200" b="0" i="0" u="none" strike="noStrike" kern="1200" cap="none" spc="0" normalizeH="0" baseline="0" noProof="0" dirty="0">
                <a:ln>
                  <a:noFill/>
                </a:ln>
                <a:solidFill>
                  <a:prstClr val="black"/>
                </a:solidFill>
                <a:effectLst/>
                <a:uLnTx/>
                <a:uFillTx/>
                <a:latin typeface="Calibri Light"/>
                <a:ea typeface="Yu Gothic UI"/>
                <a:cs typeface="Arial" charset="0"/>
              </a:rPr>
              <a:t>ベッドサイドモニタの情報を５分間隔で連携し、画面に表示している</a:t>
            </a:r>
          </a:p>
        </p:txBody>
      </p:sp>
      <p:sp>
        <p:nvSpPr>
          <p:cNvPr id="14" name="正方形/長方形 13">
            <a:extLst>
              <a:ext uri="{FF2B5EF4-FFF2-40B4-BE49-F238E27FC236}">
                <a16:creationId xmlns:a16="http://schemas.microsoft.com/office/drawing/2014/main" id="{561D558E-7339-1875-E1BA-FC9E1254EBC4}"/>
              </a:ext>
            </a:extLst>
          </p:cNvPr>
          <p:cNvSpPr/>
          <p:nvPr/>
        </p:nvSpPr>
        <p:spPr bwMode="gray">
          <a:xfrm>
            <a:off x="1808420" y="2562620"/>
            <a:ext cx="970386" cy="215444"/>
          </a:xfrm>
          <a:prstGeom prst="rect">
            <a:avLst/>
          </a:prstGeom>
          <a:noFill/>
          <a:ln w="12700" algn="ctr">
            <a:noFill/>
            <a:miter lim="800000"/>
            <a:headEnd/>
            <a:tailEnd/>
          </a:ln>
        </p:spPr>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400" b="1" i="0" u="none" strike="noStrike" kern="1200" cap="none" spc="0" normalizeH="0" baseline="0" noProof="0" dirty="0">
                <a:ln>
                  <a:noFill/>
                </a:ln>
                <a:solidFill>
                  <a:prstClr val="black"/>
                </a:solidFill>
                <a:effectLst/>
                <a:uLnTx/>
                <a:uFillTx/>
                <a:latin typeface="Calibri Light"/>
                <a:ea typeface="Yu Gothic UI"/>
                <a:cs typeface="Arial" charset="0"/>
              </a:rPr>
              <a:t>重症経過表</a:t>
            </a:r>
          </a:p>
        </p:txBody>
      </p:sp>
      <p:sp>
        <p:nvSpPr>
          <p:cNvPr id="15" name="正方形/長方形 14">
            <a:extLst>
              <a:ext uri="{FF2B5EF4-FFF2-40B4-BE49-F238E27FC236}">
                <a16:creationId xmlns:a16="http://schemas.microsoft.com/office/drawing/2014/main" id="{DF4BB467-C647-639A-3986-1A3C701A0473}"/>
              </a:ext>
            </a:extLst>
          </p:cNvPr>
          <p:cNvSpPr/>
          <p:nvPr/>
        </p:nvSpPr>
        <p:spPr bwMode="gray">
          <a:xfrm>
            <a:off x="415925" y="1033086"/>
            <a:ext cx="9074150" cy="648000"/>
          </a:xfrm>
          <a:prstGeom prst="rect">
            <a:avLst/>
          </a:prstGeom>
          <a:solidFill>
            <a:schemeClr val="bg1">
              <a:lumMod val="95000"/>
            </a:schemeClr>
          </a:solidFill>
          <a:ln w="12700" algn="ctr">
            <a:solidFill>
              <a:schemeClr val="bg1">
                <a:lumMod val="50000"/>
              </a:schemeClr>
            </a:solidFill>
            <a:miter lim="800000"/>
            <a:headEnd/>
            <a:tailEnd/>
          </a:ln>
        </p:spPr>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marL="171450" marR="0" lvl="0" indent="-171450" algn="l" defTabSz="990564" rtl="0" eaLnBrk="1" fontAlgn="auto" latinLnBrk="0" hangingPunct="1">
              <a:lnSpc>
                <a:spcPct val="100000"/>
              </a:lnSpc>
              <a:spcBef>
                <a:spcPts val="0"/>
              </a:spcBef>
              <a:spcAft>
                <a:spcPts val="0"/>
              </a:spcAft>
              <a:buClrTx/>
              <a:buSzPct val="100000"/>
              <a:buFont typeface="Wingdings" panose="05000000000000000000" pitchFamily="2" charset="2"/>
              <a:buChar char="n"/>
              <a:tabLst/>
              <a:defRPr/>
            </a:pPr>
            <a:r>
              <a:rPr kumimoji="1" lang="ja-JP" altLang="en-US" sz="1200" b="1" i="0" u="none" strike="noStrike" kern="1200" cap="none" spc="0" normalizeH="0" baseline="0" noProof="0" dirty="0">
                <a:ln>
                  <a:noFill/>
                </a:ln>
                <a:solidFill>
                  <a:prstClr val="black"/>
                </a:solidFill>
                <a:effectLst/>
                <a:uLnTx/>
                <a:uFillTx/>
                <a:latin typeface="Calibri Light"/>
                <a:ea typeface="Yu Gothic UI"/>
                <a:cs typeface="Arial" charset="0"/>
              </a:rPr>
              <a:t>背景</a:t>
            </a:r>
            <a:endParaRPr kumimoji="1" lang="en-US" altLang="ja-JP" sz="1200" b="1" i="0" u="none" strike="noStrike" kern="1200" cap="none" spc="0" normalizeH="0" baseline="0" noProof="0" dirty="0">
              <a:ln>
                <a:noFill/>
              </a:ln>
              <a:solidFill>
                <a:prstClr val="black"/>
              </a:solidFill>
              <a:effectLst/>
              <a:uLnTx/>
              <a:uFillTx/>
              <a:latin typeface="Calibri Light"/>
              <a:ea typeface="Yu Gothic UI"/>
              <a:cs typeface="Arial" charset="0"/>
            </a:endParaRPr>
          </a:p>
          <a:p>
            <a:pPr marL="360363" marR="0" lvl="0" indent="-171450" algn="l" defTabSz="990564" rtl="0" eaLnBrk="1" fontAlgn="auto" latinLnBrk="0" hangingPunct="1">
              <a:lnSpc>
                <a:spcPct val="100000"/>
              </a:lnSpc>
              <a:spcBef>
                <a:spcPts val="0"/>
              </a:spcBef>
              <a:spcAft>
                <a:spcPts val="0"/>
              </a:spcAft>
              <a:buClrTx/>
              <a:buSzPct val="100000"/>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Calibri Light"/>
                <a:ea typeface="Yu Gothic UI"/>
                <a:cs typeface="Arial" charset="0"/>
              </a:rPr>
              <a:t>集中治療部は、主治医が使い慣れ、かつ利用場所の制限が少ない電子カルテシステムを利用して、主治医と共同で診療に当たっている</a:t>
            </a:r>
            <a:endParaRPr kumimoji="1" lang="en-US" altLang="ja-JP" sz="1200" b="0" i="0" u="none" strike="noStrike" kern="1200" cap="none" spc="0" normalizeH="0" baseline="0" noProof="0" dirty="0">
              <a:ln>
                <a:noFill/>
              </a:ln>
              <a:solidFill>
                <a:prstClr val="black"/>
              </a:solidFill>
              <a:effectLst/>
              <a:uLnTx/>
              <a:uFillTx/>
              <a:latin typeface="Calibri Light"/>
              <a:ea typeface="Yu Gothic UI"/>
              <a:cs typeface="Arial" charset="0"/>
            </a:endParaRPr>
          </a:p>
          <a:p>
            <a:pPr marL="360363" marR="0" lvl="0" indent="-171450" algn="l" defTabSz="990564" rtl="0" eaLnBrk="1" fontAlgn="auto" latinLnBrk="0" hangingPunct="1">
              <a:lnSpc>
                <a:spcPct val="100000"/>
              </a:lnSpc>
              <a:spcBef>
                <a:spcPts val="0"/>
              </a:spcBef>
              <a:spcAft>
                <a:spcPts val="0"/>
              </a:spcAft>
              <a:buClrTx/>
              <a:buSzPct val="100000"/>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Calibri Light"/>
                <a:ea typeface="Yu Gothic UI"/>
                <a:cs typeface="Arial" charset="0"/>
              </a:rPr>
              <a:t>集中治療部の増員は難しいため、次期システムにおいても同様に、電子カルテシステムを利用して主治医と共同で診療できる環境を構築したい</a:t>
            </a:r>
          </a:p>
        </p:txBody>
      </p:sp>
      <p:sp>
        <p:nvSpPr>
          <p:cNvPr id="2" name="四角形: 角を丸くする 1">
            <a:extLst>
              <a:ext uri="{FF2B5EF4-FFF2-40B4-BE49-F238E27FC236}">
                <a16:creationId xmlns:a16="http://schemas.microsoft.com/office/drawing/2014/main" id="{550C2D27-7313-956B-B760-63BE581E242D}"/>
              </a:ext>
            </a:extLst>
          </p:cNvPr>
          <p:cNvSpPr/>
          <p:nvPr/>
        </p:nvSpPr>
        <p:spPr bwMode="gray">
          <a:xfrm>
            <a:off x="415926" y="5466801"/>
            <a:ext cx="9072474" cy="1008000"/>
          </a:xfrm>
          <a:prstGeom prst="roundRect">
            <a:avLst>
              <a:gd name="adj" fmla="val 8394"/>
            </a:avLst>
          </a:prstGeom>
          <a:solidFill>
            <a:schemeClr val="accent1">
              <a:lumMod val="20000"/>
              <a:lumOff val="80000"/>
            </a:schemeClr>
          </a:solidFill>
          <a:ln w="12700" algn="ctr">
            <a:solidFill>
              <a:schemeClr val="accent1"/>
            </a:solidFill>
            <a:miter lim="800000"/>
            <a:headEnd/>
            <a:tailEnd/>
          </a:ln>
        </p:spPr>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marL="0" marR="0" lvl="0" indent="0" algn="l" defTabSz="990564" rtl="0" eaLnBrk="1" fontAlgn="auto" latinLnBrk="0" hangingPunct="1">
              <a:lnSpc>
                <a:spcPct val="100000"/>
              </a:lnSpc>
              <a:spcBef>
                <a:spcPts val="0"/>
              </a:spcBef>
              <a:spcAft>
                <a:spcPts val="0"/>
              </a:spcAft>
              <a:buClrTx/>
              <a:buSzPct val="100000"/>
              <a:buFontTx/>
              <a:buNone/>
              <a:tabLst/>
              <a:defRPr/>
            </a:pPr>
            <a:r>
              <a:rPr kumimoji="1" lang="en-US" altLang="ja-JP" sz="1200" b="1" i="0" u="none" strike="noStrike" kern="1200" cap="none" spc="0" normalizeH="0" baseline="0" noProof="0" dirty="0">
                <a:ln>
                  <a:noFill/>
                </a:ln>
                <a:solidFill>
                  <a:prstClr val="black"/>
                </a:solidFill>
                <a:effectLst/>
                <a:uLnTx/>
                <a:uFillTx/>
                <a:latin typeface="Calibri Light"/>
                <a:ea typeface="Yu Gothic UI"/>
                <a:cs typeface="Arial" charset="0"/>
              </a:rPr>
              <a:t>【</a:t>
            </a:r>
            <a:r>
              <a:rPr kumimoji="1" lang="ja-JP" altLang="en-US" sz="1200" b="1" i="0" u="none" strike="noStrike" kern="1200" cap="none" spc="0" normalizeH="0" baseline="0" noProof="0" dirty="0">
                <a:ln>
                  <a:noFill/>
                </a:ln>
                <a:solidFill>
                  <a:prstClr val="black"/>
                </a:solidFill>
                <a:effectLst/>
                <a:uLnTx/>
                <a:uFillTx/>
                <a:latin typeface="Calibri Light"/>
                <a:ea typeface="Yu Gothic UI"/>
                <a:cs typeface="Arial" charset="0"/>
              </a:rPr>
              <a:t>情報提供依頼</a:t>
            </a:r>
            <a:r>
              <a:rPr kumimoji="1" lang="en-US" altLang="ja-JP" sz="1200" b="1" i="0" u="none" strike="noStrike" kern="1200" cap="none" spc="0" normalizeH="0" baseline="0" noProof="0" dirty="0">
                <a:ln>
                  <a:noFill/>
                </a:ln>
                <a:solidFill>
                  <a:prstClr val="black"/>
                </a:solidFill>
                <a:effectLst/>
                <a:uLnTx/>
                <a:uFillTx/>
                <a:latin typeface="Calibri Light"/>
                <a:ea typeface="Yu Gothic UI"/>
                <a:cs typeface="Arial" charset="0"/>
              </a:rPr>
              <a:t>】</a:t>
            </a:r>
          </a:p>
          <a:p>
            <a:pPr marL="0" marR="0" lvl="0" indent="0" algn="l" defTabSz="990564" rtl="0" eaLnBrk="1" fontAlgn="auto" latinLnBrk="0" hangingPunct="1">
              <a:lnSpc>
                <a:spcPct val="100000"/>
              </a:lnSpc>
              <a:spcBef>
                <a:spcPts val="0"/>
              </a:spcBef>
              <a:spcAft>
                <a:spcPts val="0"/>
              </a:spcAft>
              <a:buClrTx/>
              <a:buSzPct val="100000"/>
              <a:buFontTx/>
              <a:buNone/>
              <a:tabLst/>
              <a:defRPr/>
            </a:pPr>
            <a:r>
              <a:rPr kumimoji="1" lang="ja-JP" altLang="en-US" sz="1200" b="0" i="0" u="none" strike="noStrike" kern="1200" cap="none" spc="0" normalizeH="0" baseline="0" noProof="0" dirty="0">
                <a:ln>
                  <a:noFill/>
                </a:ln>
                <a:solidFill>
                  <a:prstClr val="black"/>
                </a:solidFill>
                <a:effectLst/>
                <a:uLnTx/>
                <a:uFillTx/>
                <a:latin typeface="Calibri Light"/>
                <a:ea typeface="Yu Gothic UI"/>
                <a:cs typeface="Arial" charset="0"/>
              </a:rPr>
              <a:t>　現行の主治医と集中治療部が共同で診療に当たる運用を継続するため、以下の運用を担保したシステム構成、又は代替運用を提案いただきたい</a:t>
            </a:r>
            <a:endParaRPr kumimoji="1" lang="en-US" altLang="ja-JP" sz="1200" b="0" i="0" u="none" strike="noStrike" kern="1200" cap="none" spc="0" normalizeH="0" baseline="0" noProof="0" dirty="0">
              <a:ln>
                <a:noFill/>
              </a:ln>
              <a:solidFill>
                <a:prstClr val="black"/>
              </a:solidFill>
              <a:effectLst/>
              <a:uLnTx/>
              <a:uFillTx/>
              <a:latin typeface="Calibri Light"/>
              <a:ea typeface="Yu Gothic UI"/>
              <a:cs typeface="Arial" charset="0"/>
            </a:endParaRPr>
          </a:p>
          <a:p>
            <a:pPr marL="361950" marR="0" lvl="0" indent="-171450" algn="l" defTabSz="990564" rtl="0" eaLnBrk="1" fontAlgn="auto" latinLnBrk="0" hangingPunct="1">
              <a:lnSpc>
                <a:spcPct val="100000"/>
              </a:lnSpc>
              <a:spcBef>
                <a:spcPts val="0"/>
              </a:spcBef>
              <a:spcAft>
                <a:spcPts val="0"/>
              </a:spcAft>
              <a:buClrTx/>
              <a:buSzPct val="100000"/>
              <a:buFont typeface="Wingdings" panose="05000000000000000000" pitchFamily="2" charset="2"/>
              <a:buChar char="ü"/>
              <a:tabLst/>
              <a:defRPr/>
            </a:pPr>
            <a:r>
              <a:rPr kumimoji="1" lang="ja-JP" altLang="en-US" sz="1200" b="0" i="0" u="none" strike="noStrike" kern="1200" cap="none" spc="0" normalizeH="0" baseline="0" noProof="0" dirty="0">
                <a:ln>
                  <a:noFill/>
                </a:ln>
                <a:solidFill>
                  <a:prstClr val="black"/>
                </a:solidFill>
                <a:effectLst/>
                <a:uLnTx/>
                <a:uFillTx/>
                <a:latin typeface="Calibri Light"/>
                <a:ea typeface="Yu Gothic UI"/>
                <a:cs typeface="Arial" charset="0"/>
              </a:rPr>
              <a:t>電子カルテシステム上で重症経過表を確認できること</a:t>
            </a:r>
            <a:endParaRPr kumimoji="1" lang="en-US" altLang="ja-JP" sz="1200" b="0" i="0" u="none" strike="noStrike" kern="1200" cap="none" spc="0" normalizeH="0" baseline="0" noProof="0" dirty="0">
              <a:ln>
                <a:noFill/>
              </a:ln>
              <a:solidFill>
                <a:prstClr val="black"/>
              </a:solidFill>
              <a:effectLst/>
              <a:uLnTx/>
              <a:uFillTx/>
              <a:latin typeface="Calibri Light"/>
              <a:ea typeface="Yu Gothic UI"/>
              <a:cs typeface="Arial" charset="0"/>
            </a:endParaRPr>
          </a:p>
          <a:p>
            <a:pPr marL="361950" marR="0" lvl="0" indent="-171450" algn="l" defTabSz="990564" rtl="0" eaLnBrk="1" fontAlgn="auto" latinLnBrk="0" hangingPunct="1">
              <a:lnSpc>
                <a:spcPct val="100000"/>
              </a:lnSpc>
              <a:spcBef>
                <a:spcPts val="0"/>
              </a:spcBef>
              <a:spcAft>
                <a:spcPts val="0"/>
              </a:spcAft>
              <a:buClrTx/>
              <a:buSzPct val="100000"/>
              <a:buFont typeface="Wingdings" panose="05000000000000000000" pitchFamily="2" charset="2"/>
              <a:buChar char="ü"/>
              <a:tabLst/>
              <a:defRPr/>
            </a:pPr>
            <a:r>
              <a:rPr kumimoji="1" lang="ja-JP" altLang="en-US" sz="1200" b="0" i="0" u="none" strike="noStrike" kern="1200" cap="none" spc="0" normalizeH="0" baseline="0" noProof="0" dirty="0">
                <a:ln>
                  <a:noFill/>
                </a:ln>
                <a:solidFill>
                  <a:prstClr val="black"/>
                </a:solidFill>
                <a:effectLst/>
                <a:uLnTx/>
                <a:uFillTx/>
                <a:latin typeface="Calibri Light"/>
                <a:ea typeface="Yu Gothic UI"/>
                <a:cs typeface="Arial" charset="0"/>
              </a:rPr>
              <a:t>指示入力を電子カルテシステムに一本化できること</a:t>
            </a:r>
            <a:br>
              <a:rPr kumimoji="1" lang="en-US" altLang="ja-JP" sz="1200" b="0" i="0" u="none" strike="noStrike" kern="1200" cap="none" spc="0" normalizeH="0" baseline="0" noProof="0" dirty="0">
                <a:ln>
                  <a:noFill/>
                </a:ln>
                <a:solidFill>
                  <a:prstClr val="black"/>
                </a:solidFill>
                <a:effectLst/>
                <a:uLnTx/>
                <a:uFillTx/>
                <a:latin typeface="Calibri Light"/>
                <a:ea typeface="Yu Gothic UI"/>
                <a:cs typeface="Arial" charset="0"/>
              </a:rPr>
            </a:br>
            <a:r>
              <a:rPr kumimoji="1" lang="ja-JP" altLang="en-US" sz="1200" b="0" i="0" u="none" strike="noStrike" kern="1200" cap="none" spc="0" normalizeH="0" baseline="0" noProof="0" dirty="0">
                <a:ln>
                  <a:noFill/>
                </a:ln>
                <a:solidFill>
                  <a:prstClr val="black"/>
                </a:solidFill>
                <a:effectLst/>
                <a:uLnTx/>
                <a:uFillTx/>
                <a:latin typeface="Calibri Light"/>
                <a:ea typeface="Yu Gothic UI"/>
                <a:cs typeface="Arial" charset="0"/>
              </a:rPr>
              <a:t>（情報の分散回避、主治医の操作習得の負担を考慮し、重症部門システム等で指示入力する運用は避けたい）</a:t>
            </a:r>
          </a:p>
        </p:txBody>
      </p:sp>
    </p:spTree>
    <p:extLst>
      <p:ext uri="{BB962C8B-B14F-4D97-AF65-F5344CB8AC3E}">
        <p14:creationId xmlns:p14="http://schemas.microsoft.com/office/powerpoint/2010/main" val="3203335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997DA5D-7764-AA06-4246-FD908776E51B}"/>
              </a:ext>
            </a:extLst>
          </p:cNvPr>
          <p:cNvSpPr>
            <a:spLocks noGrp="1"/>
          </p:cNvSpPr>
          <p:nvPr>
            <p:ph type="body" sz="quarter" idx="10"/>
          </p:nvPr>
        </p:nvSpPr>
        <p:spPr>
          <a:xfrm>
            <a:off x="1029599" y="2232000"/>
            <a:ext cx="7933426" cy="432000"/>
          </a:xfrm>
        </p:spPr>
        <p:txBody>
          <a:bodyPr/>
          <a:lstStyle/>
          <a:p>
            <a:r>
              <a:rPr lang="ja-JP" altLang="en-US">
                <a:cs typeface="Calibri"/>
              </a:rPr>
              <a:t>情報提供依頼（</a:t>
            </a:r>
            <a:r>
              <a:rPr lang="en-US" altLang="ja-JP">
                <a:cs typeface="Calibri"/>
              </a:rPr>
              <a:t>RFI</a:t>
            </a:r>
            <a:r>
              <a:rPr lang="ja-JP" altLang="en-US">
                <a:cs typeface="Calibri"/>
              </a:rPr>
              <a:t>）に係る配布資料</a:t>
            </a:r>
            <a:endParaRPr kumimoji="1" lang="ja-JP" altLang="en-US"/>
          </a:p>
        </p:txBody>
      </p:sp>
      <p:sp>
        <p:nvSpPr>
          <p:cNvPr id="3" name="スライド番号プレースホルダー 2">
            <a:extLst>
              <a:ext uri="{FF2B5EF4-FFF2-40B4-BE49-F238E27FC236}">
                <a16:creationId xmlns:a16="http://schemas.microsoft.com/office/drawing/2014/main" id="{096E104C-E411-1AB2-4827-F46384C7E3BE}"/>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5FCFE5-FE56-4EF1-80A8-07776887C2A1}" type="slidenum">
              <a:rPr kumimoji="0" lang="ja-JP" altLang="en-US" sz="900" b="0" i="0" u="none" strike="noStrike" kern="1200" cap="none" spc="0" normalizeH="0" baseline="0" noProof="0" smtClean="0">
                <a:ln>
                  <a:noFill/>
                </a:ln>
                <a:solidFill>
                  <a:prstClr val="black"/>
                </a:solidFill>
                <a:effectLst/>
                <a:uLnTx/>
                <a:uFillTx/>
                <a:latin typeface="Calibri Light"/>
                <a:ea typeface="Yu Gothic UI"/>
                <a:cs typeface="+mn-cs"/>
                <a:sym typeface="+mn-lt"/>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ja-JP" altLang="en-US" sz="900" b="0" i="0" u="none" strike="noStrike" kern="1200" cap="none" spc="0" normalizeH="0" baseline="0" noProof="0" dirty="0">
              <a:ln>
                <a:noFill/>
              </a:ln>
              <a:solidFill>
                <a:prstClr val="black"/>
              </a:solidFill>
              <a:effectLst/>
              <a:uLnTx/>
              <a:uFillTx/>
              <a:latin typeface="Calibri Light"/>
              <a:ea typeface="Yu Gothic UI"/>
              <a:cs typeface="+mn-cs"/>
              <a:sym typeface="+mn-lt"/>
            </a:endParaRPr>
          </a:p>
        </p:txBody>
      </p:sp>
    </p:spTree>
    <p:extLst>
      <p:ext uri="{BB962C8B-B14F-4D97-AF65-F5344CB8AC3E}">
        <p14:creationId xmlns:p14="http://schemas.microsoft.com/office/powerpoint/2010/main" val="3586414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a:extLst>
              <a:ext uri="{FF2B5EF4-FFF2-40B4-BE49-F238E27FC236}">
                <a16:creationId xmlns:a16="http://schemas.microsoft.com/office/drawing/2014/main" id="{292163D4-B4ED-011F-466A-3B2DCB608B6B}"/>
              </a:ext>
            </a:extLst>
          </p:cNvPr>
          <p:cNvSpPr>
            <a:spLocks noChangeArrowheads="1"/>
          </p:cNvSpPr>
          <p:nvPr/>
        </p:nvSpPr>
        <p:spPr bwMode="gray">
          <a:xfrm>
            <a:off x="955863" y="2318015"/>
            <a:ext cx="2304000" cy="1404000"/>
          </a:xfrm>
          <a:prstGeom prst="roundRect">
            <a:avLst>
              <a:gd name="adj" fmla="val 4630"/>
            </a:avLst>
          </a:prstGeom>
          <a:solidFill>
            <a:schemeClr val="bg1"/>
          </a:solidFill>
          <a:ln w="12700" algn="ctr">
            <a:solidFill>
              <a:schemeClr val="accent6"/>
            </a:solidFill>
            <a:miter lim="800000"/>
            <a:headEnd/>
            <a:tailEnd/>
          </a:ln>
        </p:spPr>
        <p:txBody>
          <a:bodyPr lIns="72000" tIns="108000" rIns="108000" bIns="108000" anchor="ctr"/>
          <a:lstStyle/>
          <a:p>
            <a:pPr marL="11113" marR="0" algn="l" defTabSz="990564" rtl="0" eaLnBrk="1" fontAlgn="auto" latinLnBrk="0" hangingPunct="1">
              <a:lnSpc>
                <a:spcPct val="100000"/>
              </a:lnSpc>
              <a:spcBef>
                <a:spcPts val="300"/>
              </a:spcBef>
              <a:spcAft>
                <a:spcPts val="0"/>
              </a:spcAft>
              <a:buClrTx/>
              <a:buSzPct val="100000"/>
              <a:tabLst/>
            </a:pPr>
            <a:endParaRPr kumimoji="1" lang="en-US" altLang="ja-JP" sz="1200" b="0" i="0" u="none" strike="noStrike" kern="1200" cap="none" spc="0" normalizeH="0" baseline="0" noProof="0" dirty="0">
              <a:ln>
                <a:noFill/>
              </a:ln>
              <a:solidFill>
                <a:prstClr val="black"/>
              </a:solidFill>
              <a:effectLst/>
              <a:uLnTx/>
              <a:uFillTx/>
              <a:latin typeface="Calibri Light"/>
              <a:ea typeface="Yu Gothic UI"/>
              <a:cs typeface="Arial" charset="0"/>
            </a:endParaRPr>
          </a:p>
        </p:txBody>
      </p:sp>
      <p:sp>
        <p:nvSpPr>
          <p:cNvPr id="9" name="Rectangle 17">
            <a:extLst>
              <a:ext uri="{FF2B5EF4-FFF2-40B4-BE49-F238E27FC236}">
                <a16:creationId xmlns:a16="http://schemas.microsoft.com/office/drawing/2014/main" id="{4071004E-84E0-91E5-15E4-8E66883B6EB3}"/>
              </a:ext>
            </a:extLst>
          </p:cNvPr>
          <p:cNvSpPr>
            <a:spLocks noChangeArrowheads="1"/>
          </p:cNvSpPr>
          <p:nvPr/>
        </p:nvSpPr>
        <p:spPr bwMode="gray">
          <a:xfrm>
            <a:off x="955863" y="2049344"/>
            <a:ext cx="2304000" cy="360000"/>
          </a:xfrm>
          <a:prstGeom prst="round2SameRect">
            <a:avLst/>
          </a:prstGeom>
          <a:solidFill>
            <a:schemeClr val="accent6"/>
          </a:solidFill>
          <a:ln w="12700" algn="ctr">
            <a:solidFill>
              <a:schemeClr val="accent6"/>
            </a:solidFill>
            <a:miter lim="800000"/>
            <a:headEnd/>
            <a:tailEnd/>
          </a:ln>
        </p:spPr>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b="1" dirty="0">
                <a:solidFill>
                  <a:schemeClr val="bg1"/>
                </a:solidFill>
                <a:latin typeface="+mn-lt"/>
                <a:cs typeface="+mn-cs"/>
              </a:rPr>
              <a:t>治療</a:t>
            </a:r>
            <a:r>
              <a:rPr kumimoji="1" lang="en-US" altLang="ja-JP" sz="1200" b="1" dirty="0">
                <a:solidFill>
                  <a:schemeClr val="bg1"/>
                </a:solidFill>
                <a:latin typeface="+mn-lt"/>
                <a:cs typeface="+mn-cs"/>
              </a:rPr>
              <a:t>RIS</a:t>
            </a:r>
          </a:p>
        </p:txBody>
      </p:sp>
      <p:sp>
        <p:nvSpPr>
          <p:cNvPr id="16" name="Rectangle 17">
            <a:extLst>
              <a:ext uri="{FF2B5EF4-FFF2-40B4-BE49-F238E27FC236}">
                <a16:creationId xmlns:a16="http://schemas.microsoft.com/office/drawing/2014/main" id="{6442B49C-EF9F-8C1D-88BE-FA846BB944D3}"/>
              </a:ext>
            </a:extLst>
          </p:cNvPr>
          <p:cNvSpPr>
            <a:spLocks noChangeArrowheads="1"/>
          </p:cNvSpPr>
          <p:nvPr/>
        </p:nvSpPr>
        <p:spPr bwMode="gray">
          <a:xfrm>
            <a:off x="2471835" y="3348743"/>
            <a:ext cx="641531" cy="278910"/>
          </a:xfrm>
          <a:prstGeom prst="roundRect">
            <a:avLst/>
          </a:prstGeom>
          <a:solidFill>
            <a:schemeClr val="bg1">
              <a:lumMod val="95000"/>
            </a:schemeClr>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dirty="0">
                <a:latin typeface="+mn-lt"/>
                <a:cs typeface="+mn-cs"/>
              </a:rPr>
              <a:t>調査入力</a:t>
            </a:r>
          </a:p>
        </p:txBody>
      </p:sp>
      <p:sp>
        <p:nvSpPr>
          <p:cNvPr id="19" name="吹き出し: 四角形 18">
            <a:extLst>
              <a:ext uri="{FF2B5EF4-FFF2-40B4-BE49-F238E27FC236}">
                <a16:creationId xmlns:a16="http://schemas.microsoft.com/office/drawing/2014/main" id="{A0C738E9-D926-882E-36CC-9D9909A737E3}"/>
              </a:ext>
            </a:extLst>
          </p:cNvPr>
          <p:cNvSpPr/>
          <p:nvPr/>
        </p:nvSpPr>
        <p:spPr bwMode="gray">
          <a:xfrm>
            <a:off x="3971111" y="2008447"/>
            <a:ext cx="4908187" cy="3528000"/>
          </a:xfrm>
          <a:prstGeom prst="wedgeRectCallout">
            <a:avLst>
              <a:gd name="adj1" fmla="val -66965"/>
              <a:gd name="adj2" fmla="val -8797"/>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3" name="スライド番号プレースホルダー 2">
            <a:extLst>
              <a:ext uri="{FF2B5EF4-FFF2-40B4-BE49-F238E27FC236}">
                <a16:creationId xmlns:a16="http://schemas.microsoft.com/office/drawing/2014/main" id="{EB95D173-CD3B-EDBB-85ED-CBA8C27AF93F}"/>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43A0986-838B-4D2A-A95C-8CB1738263FE}" type="slidenum">
              <a:rPr kumimoji="0" lang="ja-JP" altLang="en-US" sz="900" b="0" i="0" u="none" strike="noStrike" kern="1200" cap="none" spc="0" normalizeH="0" baseline="0" noProof="0" smtClean="0">
                <a:ln>
                  <a:noFill/>
                </a:ln>
                <a:solidFill>
                  <a:prstClr val="black"/>
                </a:solidFill>
                <a:effectLst/>
                <a:uLnTx/>
                <a:uFillTx/>
                <a:latin typeface="Calibri Light"/>
                <a:ea typeface="Yu Gothic UI"/>
                <a:cs typeface="+mn-cs"/>
                <a:sym typeface="+mn-lt"/>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ja-JP" altLang="en-US" sz="900" b="0" i="0" u="none" strike="noStrike" kern="1200" cap="none" spc="0" normalizeH="0" baseline="0" noProof="0" dirty="0">
              <a:ln>
                <a:noFill/>
              </a:ln>
              <a:solidFill>
                <a:prstClr val="black"/>
              </a:solidFill>
              <a:effectLst/>
              <a:uLnTx/>
              <a:uFillTx/>
              <a:latin typeface="Calibri Light"/>
              <a:ea typeface="Yu Gothic UI"/>
              <a:cs typeface="+mn-cs"/>
              <a:sym typeface="+mn-lt"/>
            </a:endParaRPr>
          </a:p>
        </p:txBody>
      </p:sp>
      <p:sp>
        <p:nvSpPr>
          <p:cNvPr id="5" name="タイトル 4">
            <a:extLst>
              <a:ext uri="{FF2B5EF4-FFF2-40B4-BE49-F238E27FC236}">
                <a16:creationId xmlns:a16="http://schemas.microsoft.com/office/drawing/2014/main" id="{A1030FFC-72B8-9325-07F9-00D2DD3D0598}"/>
              </a:ext>
            </a:extLst>
          </p:cNvPr>
          <p:cNvSpPr>
            <a:spLocks noGrp="1"/>
          </p:cNvSpPr>
          <p:nvPr>
            <p:ph type="title"/>
          </p:nvPr>
        </p:nvSpPr>
        <p:spPr/>
        <p:txBody>
          <a:bodyPr/>
          <a:lstStyle/>
          <a:p>
            <a:r>
              <a:rPr lang="en-US" altLang="ja-JP" dirty="0"/>
              <a:t>【</a:t>
            </a:r>
            <a:r>
              <a:rPr lang="ja-JP" altLang="en-US" dirty="0"/>
              <a:t>参考資料　</a:t>
            </a:r>
            <a:r>
              <a:rPr lang="en-US" altLang="ja-JP" dirty="0"/>
              <a:t>(3)</a:t>
            </a:r>
            <a:r>
              <a:rPr lang="ja-JP" altLang="en-US" dirty="0"/>
              <a:t> 個別</a:t>
            </a:r>
            <a:r>
              <a:rPr lang="ja-JP" altLang="en-US"/>
              <a:t>事項</a:t>
            </a:r>
            <a:r>
              <a:rPr lang="en-US" altLang="ja-JP"/>
              <a:t>3-10】</a:t>
            </a:r>
            <a:br>
              <a:rPr lang="en-US" altLang="ja-JP" dirty="0"/>
            </a:br>
            <a:r>
              <a:rPr lang="ja-JP" altLang="en-US" dirty="0"/>
              <a:t>西部医療センターにおける治療</a:t>
            </a:r>
            <a:r>
              <a:rPr lang="en-US" altLang="ja-JP" dirty="0"/>
              <a:t>RIS</a:t>
            </a:r>
            <a:r>
              <a:rPr lang="ja-JP" altLang="en-US" dirty="0"/>
              <a:t>による各種調査データの作成・管理</a:t>
            </a:r>
            <a:endParaRPr kumimoji="1" lang="ja-JP" altLang="en-US" dirty="0"/>
          </a:p>
        </p:txBody>
      </p:sp>
      <p:sp>
        <p:nvSpPr>
          <p:cNvPr id="8" name="正方形/長方形 7">
            <a:extLst>
              <a:ext uri="{FF2B5EF4-FFF2-40B4-BE49-F238E27FC236}">
                <a16:creationId xmlns:a16="http://schemas.microsoft.com/office/drawing/2014/main" id="{E5A57FEC-A2EF-849C-686A-FB0384F66189}"/>
              </a:ext>
            </a:extLst>
          </p:cNvPr>
          <p:cNvSpPr/>
          <p:nvPr/>
        </p:nvSpPr>
        <p:spPr bwMode="gray">
          <a:xfrm>
            <a:off x="651060" y="3826506"/>
            <a:ext cx="2849707" cy="1404000"/>
          </a:xfrm>
          <a:prstGeom prst="rect">
            <a:avLst/>
          </a:prstGeom>
          <a:solidFill>
            <a:schemeClr val="bg1">
              <a:lumMod val="95000"/>
            </a:schemeClr>
          </a:solidFill>
          <a:ln w="12700" algn="ctr">
            <a:solidFill>
              <a:schemeClr val="bg1">
                <a:lumMod val="50000"/>
              </a:schemeClr>
            </a:solidFill>
            <a:miter lim="800000"/>
            <a:headEnd/>
            <a:tailEnd/>
          </a:ln>
        </p:spPr>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marR="0" defTabSz="990564" rtl="0" eaLnBrk="1" fontAlgn="auto" latinLnBrk="0" hangingPunct="1">
              <a:lnSpc>
                <a:spcPct val="100000"/>
              </a:lnSpc>
              <a:spcBef>
                <a:spcPts val="600"/>
              </a:spcBef>
              <a:spcAft>
                <a:spcPts val="0"/>
              </a:spcAft>
              <a:buClrTx/>
              <a:buSzPct val="100000"/>
              <a:tabLst/>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【JASTRO</a:t>
            </a:r>
            <a:r>
              <a:rPr kumimoji="1" lang="ja-JP" altLang="en-US" sz="1200" b="1" dirty="0">
                <a:solidFill>
                  <a:prstClr val="black"/>
                </a:solidFill>
                <a:latin typeface="+mn-lt"/>
                <a:cs typeface="+mn-cs"/>
              </a:rPr>
              <a:t>調査データ作成・管理機能</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p>
          <a:p>
            <a:pPr marL="171450" marR="0" indent="-171450" defTabSz="990564" rtl="0" eaLnBrk="1" fontAlgn="auto" latinLnBrk="0" hangingPunct="1">
              <a:lnSpc>
                <a:spcPct val="100000"/>
              </a:lnSpc>
              <a:spcBef>
                <a:spcPts val="600"/>
              </a:spcBef>
              <a:spcAft>
                <a:spcPts val="0"/>
              </a:spcAft>
              <a:buClrTx/>
              <a:buSzPct val="100000"/>
              <a:buFont typeface="Wingdings" panose="05000000000000000000" pitchFamily="2" charset="2"/>
              <a:buChar char="ü"/>
              <a:tabLst/>
            </a:pPr>
            <a:r>
              <a:rPr kumimoji="1" lang="ja-JP" altLang="en-US" sz="1200" dirty="0">
                <a:solidFill>
                  <a:prstClr val="black"/>
                </a:solidFill>
                <a:latin typeface="+mn-lt"/>
                <a:cs typeface="+mn-cs"/>
              </a:rPr>
              <a:t>治療</a:t>
            </a:r>
            <a:r>
              <a:rPr kumimoji="1" lang="en-US" altLang="ja-JP" sz="1200" dirty="0">
                <a:solidFill>
                  <a:prstClr val="black"/>
                </a:solidFill>
                <a:latin typeface="+mn-lt"/>
                <a:cs typeface="+mn-cs"/>
              </a:rPr>
              <a:t>RIS</a:t>
            </a:r>
            <a:r>
              <a:rPr kumimoji="1" lang="ja-JP" altLang="en-US" sz="1200" dirty="0">
                <a:solidFill>
                  <a:prstClr val="black"/>
                </a:solidFill>
                <a:latin typeface="+mn-lt"/>
                <a:cs typeface="+mn-cs"/>
              </a:rPr>
              <a:t>から調査票入力用のボタンを押下すると調査票入力画面が起動する</a:t>
            </a:r>
            <a:endParaRPr kumimoji="1" lang="en-US" altLang="ja-JP" sz="1200" dirty="0">
              <a:solidFill>
                <a:prstClr val="black"/>
              </a:solidFill>
              <a:latin typeface="+mn-lt"/>
              <a:cs typeface="+mn-cs"/>
            </a:endParaRPr>
          </a:p>
          <a:p>
            <a:pPr marL="171450" marR="0" indent="-171450" defTabSz="990564" rtl="0" eaLnBrk="1" fontAlgn="auto" latinLnBrk="0" hangingPunct="1">
              <a:lnSpc>
                <a:spcPct val="100000"/>
              </a:lnSpc>
              <a:spcBef>
                <a:spcPts val="600"/>
              </a:spcBef>
              <a:spcAft>
                <a:spcPts val="0"/>
              </a:spcAft>
              <a:buClrTx/>
              <a:buSzPct val="100000"/>
              <a:buFont typeface="Wingdings" panose="05000000000000000000" pitchFamily="2" charset="2"/>
              <a:buChar char="ü"/>
              <a:tabLst/>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調査票入力画面で入力したデータは治療</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RIS</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内に保管され、</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JASTRO</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構造調査の提出データとして出力できる</a:t>
            </a:r>
          </a:p>
        </p:txBody>
      </p:sp>
      <p:sp>
        <p:nvSpPr>
          <p:cNvPr id="15" name="正方形/長方形 14">
            <a:extLst>
              <a:ext uri="{FF2B5EF4-FFF2-40B4-BE49-F238E27FC236}">
                <a16:creationId xmlns:a16="http://schemas.microsoft.com/office/drawing/2014/main" id="{DF4BB467-C647-639A-3986-1A3C701A0473}"/>
              </a:ext>
            </a:extLst>
          </p:cNvPr>
          <p:cNvSpPr/>
          <p:nvPr/>
        </p:nvSpPr>
        <p:spPr bwMode="gray">
          <a:xfrm>
            <a:off x="415925" y="1033086"/>
            <a:ext cx="9074150" cy="576000"/>
          </a:xfrm>
          <a:prstGeom prst="rect">
            <a:avLst/>
          </a:prstGeom>
          <a:solidFill>
            <a:schemeClr val="bg1">
              <a:lumMod val="95000"/>
            </a:schemeClr>
          </a:solidFill>
          <a:ln w="12700" algn="ctr">
            <a:solidFill>
              <a:schemeClr val="bg1">
                <a:lumMod val="50000"/>
              </a:schemeClr>
            </a:solidFill>
            <a:miter lim="800000"/>
            <a:headEnd/>
            <a:tailEnd/>
          </a:ln>
        </p:spPr>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marL="171450" marR="0" indent="-171450" defTabSz="990564" rtl="0" eaLnBrk="1" fontAlgn="auto" latinLnBrk="0" hangingPunct="1">
              <a:lnSpc>
                <a:spcPct val="100000"/>
              </a:lnSpc>
              <a:spcBef>
                <a:spcPts val="0"/>
              </a:spcBef>
              <a:spcAft>
                <a:spcPts val="0"/>
              </a:spcAft>
              <a:buClrTx/>
              <a:buSzPct val="100000"/>
              <a:buFont typeface="Wingdings" panose="05000000000000000000" pitchFamily="2" charset="2"/>
              <a:buChar char="n"/>
              <a:tabLst/>
            </a:pPr>
            <a:r>
              <a:rPr kumimoji="1" lang="ja-JP" altLang="en-US" sz="1200" b="1" i="0" u="none" strike="noStrike" kern="1200" cap="none" spc="0" normalizeH="0" baseline="0" noProof="0" dirty="0">
                <a:ln>
                  <a:noFill/>
                </a:ln>
                <a:solidFill>
                  <a:prstClr val="black"/>
                </a:solidFill>
                <a:effectLst/>
                <a:uLnTx/>
                <a:uFillTx/>
                <a:latin typeface="+mn-lt"/>
                <a:ea typeface="+mn-ea"/>
                <a:cs typeface="+mn-cs"/>
              </a:rPr>
              <a:t>背景</a:t>
            </a:r>
            <a:endParaRPr kumimoji="1" lang="en-US" altLang="ja-JP" sz="1200" b="1" i="0" u="none" strike="noStrike" kern="1200" cap="none" spc="0" normalizeH="0" baseline="0" noProof="0" dirty="0">
              <a:ln>
                <a:noFill/>
              </a:ln>
              <a:solidFill>
                <a:prstClr val="black"/>
              </a:solidFill>
              <a:effectLst/>
              <a:uLnTx/>
              <a:uFillTx/>
              <a:latin typeface="+mn-lt"/>
              <a:ea typeface="+mn-ea"/>
              <a:cs typeface="+mn-cs"/>
            </a:endParaRPr>
          </a:p>
          <a:p>
            <a:pPr marL="360363" marR="0" indent="-171450" defTabSz="990564" rtl="0" eaLnBrk="1" fontAlgn="auto" latinLnBrk="0" hangingPunct="1">
              <a:lnSpc>
                <a:spcPct val="100000"/>
              </a:lnSpc>
              <a:spcBef>
                <a:spcPts val="0"/>
              </a:spcBef>
              <a:spcAft>
                <a:spcPts val="0"/>
              </a:spcAft>
              <a:buClrTx/>
              <a:buSzPct val="100000"/>
              <a:buFont typeface="Wingdings" panose="05000000000000000000" pitchFamily="2" charset="2"/>
              <a:buChar char="Ø"/>
              <a:tabLst/>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放射線治療部では治療</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RIS</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にカスタマイズを行い、情報システム上で各種調査データ</a:t>
            </a:r>
            <a:r>
              <a:rPr kumimoji="1" lang="ja-JP" altLang="en-US" sz="1200" dirty="0">
                <a:solidFill>
                  <a:prstClr val="black"/>
                </a:solidFill>
                <a:latin typeface="+mn-lt"/>
                <a:cs typeface="+mn-cs"/>
              </a:rPr>
              <a:t>の</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作成・管理を行っている</a:t>
            </a:r>
          </a:p>
        </p:txBody>
      </p:sp>
      <p:sp>
        <p:nvSpPr>
          <p:cNvPr id="2" name="四角形: 角を丸くする 1">
            <a:extLst>
              <a:ext uri="{FF2B5EF4-FFF2-40B4-BE49-F238E27FC236}">
                <a16:creationId xmlns:a16="http://schemas.microsoft.com/office/drawing/2014/main" id="{550C2D27-7313-956B-B760-63BE581E242D}"/>
              </a:ext>
            </a:extLst>
          </p:cNvPr>
          <p:cNvSpPr/>
          <p:nvPr/>
        </p:nvSpPr>
        <p:spPr bwMode="gray">
          <a:xfrm>
            <a:off x="415925" y="5640938"/>
            <a:ext cx="9072474" cy="864000"/>
          </a:xfrm>
          <a:prstGeom prst="roundRect">
            <a:avLst>
              <a:gd name="adj" fmla="val 8394"/>
            </a:avLst>
          </a:prstGeom>
          <a:solidFill>
            <a:schemeClr val="accent1">
              <a:lumMod val="20000"/>
              <a:lumOff val="80000"/>
            </a:schemeClr>
          </a:solidFill>
          <a:ln w="12700" algn="ctr">
            <a:solidFill>
              <a:schemeClr val="accent1"/>
            </a:solidFill>
            <a:miter lim="800000"/>
            <a:headEnd/>
            <a:tailEnd/>
          </a:ln>
        </p:spPr>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marR="0" defTabSz="990564" rtl="0" eaLnBrk="1" fontAlgn="auto" latinLnBrk="0" hangingPunct="1">
              <a:lnSpc>
                <a:spcPct val="100000"/>
              </a:lnSpc>
              <a:spcBef>
                <a:spcPts val="0"/>
              </a:spcBef>
              <a:spcAft>
                <a:spcPts val="0"/>
              </a:spcAft>
              <a:buClrTx/>
              <a:buSzPct val="100000"/>
              <a:tabLst/>
            </a:pPr>
            <a:r>
              <a:rPr kumimoji="1" lang="en-US" altLang="ja-JP" sz="1200" b="1" dirty="0">
                <a:solidFill>
                  <a:prstClr val="black"/>
                </a:solidFill>
                <a:latin typeface="+mn-lt"/>
                <a:cs typeface="+mn-cs"/>
              </a:rPr>
              <a:t>【</a:t>
            </a:r>
            <a:r>
              <a:rPr kumimoji="1" lang="ja-JP" altLang="en-US" sz="1200" b="1" dirty="0">
                <a:solidFill>
                  <a:prstClr val="black"/>
                </a:solidFill>
                <a:latin typeface="+mn-lt"/>
                <a:cs typeface="+mn-cs"/>
              </a:rPr>
              <a:t>情報提供依頼</a:t>
            </a:r>
            <a:r>
              <a:rPr kumimoji="1" lang="en-US" altLang="ja-JP" sz="1200" b="1" dirty="0">
                <a:solidFill>
                  <a:prstClr val="black"/>
                </a:solidFill>
                <a:latin typeface="+mn-lt"/>
                <a:cs typeface="+mn-cs"/>
              </a:rPr>
              <a:t>】</a:t>
            </a:r>
          </a:p>
          <a:p>
            <a:pPr marR="0" defTabSz="990564" rtl="0" eaLnBrk="1" fontAlgn="auto" latinLnBrk="0" hangingPunct="1">
              <a:lnSpc>
                <a:spcPct val="100000"/>
              </a:lnSpc>
              <a:spcBef>
                <a:spcPts val="0"/>
              </a:spcBef>
              <a:spcAft>
                <a:spcPts val="0"/>
              </a:spcAft>
              <a:buClrTx/>
              <a:buSzPct val="100000"/>
              <a:tabLst/>
            </a:pPr>
            <a:r>
              <a:rPr kumimoji="1" lang="ja-JP" altLang="en-US" sz="1200" dirty="0">
                <a:solidFill>
                  <a:prstClr val="black"/>
                </a:solidFill>
                <a:latin typeface="+mn-lt"/>
                <a:cs typeface="+mn-cs"/>
              </a:rPr>
              <a:t>　上記各種調査用データの作成・管理に係る要件は必須のため、カスタマイズで対応する場合もシステム導入費用に含めて提示いただきたい</a:t>
            </a:r>
            <a:endParaRPr kumimoji="1" lang="en-US" altLang="ja-JP" sz="1200" dirty="0">
              <a:solidFill>
                <a:prstClr val="black"/>
              </a:solidFill>
              <a:latin typeface="+mn-lt"/>
              <a:cs typeface="+mn-cs"/>
            </a:endParaRPr>
          </a:p>
          <a:p>
            <a:pPr marR="0" defTabSz="990564" rtl="0" eaLnBrk="1" fontAlgn="auto" latinLnBrk="0" hangingPunct="1">
              <a:lnSpc>
                <a:spcPct val="100000"/>
              </a:lnSpc>
              <a:spcBef>
                <a:spcPts val="0"/>
              </a:spcBef>
              <a:spcAft>
                <a:spcPts val="0"/>
              </a:spcAft>
              <a:buClrTx/>
              <a:buSzPct val="100000"/>
              <a:tabLst/>
            </a:pPr>
            <a:r>
              <a:rPr kumimoji="1" lang="ja-JP" altLang="en-US" sz="1200" dirty="0">
                <a:solidFill>
                  <a:prstClr val="black"/>
                </a:solidFill>
                <a:latin typeface="+mn-lt"/>
                <a:cs typeface="+mn-cs"/>
              </a:rPr>
              <a:t>　</a:t>
            </a:r>
            <a:r>
              <a:rPr kumimoji="1" lang="en-US" altLang="ja-JP" sz="1200" dirty="0">
                <a:solidFill>
                  <a:prstClr val="black"/>
                </a:solidFill>
                <a:latin typeface="+mn-lt"/>
                <a:cs typeface="+mn-cs"/>
              </a:rPr>
              <a:t>※</a:t>
            </a:r>
            <a:r>
              <a:rPr kumimoji="1" lang="ja-JP" altLang="en-US" sz="1200" dirty="0">
                <a:solidFill>
                  <a:prstClr val="black"/>
                </a:solidFill>
                <a:latin typeface="+mn-lt"/>
                <a:cs typeface="+mn-cs"/>
              </a:rPr>
              <a:t>関連要件：治療</a:t>
            </a:r>
            <a:r>
              <a:rPr kumimoji="1" lang="en-US" altLang="ja-JP" sz="1200" dirty="0">
                <a:solidFill>
                  <a:prstClr val="black"/>
                </a:solidFill>
                <a:latin typeface="+mn-lt"/>
                <a:cs typeface="+mn-cs"/>
              </a:rPr>
              <a:t>RIS</a:t>
            </a:r>
            <a:r>
              <a:rPr kumimoji="1" lang="ja-JP" altLang="en-US" sz="1200" dirty="0">
                <a:solidFill>
                  <a:prstClr val="black"/>
                </a:solidFill>
                <a:latin typeface="+mn-lt"/>
                <a:cs typeface="+mn-cs"/>
              </a:rPr>
              <a:t>仕様書 項番</a:t>
            </a:r>
            <a:r>
              <a:rPr kumimoji="1" lang="en-US" altLang="ja-JP" sz="1200" dirty="0">
                <a:solidFill>
                  <a:prstClr val="black"/>
                </a:solidFill>
                <a:latin typeface="+mn-lt"/>
                <a:cs typeface="+mn-cs"/>
              </a:rPr>
              <a:t>6-3 </a:t>
            </a:r>
            <a:r>
              <a:rPr kumimoji="1" lang="ja-JP" altLang="en-US" sz="1200" dirty="0">
                <a:solidFill>
                  <a:prstClr val="black"/>
                </a:solidFill>
                <a:latin typeface="+mn-lt"/>
                <a:cs typeface="+mn-cs"/>
              </a:rPr>
              <a:t>データ出力</a:t>
            </a:r>
            <a:br>
              <a:rPr kumimoji="1" lang="en-US" altLang="ja-JP" sz="1200" dirty="0">
                <a:solidFill>
                  <a:prstClr val="black"/>
                </a:solidFill>
                <a:latin typeface="+mn-lt"/>
                <a:cs typeface="+mn-cs"/>
              </a:rPr>
            </a:br>
            <a:r>
              <a:rPr kumimoji="1" lang="ja-JP" altLang="en-US" sz="1200" dirty="0">
                <a:solidFill>
                  <a:prstClr val="black"/>
                </a:solidFill>
                <a:latin typeface="+mn-lt"/>
                <a:cs typeface="+mn-cs"/>
              </a:rPr>
              <a:t>　</a:t>
            </a:r>
            <a:r>
              <a:rPr kumimoji="1" lang="en-US" altLang="ja-JP" sz="1200" dirty="0">
                <a:solidFill>
                  <a:prstClr val="black"/>
                </a:solidFill>
                <a:latin typeface="+mn-lt"/>
                <a:cs typeface="+mn-cs"/>
              </a:rPr>
              <a:t>※</a:t>
            </a:r>
            <a:r>
              <a:rPr kumimoji="1" lang="ja-JP" altLang="en-US" sz="1200" dirty="0">
                <a:solidFill>
                  <a:prstClr val="black"/>
                </a:solidFill>
                <a:latin typeface="+mn-lt"/>
                <a:cs typeface="+mn-cs"/>
              </a:rPr>
              <a:t>治療</a:t>
            </a:r>
            <a:r>
              <a:rPr kumimoji="1" lang="en-US" altLang="ja-JP" sz="1200" dirty="0">
                <a:solidFill>
                  <a:prstClr val="black"/>
                </a:solidFill>
                <a:latin typeface="+mn-lt"/>
                <a:cs typeface="+mn-cs"/>
              </a:rPr>
              <a:t>RIS</a:t>
            </a:r>
            <a:r>
              <a:rPr kumimoji="1" lang="ja-JP" altLang="en-US" sz="1200" dirty="0">
                <a:solidFill>
                  <a:prstClr val="black"/>
                </a:solidFill>
                <a:latin typeface="+mn-lt"/>
                <a:cs typeface="+mn-cs"/>
              </a:rPr>
              <a:t>の要件として記載しているが、運用上の利便性を大きく損なわないのであれば、上記機能を他システムで補完することも問題無い</a:t>
            </a:r>
            <a:endParaRPr kumimoji="1" lang="en-US" altLang="ja-JP" sz="1200" dirty="0">
              <a:solidFill>
                <a:prstClr val="black"/>
              </a:solidFill>
              <a:latin typeface="+mn-lt"/>
              <a:cs typeface="+mn-cs"/>
            </a:endParaRPr>
          </a:p>
        </p:txBody>
      </p:sp>
      <p:sp>
        <p:nvSpPr>
          <p:cNvPr id="20" name="Rectangle 18">
            <a:extLst>
              <a:ext uri="{FF2B5EF4-FFF2-40B4-BE49-F238E27FC236}">
                <a16:creationId xmlns:a16="http://schemas.microsoft.com/office/drawing/2014/main" id="{D6069B11-3B6F-9BE0-E87E-A0D25B5C1E4B}"/>
              </a:ext>
            </a:extLst>
          </p:cNvPr>
          <p:cNvSpPr>
            <a:spLocks noChangeArrowheads="1"/>
          </p:cNvSpPr>
          <p:nvPr/>
        </p:nvSpPr>
        <p:spPr bwMode="gray">
          <a:xfrm>
            <a:off x="4195367" y="2376518"/>
            <a:ext cx="4382581" cy="3132000"/>
          </a:xfrm>
          <a:prstGeom prst="roundRect">
            <a:avLst>
              <a:gd name="adj" fmla="val 3217"/>
            </a:avLst>
          </a:prstGeom>
          <a:solidFill>
            <a:schemeClr val="bg1"/>
          </a:solidFill>
          <a:ln w="12700" algn="ctr">
            <a:solidFill>
              <a:schemeClr val="accent6"/>
            </a:solidFill>
            <a:miter lim="800000"/>
            <a:headEnd/>
            <a:tailEnd/>
          </a:ln>
        </p:spPr>
        <p:txBody>
          <a:bodyPr lIns="72000" tIns="108000" rIns="108000" bIns="108000" anchor="ctr"/>
          <a:lstStyle/>
          <a:p>
            <a:pPr marL="11113" marR="0" algn="l" defTabSz="990564" rtl="0" eaLnBrk="1" fontAlgn="auto" latinLnBrk="0" hangingPunct="1">
              <a:lnSpc>
                <a:spcPct val="100000"/>
              </a:lnSpc>
              <a:spcBef>
                <a:spcPts val="300"/>
              </a:spcBef>
              <a:spcAft>
                <a:spcPts val="0"/>
              </a:spcAft>
              <a:buClrTx/>
              <a:buSzPct val="100000"/>
              <a:tabLst/>
            </a:pPr>
            <a:endParaRPr kumimoji="1" lang="en-US" altLang="ja-JP" sz="1200" b="0" i="0" u="none" strike="noStrike" kern="1200" cap="none" spc="0" normalizeH="0" baseline="0" noProof="0" dirty="0">
              <a:ln>
                <a:noFill/>
              </a:ln>
              <a:solidFill>
                <a:prstClr val="black"/>
              </a:solidFill>
              <a:effectLst/>
              <a:uLnTx/>
              <a:uFillTx/>
              <a:latin typeface="Calibri Light"/>
              <a:ea typeface="Yu Gothic UI"/>
              <a:cs typeface="Arial" charset="0"/>
            </a:endParaRPr>
          </a:p>
        </p:txBody>
      </p:sp>
      <p:sp>
        <p:nvSpPr>
          <p:cNvPr id="21" name="Rectangle 17">
            <a:extLst>
              <a:ext uri="{FF2B5EF4-FFF2-40B4-BE49-F238E27FC236}">
                <a16:creationId xmlns:a16="http://schemas.microsoft.com/office/drawing/2014/main" id="{89785329-6874-2CA0-7B03-BC4833162827}"/>
              </a:ext>
            </a:extLst>
          </p:cNvPr>
          <p:cNvSpPr>
            <a:spLocks noChangeArrowheads="1"/>
          </p:cNvSpPr>
          <p:nvPr/>
        </p:nvSpPr>
        <p:spPr bwMode="gray">
          <a:xfrm>
            <a:off x="4195367" y="2116558"/>
            <a:ext cx="4382580" cy="360000"/>
          </a:xfrm>
          <a:prstGeom prst="round2SameRect">
            <a:avLst/>
          </a:prstGeom>
          <a:solidFill>
            <a:schemeClr val="accent6"/>
          </a:solidFill>
          <a:ln w="12700" algn="ctr">
            <a:solidFill>
              <a:schemeClr val="accent6"/>
            </a:solidFill>
            <a:miter lim="800000"/>
            <a:headEnd/>
            <a:tailEnd/>
          </a:ln>
        </p:spPr>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b="1" dirty="0">
                <a:solidFill>
                  <a:schemeClr val="bg1"/>
                </a:solidFill>
                <a:latin typeface="+mn-lt"/>
                <a:cs typeface="+mn-cs"/>
              </a:rPr>
              <a:t>治療</a:t>
            </a:r>
            <a:r>
              <a:rPr kumimoji="1" lang="en-US" altLang="ja-JP" sz="1200" b="1" dirty="0">
                <a:solidFill>
                  <a:schemeClr val="bg1"/>
                </a:solidFill>
                <a:latin typeface="+mn-lt"/>
                <a:cs typeface="+mn-cs"/>
              </a:rPr>
              <a:t>RIS</a:t>
            </a:r>
          </a:p>
          <a:p>
            <a:pPr algn="ctr" defTabSz="990564" fontAlgn="auto">
              <a:spcBef>
                <a:spcPts val="0"/>
              </a:spcBef>
              <a:spcAft>
                <a:spcPts val="0"/>
              </a:spcAft>
              <a:buSzPct val="100000"/>
            </a:pPr>
            <a:r>
              <a:rPr kumimoji="1" lang="ja-JP" altLang="en-US" sz="1200" b="1" dirty="0">
                <a:solidFill>
                  <a:schemeClr val="bg1"/>
                </a:solidFill>
                <a:latin typeface="+mn-lt"/>
                <a:cs typeface="+mn-cs"/>
              </a:rPr>
              <a:t>（調査票入力画面）</a:t>
            </a:r>
            <a:endParaRPr kumimoji="1" lang="en-US" altLang="ja-JP" sz="1400" b="1" dirty="0">
              <a:solidFill>
                <a:schemeClr val="bg1"/>
              </a:solidFill>
              <a:latin typeface="+mn-lt"/>
              <a:cs typeface="+mn-cs"/>
            </a:endParaRPr>
          </a:p>
        </p:txBody>
      </p:sp>
      <p:pic>
        <p:nvPicPr>
          <p:cNvPr id="18" name="図 17">
            <a:extLst>
              <a:ext uri="{FF2B5EF4-FFF2-40B4-BE49-F238E27FC236}">
                <a16:creationId xmlns:a16="http://schemas.microsoft.com/office/drawing/2014/main" id="{A02BB736-0EE6-A3C1-2391-6EEEAC7071EA}"/>
              </a:ext>
            </a:extLst>
          </p:cNvPr>
          <p:cNvPicPr>
            <a:picLocks noChangeAspect="1"/>
          </p:cNvPicPr>
          <p:nvPr/>
        </p:nvPicPr>
        <p:blipFill>
          <a:blip r:embed="rId2"/>
          <a:stretch>
            <a:fillRect/>
          </a:stretch>
        </p:blipFill>
        <p:spPr>
          <a:xfrm>
            <a:off x="4396739" y="2526434"/>
            <a:ext cx="3996000" cy="2952000"/>
          </a:xfrm>
          <a:prstGeom prst="rect">
            <a:avLst/>
          </a:prstGeom>
          <a:ln>
            <a:solidFill>
              <a:schemeClr val="tx2"/>
            </a:solidFill>
          </a:ln>
        </p:spPr>
      </p:pic>
      <p:sp>
        <p:nvSpPr>
          <p:cNvPr id="22" name="正方形/長方形 21">
            <a:extLst>
              <a:ext uri="{FF2B5EF4-FFF2-40B4-BE49-F238E27FC236}">
                <a16:creationId xmlns:a16="http://schemas.microsoft.com/office/drawing/2014/main" id="{B1F38955-02A9-880A-3468-40CBE881D4AE}"/>
              </a:ext>
            </a:extLst>
          </p:cNvPr>
          <p:cNvSpPr/>
          <p:nvPr/>
        </p:nvSpPr>
        <p:spPr bwMode="gray">
          <a:xfrm>
            <a:off x="415925" y="1738532"/>
            <a:ext cx="2189163" cy="215444"/>
          </a:xfrm>
          <a:prstGeom prst="rect">
            <a:avLst/>
          </a:prstGeom>
          <a:noFill/>
          <a:ln w="12700" algn="ctr">
            <a:noFill/>
            <a:miter lim="800000"/>
            <a:headEnd/>
            <a:tailEnd/>
          </a:ln>
        </p:spPr>
        <p:txBody>
          <a:bodyPr rot="0" spcFirstLastPara="0" vertOverflow="overflow" horzOverflow="overflow" vert="horz" wrap="square" lIns="36000" tIns="0" rIns="36000" bIns="0" numCol="1" spcCol="0" rtlCol="0" fromWordArt="0" anchor="ctr" anchorCtr="0" forceAA="0" compatLnSpc="1">
            <a:prstTxWarp prst="textNoShape">
              <a:avLst/>
            </a:prstTxWarp>
            <a:spAutoFit/>
          </a:bodyPr>
          <a:lstStyle/>
          <a:p>
            <a:pPr algn="ctr" defTabSz="990564" fontAlgn="auto">
              <a:spcBef>
                <a:spcPts val="0"/>
              </a:spcBef>
              <a:spcAft>
                <a:spcPts val="0"/>
              </a:spcAft>
              <a:buSzPct val="100000"/>
            </a:pPr>
            <a:r>
              <a:rPr lang="ja-JP" altLang="en-US" sz="1400" b="1" dirty="0"/>
              <a:t>調査データ作成・管理（例）</a:t>
            </a:r>
            <a:endParaRPr lang="en-US" altLang="ja-JP" sz="1400" b="1" dirty="0"/>
          </a:p>
        </p:txBody>
      </p:sp>
    </p:spTree>
    <p:extLst>
      <p:ext uri="{BB962C8B-B14F-4D97-AF65-F5344CB8AC3E}">
        <p14:creationId xmlns:p14="http://schemas.microsoft.com/office/powerpoint/2010/main" val="1449415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EB95D173-CD3B-EDBB-85ED-CBA8C27AF93F}"/>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43A0986-838B-4D2A-A95C-8CB1738263FE}" type="slidenum">
              <a:rPr kumimoji="0" lang="ja-JP" altLang="en-US" sz="900" b="0" i="0" u="none" strike="noStrike" kern="1200" cap="none" spc="0" normalizeH="0" baseline="0" noProof="0" smtClean="0">
                <a:ln>
                  <a:noFill/>
                </a:ln>
                <a:solidFill>
                  <a:prstClr val="black"/>
                </a:solidFill>
                <a:effectLst/>
                <a:uLnTx/>
                <a:uFillTx/>
                <a:latin typeface="Calibri Light"/>
                <a:ea typeface="Yu Gothic UI"/>
                <a:cs typeface="+mn-cs"/>
                <a:sym typeface="+mn-lt"/>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ja-JP" altLang="en-US" sz="900" b="0" i="0" u="none" strike="noStrike" kern="1200" cap="none" spc="0" normalizeH="0" baseline="0" noProof="0" dirty="0">
              <a:ln>
                <a:noFill/>
              </a:ln>
              <a:solidFill>
                <a:prstClr val="black"/>
              </a:solidFill>
              <a:effectLst/>
              <a:uLnTx/>
              <a:uFillTx/>
              <a:latin typeface="Calibri Light"/>
              <a:ea typeface="Yu Gothic UI"/>
              <a:cs typeface="+mn-cs"/>
              <a:sym typeface="+mn-lt"/>
            </a:endParaRPr>
          </a:p>
        </p:txBody>
      </p:sp>
      <p:sp>
        <p:nvSpPr>
          <p:cNvPr id="5" name="タイトル 4">
            <a:extLst>
              <a:ext uri="{FF2B5EF4-FFF2-40B4-BE49-F238E27FC236}">
                <a16:creationId xmlns:a16="http://schemas.microsoft.com/office/drawing/2014/main" id="{A1030FFC-72B8-9325-07F9-00D2DD3D0598}"/>
              </a:ext>
            </a:extLst>
          </p:cNvPr>
          <p:cNvSpPr>
            <a:spLocks noGrp="1"/>
          </p:cNvSpPr>
          <p:nvPr>
            <p:ph type="title"/>
          </p:nvPr>
        </p:nvSpPr>
        <p:spPr/>
        <p:txBody>
          <a:bodyPr/>
          <a:lstStyle/>
          <a:p>
            <a:r>
              <a:rPr lang="en-US" altLang="ja-JP" dirty="0"/>
              <a:t>【</a:t>
            </a:r>
            <a:r>
              <a:rPr lang="ja-JP" altLang="en-US" dirty="0"/>
              <a:t>参考資料　</a:t>
            </a:r>
            <a:r>
              <a:rPr lang="en-US" altLang="ja-JP" dirty="0"/>
              <a:t>(3)</a:t>
            </a:r>
            <a:r>
              <a:rPr lang="ja-JP" altLang="en-US" dirty="0"/>
              <a:t> 個別</a:t>
            </a:r>
            <a:r>
              <a:rPr lang="ja-JP" altLang="en-US"/>
              <a:t>事項</a:t>
            </a:r>
            <a:r>
              <a:rPr lang="en-US" altLang="ja-JP"/>
              <a:t>3-11】</a:t>
            </a:r>
            <a:br>
              <a:rPr lang="en-US" altLang="ja-JP" dirty="0"/>
            </a:br>
            <a:r>
              <a:rPr lang="ja-JP" altLang="en-US" dirty="0"/>
              <a:t>西部医療センターにおける病床予約調整室の新設に伴う機能強化</a:t>
            </a:r>
            <a:endParaRPr kumimoji="1" lang="ja-JP" altLang="en-US" dirty="0"/>
          </a:p>
        </p:txBody>
      </p:sp>
      <p:sp>
        <p:nvSpPr>
          <p:cNvPr id="6" name="正方形/長方形 5">
            <a:extLst>
              <a:ext uri="{FF2B5EF4-FFF2-40B4-BE49-F238E27FC236}">
                <a16:creationId xmlns:a16="http://schemas.microsoft.com/office/drawing/2014/main" id="{A7E9CB36-2896-36BA-D14A-45ABF48D39E5}"/>
              </a:ext>
            </a:extLst>
          </p:cNvPr>
          <p:cNvSpPr/>
          <p:nvPr/>
        </p:nvSpPr>
        <p:spPr bwMode="gray">
          <a:xfrm>
            <a:off x="508675" y="2509188"/>
            <a:ext cx="8981400" cy="1584000"/>
          </a:xfrm>
          <a:prstGeom prst="rect">
            <a:avLst/>
          </a:prstGeom>
          <a:no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71450" marR="0" lvl="0" indent="-171450" algn="l" defTabSz="990564" rtl="0" eaLnBrk="1" fontAlgn="auto" latinLnBrk="0" hangingPunct="1">
              <a:lnSpc>
                <a:spcPct val="100000"/>
              </a:lnSpc>
              <a:spcBef>
                <a:spcPts val="0"/>
              </a:spcBef>
              <a:spcAft>
                <a:spcPts val="0"/>
              </a:spcAft>
              <a:buClrTx/>
              <a:buSzPct val="100000"/>
              <a:buFont typeface="Wingdings" panose="05000000000000000000" pitchFamily="2" charset="2"/>
              <a:buChar char="n"/>
              <a:tabLst/>
              <a:defRPr/>
            </a:pPr>
            <a:endParaRPr kumimoji="1" lang="en-US" altLang="ja-JP" sz="1200" b="0" i="0" u="none" strike="noStrike" kern="1200" cap="none" spc="0" normalizeH="0" baseline="0" noProof="0" dirty="0">
              <a:ln>
                <a:noFill/>
              </a:ln>
              <a:solidFill>
                <a:prstClr val="black"/>
              </a:solidFill>
              <a:effectLst/>
              <a:uLnTx/>
              <a:uFillTx/>
              <a:latin typeface="Calibri Light"/>
              <a:ea typeface="Yu Gothic UI"/>
              <a:cs typeface="Arial" charset="0"/>
            </a:endParaRPr>
          </a:p>
        </p:txBody>
      </p:sp>
      <p:sp>
        <p:nvSpPr>
          <p:cNvPr id="7" name="角丸四角形 7">
            <a:extLst>
              <a:ext uri="{FF2B5EF4-FFF2-40B4-BE49-F238E27FC236}">
                <a16:creationId xmlns:a16="http://schemas.microsoft.com/office/drawing/2014/main" id="{E9A8B098-AE93-2044-A2A7-75773401B61A}"/>
              </a:ext>
            </a:extLst>
          </p:cNvPr>
          <p:cNvSpPr/>
          <p:nvPr/>
        </p:nvSpPr>
        <p:spPr bwMode="gray">
          <a:xfrm>
            <a:off x="416496" y="2345131"/>
            <a:ext cx="4392000" cy="288000"/>
          </a:xfrm>
          <a:prstGeom prst="rect">
            <a:avLst/>
          </a:prstGeom>
          <a:solidFill>
            <a:schemeClr val="accent4"/>
          </a:solidFill>
          <a:ln w="38100" algn="ctr">
            <a:noFill/>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lvl="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200" b="1" i="0" u="none" strike="noStrike" kern="1200" cap="none" spc="0" normalizeH="0" baseline="0" noProof="0" dirty="0">
                <a:ln>
                  <a:noFill/>
                </a:ln>
                <a:solidFill>
                  <a:prstClr val="white"/>
                </a:solidFill>
                <a:effectLst/>
                <a:uLnTx/>
                <a:uFillTx/>
                <a:latin typeface="Calibri Light"/>
                <a:ea typeface="Yu Gothic UI"/>
                <a:cs typeface="Arial" charset="0"/>
              </a:rPr>
              <a:t>要望①：退院予定日をタイムリーに一覧できる病床管理機能</a:t>
            </a:r>
          </a:p>
        </p:txBody>
      </p:sp>
      <p:sp>
        <p:nvSpPr>
          <p:cNvPr id="8" name="正方形/長方形 7">
            <a:extLst>
              <a:ext uri="{FF2B5EF4-FFF2-40B4-BE49-F238E27FC236}">
                <a16:creationId xmlns:a16="http://schemas.microsoft.com/office/drawing/2014/main" id="{697818E6-E774-C16E-501E-DB78C8D8DDC9}"/>
              </a:ext>
            </a:extLst>
          </p:cNvPr>
          <p:cNvSpPr/>
          <p:nvPr/>
        </p:nvSpPr>
        <p:spPr bwMode="gray">
          <a:xfrm>
            <a:off x="507599" y="5587266"/>
            <a:ext cx="8982476" cy="1008000"/>
          </a:xfrm>
          <a:prstGeom prst="rect">
            <a:avLst/>
          </a:prstGeom>
          <a:no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285750" marR="0" lvl="0" indent="-285750" algn="l" defTabSz="990564" rtl="0" eaLnBrk="1" fontAlgn="auto" latinLnBrk="0" hangingPunct="1">
              <a:lnSpc>
                <a:spcPct val="100000"/>
              </a:lnSpc>
              <a:spcBef>
                <a:spcPts val="0"/>
              </a:spcBef>
              <a:spcAft>
                <a:spcPts val="0"/>
              </a:spcAft>
              <a:buClrTx/>
              <a:buSzPct val="100000"/>
              <a:buFont typeface="Arial" panose="020B0604020202020204" pitchFamily="34" charset="0"/>
              <a:buChar char="•"/>
              <a:tabLst/>
              <a:defRPr/>
            </a:pPr>
            <a:endParaRPr kumimoji="1" lang="en-US" altLang="ja-JP" sz="1200" b="0" i="0" u="none" strike="noStrike" kern="1200" cap="none" spc="0" normalizeH="0" baseline="0" noProof="0" dirty="0">
              <a:ln>
                <a:noFill/>
              </a:ln>
              <a:solidFill>
                <a:prstClr val="black"/>
              </a:solidFill>
              <a:effectLst/>
              <a:uLnTx/>
              <a:uFillTx/>
              <a:latin typeface="Arial" charset="0"/>
              <a:ea typeface="Yu Gothic UI"/>
              <a:cs typeface="Arial" charset="0"/>
            </a:endParaRPr>
          </a:p>
        </p:txBody>
      </p:sp>
      <p:sp>
        <p:nvSpPr>
          <p:cNvPr id="9" name="角丸四角形 20">
            <a:extLst>
              <a:ext uri="{FF2B5EF4-FFF2-40B4-BE49-F238E27FC236}">
                <a16:creationId xmlns:a16="http://schemas.microsoft.com/office/drawing/2014/main" id="{F49C8F2E-2304-8FA7-C2C2-71C15C0CD41F}"/>
              </a:ext>
            </a:extLst>
          </p:cNvPr>
          <p:cNvSpPr/>
          <p:nvPr/>
        </p:nvSpPr>
        <p:spPr bwMode="gray">
          <a:xfrm>
            <a:off x="416496" y="5425817"/>
            <a:ext cx="4392000" cy="288000"/>
          </a:xfrm>
          <a:prstGeom prst="rect">
            <a:avLst/>
          </a:prstGeom>
          <a:solidFill>
            <a:schemeClr val="accent4"/>
          </a:solidFill>
          <a:ln w="38100" algn="ctr">
            <a:noFill/>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lvl="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200" b="1" i="0" u="none" strike="noStrike" kern="1200" cap="none" spc="0" normalizeH="0" baseline="0" noProof="0" dirty="0">
                <a:ln>
                  <a:noFill/>
                </a:ln>
                <a:solidFill>
                  <a:prstClr val="white"/>
                </a:solidFill>
                <a:effectLst/>
                <a:uLnTx/>
                <a:uFillTx/>
                <a:latin typeface="Calibri Light"/>
                <a:ea typeface="Yu Gothic UI"/>
                <a:cs typeface="Arial" charset="0"/>
              </a:rPr>
              <a:t>要望③：患者自身が予約希望日を入力できる仕組み</a:t>
            </a:r>
          </a:p>
        </p:txBody>
      </p:sp>
      <p:sp>
        <p:nvSpPr>
          <p:cNvPr id="10" name="正方形/長方形 9">
            <a:extLst>
              <a:ext uri="{FF2B5EF4-FFF2-40B4-BE49-F238E27FC236}">
                <a16:creationId xmlns:a16="http://schemas.microsoft.com/office/drawing/2014/main" id="{867F28F3-0102-B94E-947F-0469C122D49A}"/>
              </a:ext>
            </a:extLst>
          </p:cNvPr>
          <p:cNvSpPr/>
          <p:nvPr/>
        </p:nvSpPr>
        <p:spPr bwMode="gray">
          <a:xfrm>
            <a:off x="507599" y="4333539"/>
            <a:ext cx="8982475" cy="1008000"/>
          </a:xfrm>
          <a:prstGeom prst="rect">
            <a:avLst/>
          </a:prstGeom>
          <a:no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285750" marR="0" lvl="0" indent="-285750" algn="l" defTabSz="990564" rtl="0" eaLnBrk="1" fontAlgn="auto" latinLnBrk="0" hangingPunct="1">
              <a:lnSpc>
                <a:spcPct val="100000"/>
              </a:lnSpc>
              <a:spcBef>
                <a:spcPts val="0"/>
              </a:spcBef>
              <a:spcAft>
                <a:spcPts val="0"/>
              </a:spcAft>
              <a:buClrTx/>
              <a:buSzPct val="100000"/>
              <a:buFont typeface="Wingdings" panose="05000000000000000000" pitchFamily="2" charset="2"/>
              <a:buChar char="n"/>
              <a:tabLst/>
              <a:defRPr/>
            </a:pPr>
            <a:endParaRPr kumimoji="1" lang="en-US" altLang="ja-JP" sz="1200" b="0" i="0" u="none" strike="noStrike" kern="1200" cap="none" spc="0" normalizeH="0" baseline="0" noProof="0" dirty="0">
              <a:ln>
                <a:noFill/>
              </a:ln>
              <a:solidFill>
                <a:prstClr val="black"/>
              </a:solidFill>
              <a:effectLst/>
              <a:uLnTx/>
              <a:uFillTx/>
              <a:latin typeface="Calibri Light"/>
              <a:ea typeface="Yu Gothic UI"/>
              <a:cs typeface="Arial" charset="0"/>
            </a:endParaRPr>
          </a:p>
        </p:txBody>
      </p:sp>
      <p:sp>
        <p:nvSpPr>
          <p:cNvPr id="11" name="角丸四角形 23">
            <a:extLst>
              <a:ext uri="{FF2B5EF4-FFF2-40B4-BE49-F238E27FC236}">
                <a16:creationId xmlns:a16="http://schemas.microsoft.com/office/drawing/2014/main" id="{A84DF65F-7E38-6C2E-DCC2-D006391263FC}"/>
              </a:ext>
            </a:extLst>
          </p:cNvPr>
          <p:cNvSpPr/>
          <p:nvPr/>
        </p:nvSpPr>
        <p:spPr bwMode="gray">
          <a:xfrm>
            <a:off x="416496" y="4180732"/>
            <a:ext cx="4392000" cy="288000"/>
          </a:xfrm>
          <a:prstGeom prst="rect">
            <a:avLst/>
          </a:prstGeom>
          <a:solidFill>
            <a:schemeClr val="accent4"/>
          </a:solidFill>
          <a:ln w="38100" algn="ctr">
            <a:noFill/>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lvl="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200" b="1" i="0" u="none" strike="noStrike" kern="1200" cap="none" spc="0" normalizeH="0" baseline="0" noProof="0" dirty="0">
                <a:ln>
                  <a:noFill/>
                </a:ln>
                <a:solidFill>
                  <a:prstClr val="white"/>
                </a:solidFill>
                <a:effectLst/>
                <a:uLnTx/>
                <a:uFillTx/>
                <a:latin typeface="Calibri Light"/>
                <a:ea typeface="Yu Gothic UI"/>
                <a:cs typeface="Arial" charset="0"/>
              </a:rPr>
              <a:t>要望②：各病棟の忙しさ・看護体制の可視化</a:t>
            </a:r>
          </a:p>
        </p:txBody>
      </p:sp>
      <p:sp>
        <p:nvSpPr>
          <p:cNvPr id="12" name="正方形/長方形 11">
            <a:extLst>
              <a:ext uri="{FF2B5EF4-FFF2-40B4-BE49-F238E27FC236}">
                <a16:creationId xmlns:a16="http://schemas.microsoft.com/office/drawing/2014/main" id="{93447260-4517-46F2-1EB1-4E5B76B916D5}"/>
              </a:ext>
            </a:extLst>
          </p:cNvPr>
          <p:cNvSpPr/>
          <p:nvPr/>
        </p:nvSpPr>
        <p:spPr bwMode="gray">
          <a:xfrm>
            <a:off x="517124" y="2859353"/>
            <a:ext cx="4320000" cy="1159292"/>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marR="0" lvl="0" indent="-196850" algn="l" defTabSz="990564" rtl="0" eaLnBrk="1" fontAlgn="auto" latinLnBrk="0" hangingPunct="1">
              <a:lnSpc>
                <a:spcPct val="100000"/>
              </a:lnSpc>
              <a:spcBef>
                <a:spcPts val="200"/>
              </a:spcBef>
              <a:spcAft>
                <a:spcPts val="0"/>
              </a:spcAft>
              <a:buClrTx/>
              <a:buSzPct val="100000"/>
              <a:buFont typeface="Wingdings" panose="05000000000000000000" pitchFamily="2" charset="2"/>
              <a:buChar char="ü"/>
              <a:tabLst/>
              <a:defRPr/>
            </a:pPr>
            <a:r>
              <a:rPr kumimoji="0" lang="ja-JP" altLang="en-US" sz="1200" b="0" i="0" u="none" strike="noStrike" kern="1200" cap="none" spc="0" normalizeH="0" baseline="0" noProof="0" dirty="0">
                <a:ln>
                  <a:noFill/>
                </a:ln>
                <a:solidFill>
                  <a:prstClr val="black"/>
                </a:solidFill>
                <a:effectLst/>
                <a:uLnTx/>
                <a:uFillTx/>
                <a:latin typeface="Arial" charset="0"/>
                <a:ea typeface="Yu Gothic UI"/>
                <a:cs typeface="Arial" charset="0"/>
              </a:rPr>
              <a:t>現行運用では、退院日の直近（前日等）に医師が退院許可オーダーを入力しないと退院予定日が分からない</a:t>
            </a:r>
            <a:endParaRPr kumimoji="0" lang="en-US" altLang="ja-JP" sz="1200" b="0" i="0" u="none" strike="noStrike" kern="1200" cap="none" spc="0" normalizeH="0" baseline="0" noProof="0" dirty="0">
              <a:ln>
                <a:noFill/>
              </a:ln>
              <a:solidFill>
                <a:prstClr val="black"/>
              </a:solidFill>
              <a:effectLst/>
              <a:uLnTx/>
              <a:uFillTx/>
              <a:latin typeface="Arial" charset="0"/>
              <a:ea typeface="Yu Gothic UI"/>
              <a:cs typeface="Arial" charset="0"/>
            </a:endParaRPr>
          </a:p>
          <a:p>
            <a:pPr marL="285750" marR="0" lvl="0" indent="-196850" algn="l" defTabSz="990564" rtl="0" eaLnBrk="1" fontAlgn="auto" latinLnBrk="0" hangingPunct="1">
              <a:lnSpc>
                <a:spcPct val="100000"/>
              </a:lnSpc>
              <a:spcBef>
                <a:spcPts val="200"/>
              </a:spcBef>
              <a:spcAft>
                <a:spcPts val="0"/>
              </a:spcAft>
              <a:buClrTx/>
              <a:buSzPct val="100000"/>
              <a:buFont typeface="Wingdings" panose="05000000000000000000" pitchFamily="2" charset="2"/>
              <a:buChar char="ü"/>
              <a:tabLst/>
              <a:defRPr/>
            </a:pPr>
            <a:r>
              <a:rPr kumimoji="0" lang="ja-JP" altLang="en-US" sz="1200" b="0" i="0" u="none" strike="noStrike" kern="1200" cap="none" spc="0" normalizeH="0" baseline="0" noProof="0" dirty="0">
                <a:ln>
                  <a:noFill/>
                </a:ln>
                <a:solidFill>
                  <a:prstClr val="black"/>
                </a:solidFill>
                <a:effectLst/>
                <a:uLnTx/>
                <a:uFillTx/>
                <a:latin typeface="Arial" charset="0"/>
                <a:ea typeface="Yu Gothic UI"/>
                <a:cs typeface="Arial" charset="0"/>
              </a:rPr>
              <a:t>現行では退院予定日を入力されても一覧で確認できない。また、病棟単位でしか確認できず、全病棟の情報を一覧で確認できない</a:t>
            </a:r>
            <a:endParaRPr kumimoji="0" lang="en-US" altLang="ja-JP" sz="1200" b="0" i="0" u="none" strike="noStrike" kern="1200" cap="none" spc="0" normalizeH="0" baseline="0" noProof="0" dirty="0">
              <a:ln>
                <a:noFill/>
              </a:ln>
              <a:solidFill>
                <a:prstClr val="black"/>
              </a:solidFill>
              <a:effectLst/>
              <a:uLnTx/>
              <a:uFillTx/>
              <a:latin typeface="Arial" charset="0"/>
              <a:ea typeface="Yu Gothic UI"/>
              <a:cs typeface="Arial" charset="0"/>
            </a:endParaRPr>
          </a:p>
          <a:p>
            <a:pPr marL="285750" marR="0" lvl="0" indent="-196850" algn="l" defTabSz="990564" rtl="0" eaLnBrk="1" fontAlgn="auto" latinLnBrk="0" hangingPunct="1">
              <a:lnSpc>
                <a:spcPct val="100000"/>
              </a:lnSpc>
              <a:spcBef>
                <a:spcPts val="200"/>
              </a:spcBef>
              <a:spcAft>
                <a:spcPts val="0"/>
              </a:spcAft>
              <a:buClrTx/>
              <a:buSzPct val="100000"/>
              <a:buFont typeface="Wingdings" panose="05000000000000000000" pitchFamily="2" charset="2"/>
              <a:buChar char="ü"/>
              <a:tabLst/>
              <a:defRPr/>
            </a:pPr>
            <a:r>
              <a:rPr kumimoji="0" lang="ja-JP" altLang="en-US" sz="1200" b="0" i="0" u="none" strike="noStrike" kern="1200" cap="none" spc="0" normalizeH="0" baseline="0" noProof="0" dirty="0">
                <a:ln>
                  <a:noFill/>
                </a:ln>
                <a:solidFill>
                  <a:prstClr val="black"/>
                </a:solidFill>
                <a:effectLst/>
                <a:uLnTx/>
                <a:uFillTx/>
                <a:latin typeface="Arial" charset="0"/>
                <a:ea typeface="Yu Gothic UI"/>
                <a:cs typeface="Arial" charset="0"/>
              </a:rPr>
              <a:t>入院予定</a:t>
            </a:r>
            <a:r>
              <a:rPr kumimoji="1" lang="ja-JP" altLang="en-US" sz="1200" b="0" i="0" u="none" strike="noStrike" kern="1200" cap="none" spc="0" normalizeH="0" baseline="0" noProof="0" dirty="0">
                <a:ln>
                  <a:noFill/>
                </a:ln>
                <a:solidFill>
                  <a:prstClr val="black"/>
                </a:solidFill>
                <a:effectLst/>
                <a:uLnTx/>
                <a:uFillTx/>
                <a:latin typeface="Calibri Light"/>
                <a:ea typeface="Yu Gothic UI"/>
                <a:cs typeface="Arial" charset="0"/>
              </a:rPr>
              <a:t>期間</a:t>
            </a:r>
            <a:r>
              <a:rPr kumimoji="1" lang="en-US" altLang="ja-JP" sz="1200" b="0" i="0" u="none" strike="noStrike" kern="1200" cap="none" spc="0" normalizeH="0" baseline="30000" noProof="0" dirty="0">
                <a:ln>
                  <a:noFill/>
                </a:ln>
                <a:solidFill>
                  <a:prstClr val="black"/>
                </a:solidFill>
                <a:effectLst/>
                <a:uLnTx/>
                <a:uFillTx/>
                <a:latin typeface="Calibri Light"/>
                <a:ea typeface="Yu Gothic UI"/>
                <a:cs typeface="Arial" charset="0"/>
              </a:rPr>
              <a:t>*</a:t>
            </a:r>
            <a:r>
              <a:rPr kumimoji="0" lang="ja-JP" altLang="en-US" sz="1200" b="0" i="0" u="none" strike="noStrike" kern="1200" cap="none" spc="0" normalizeH="0" baseline="0" noProof="0" dirty="0">
                <a:ln>
                  <a:noFill/>
                </a:ln>
                <a:solidFill>
                  <a:prstClr val="black"/>
                </a:solidFill>
                <a:effectLst/>
                <a:uLnTx/>
                <a:uFillTx/>
                <a:latin typeface="Arial" charset="0"/>
                <a:ea typeface="Yu Gothic UI"/>
                <a:cs typeface="Arial" charset="0"/>
              </a:rPr>
              <a:t>からの延長見込みは、看護師がラウンド等で経過を確認して手書きで要否を管理しており、システム上では把握できない</a:t>
            </a:r>
            <a:endParaRPr kumimoji="0" lang="en-US" altLang="ja-JP" sz="1200" b="0" i="0" u="none" strike="noStrike" kern="1200" cap="none" spc="0" normalizeH="0" baseline="0" noProof="0" dirty="0">
              <a:ln>
                <a:noFill/>
              </a:ln>
              <a:solidFill>
                <a:prstClr val="black"/>
              </a:solidFill>
              <a:effectLst/>
              <a:uLnTx/>
              <a:uFillTx/>
              <a:latin typeface="Arial" charset="0"/>
              <a:ea typeface="Yu Gothic UI"/>
              <a:cs typeface="Arial" charset="0"/>
            </a:endParaRPr>
          </a:p>
        </p:txBody>
      </p:sp>
      <p:sp>
        <p:nvSpPr>
          <p:cNvPr id="13" name="正方形/長方形 12">
            <a:extLst>
              <a:ext uri="{FF2B5EF4-FFF2-40B4-BE49-F238E27FC236}">
                <a16:creationId xmlns:a16="http://schemas.microsoft.com/office/drawing/2014/main" id="{3EADE791-841E-C084-39A6-03140D668D5D}"/>
              </a:ext>
            </a:extLst>
          </p:cNvPr>
          <p:cNvSpPr/>
          <p:nvPr/>
        </p:nvSpPr>
        <p:spPr bwMode="gray">
          <a:xfrm>
            <a:off x="5204387" y="2859353"/>
            <a:ext cx="4248000" cy="764312"/>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65113" marR="0" lvl="0" indent="-171450" algn="l" defTabSz="990564" rtl="0" eaLnBrk="1" fontAlgn="auto" latinLnBrk="0" hangingPunct="1">
              <a:lnSpc>
                <a:spcPct val="100000"/>
              </a:lnSpc>
              <a:spcBef>
                <a:spcPts val="200"/>
              </a:spcBef>
              <a:spcAft>
                <a:spcPts val="0"/>
              </a:spcAft>
              <a:buClrTx/>
              <a:buSzPct val="100000"/>
              <a:buFont typeface="Wingdings" panose="05000000000000000000" pitchFamily="2" charset="2"/>
              <a:buChar char="p"/>
              <a:tabLst/>
              <a:defRPr/>
            </a:pPr>
            <a:r>
              <a:rPr kumimoji="1" lang="ja-JP" altLang="en-US" sz="1200" b="0" i="0" u="none" strike="noStrike" kern="1200" cap="none" spc="0" normalizeH="0" baseline="0" noProof="0" dirty="0">
                <a:ln>
                  <a:noFill/>
                </a:ln>
                <a:solidFill>
                  <a:prstClr val="black"/>
                </a:solidFill>
                <a:effectLst/>
                <a:uLnTx/>
                <a:uFillTx/>
                <a:latin typeface="Calibri Light"/>
                <a:ea typeface="Yu Gothic UI"/>
                <a:cs typeface="Arial" charset="0"/>
              </a:rPr>
              <a:t>全病棟の入院患者、入院予定日、入院予定期間</a:t>
            </a:r>
            <a:r>
              <a:rPr kumimoji="1" lang="en-US" altLang="ja-JP" sz="1200" b="0" i="0" u="none" strike="noStrike" kern="1200" cap="none" spc="0" normalizeH="0" baseline="30000" noProof="0" dirty="0">
                <a:ln>
                  <a:noFill/>
                </a:ln>
                <a:solidFill>
                  <a:prstClr val="black"/>
                </a:solidFill>
                <a:effectLst/>
                <a:uLnTx/>
                <a:uFillTx/>
                <a:latin typeface="Calibri Light"/>
                <a:ea typeface="Yu Gothic UI"/>
                <a:cs typeface="Arial" charset="0"/>
              </a:rPr>
              <a:t>*</a:t>
            </a:r>
            <a:r>
              <a:rPr kumimoji="1" lang="ja-JP" altLang="en-US" sz="1200" b="0" i="0" u="none" strike="noStrike" kern="1200" cap="none" spc="0" normalizeH="0" baseline="0" noProof="0" dirty="0">
                <a:ln>
                  <a:noFill/>
                </a:ln>
                <a:solidFill>
                  <a:prstClr val="black"/>
                </a:solidFill>
                <a:effectLst/>
                <a:uLnTx/>
                <a:uFillTx/>
                <a:latin typeface="Calibri Light"/>
                <a:ea typeface="Yu Gothic UI"/>
                <a:cs typeface="Arial" charset="0"/>
              </a:rPr>
              <a:t>、入院予定期間からの延長見込み、退院予定日を一覧で確認できること</a:t>
            </a:r>
            <a:endParaRPr kumimoji="1" lang="en-US" altLang="ja-JP" sz="1050" b="0" i="0" u="none" strike="noStrike" kern="1200" cap="none" spc="0" normalizeH="0" baseline="0" noProof="0" dirty="0">
              <a:ln>
                <a:noFill/>
              </a:ln>
              <a:solidFill>
                <a:prstClr val="black"/>
              </a:solidFill>
              <a:effectLst/>
              <a:uLnTx/>
              <a:uFillTx/>
              <a:latin typeface="Calibri Light"/>
              <a:ea typeface="Yu Gothic UI"/>
              <a:cs typeface="Arial" charset="0"/>
            </a:endParaRPr>
          </a:p>
          <a:p>
            <a:pPr marL="265113" marR="0" lvl="0" indent="-171450" algn="l" defTabSz="990564" rtl="0" eaLnBrk="1" fontAlgn="auto" latinLnBrk="0" hangingPunct="1">
              <a:lnSpc>
                <a:spcPct val="100000"/>
              </a:lnSpc>
              <a:spcBef>
                <a:spcPts val="200"/>
              </a:spcBef>
              <a:spcAft>
                <a:spcPts val="0"/>
              </a:spcAft>
              <a:buClrTx/>
              <a:buSzPct val="100000"/>
              <a:buFont typeface="Wingdings" panose="05000000000000000000" pitchFamily="2" charset="2"/>
              <a:buChar char="p"/>
              <a:tabLst/>
              <a:defRPr/>
            </a:pPr>
            <a:r>
              <a:rPr kumimoji="1" lang="ja-JP" altLang="en-US" sz="1200" b="0" i="0" u="none" strike="noStrike" kern="1200" cap="none" spc="0" normalizeH="0" baseline="0" noProof="0" dirty="0">
                <a:ln>
                  <a:noFill/>
                </a:ln>
                <a:solidFill>
                  <a:prstClr val="black"/>
                </a:solidFill>
                <a:effectLst/>
                <a:uLnTx/>
                <a:uFillTx/>
                <a:latin typeface="Calibri Light"/>
                <a:ea typeface="Yu Gothic UI"/>
                <a:cs typeface="Arial" charset="0"/>
              </a:rPr>
              <a:t>現在手書きで管理している「入院予定期間からの延長見込み」をシステム上で管理でき、上記の一覧上で確認できること</a:t>
            </a:r>
            <a:endParaRPr kumimoji="1" lang="en-US" altLang="ja-JP" sz="1200" b="0" i="0" u="none" strike="noStrike" kern="1200" cap="none" spc="0" normalizeH="0" baseline="0" noProof="0" dirty="0">
              <a:ln>
                <a:noFill/>
              </a:ln>
              <a:solidFill>
                <a:prstClr val="black"/>
              </a:solidFill>
              <a:effectLst/>
              <a:uLnTx/>
              <a:uFillTx/>
              <a:latin typeface="Calibri Light"/>
              <a:ea typeface="Yu Gothic UI"/>
              <a:cs typeface="Arial" charset="0"/>
            </a:endParaRPr>
          </a:p>
        </p:txBody>
      </p:sp>
      <p:sp>
        <p:nvSpPr>
          <p:cNvPr id="14" name="正方形/長方形 13">
            <a:extLst>
              <a:ext uri="{FF2B5EF4-FFF2-40B4-BE49-F238E27FC236}">
                <a16:creationId xmlns:a16="http://schemas.microsoft.com/office/drawing/2014/main" id="{74AAEDC1-36EE-0FF8-DF98-7F3B0A103883}"/>
              </a:ext>
            </a:extLst>
          </p:cNvPr>
          <p:cNvSpPr/>
          <p:nvPr/>
        </p:nvSpPr>
        <p:spPr bwMode="gray">
          <a:xfrm>
            <a:off x="5204387" y="4700871"/>
            <a:ext cx="4248000" cy="579646"/>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marR="0" lvl="0" indent="-196850" algn="l" defTabSz="990564" rtl="0" eaLnBrk="1" fontAlgn="auto" latinLnBrk="0" hangingPunct="1">
              <a:lnSpc>
                <a:spcPct val="100000"/>
              </a:lnSpc>
              <a:spcBef>
                <a:spcPts val="200"/>
              </a:spcBef>
              <a:spcAft>
                <a:spcPts val="0"/>
              </a:spcAft>
              <a:buClrTx/>
              <a:buSzPct val="100000"/>
              <a:buFont typeface="Wingdings" panose="05000000000000000000" pitchFamily="2" charset="2"/>
              <a:buChar char="p"/>
              <a:tabLst/>
              <a:defRPr/>
            </a:pPr>
            <a:r>
              <a:rPr kumimoji="1" lang="ja-JP" altLang="en-US" sz="1200" b="0" i="0" u="none" strike="noStrike" kern="1200" cap="none" spc="0" normalizeH="0" baseline="0" noProof="0" dirty="0">
                <a:ln>
                  <a:noFill/>
                </a:ln>
                <a:solidFill>
                  <a:prstClr val="black"/>
                </a:solidFill>
                <a:effectLst/>
                <a:uLnTx/>
                <a:uFillTx/>
                <a:latin typeface="Calibri Light"/>
                <a:ea typeface="Yu Gothic UI"/>
                <a:cs typeface="Arial" charset="0"/>
              </a:rPr>
              <a:t>手術・処置件数から各病棟の忙しさを可視化できること</a:t>
            </a:r>
            <a:endParaRPr kumimoji="1" lang="en-US" altLang="ja-JP" sz="1200" b="0" i="0" u="none" strike="noStrike" kern="1200" cap="none" spc="0" normalizeH="0" baseline="0" noProof="0" dirty="0">
              <a:ln>
                <a:noFill/>
              </a:ln>
              <a:solidFill>
                <a:prstClr val="black"/>
              </a:solidFill>
              <a:effectLst/>
              <a:uLnTx/>
              <a:uFillTx/>
              <a:latin typeface="Calibri Light"/>
              <a:ea typeface="Yu Gothic UI"/>
              <a:cs typeface="Arial" charset="0"/>
            </a:endParaRPr>
          </a:p>
          <a:p>
            <a:pPr marL="285750" marR="0" lvl="0" indent="-196850" algn="l" defTabSz="990564" rtl="0" eaLnBrk="1" fontAlgn="auto" latinLnBrk="0" hangingPunct="1">
              <a:lnSpc>
                <a:spcPct val="100000"/>
              </a:lnSpc>
              <a:spcBef>
                <a:spcPts val="200"/>
              </a:spcBef>
              <a:spcAft>
                <a:spcPts val="0"/>
              </a:spcAft>
              <a:buClrTx/>
              <a:buSzPct val="100000"/>
              <a:buFont typeface="Wingdings" panose="05000000000000000000" pitchFamily="2" charset="2"/>
              <a:buChar char="p"/>
              <a:tabLst/>
              <a:defRPr/>
            </a:pPr>
            <a:r>
              <a:rPr kumimoji="1" lang="ja-JP" altLang="en-US" sz="1200" b="0" i="0" u="none" strike="noStrike" kern="1200" cap="none" spc="0" normalizeH="0" baseline="0" noProof="0" dirty="0">
                <a:ln>
                  <a:noFill/>
                </a:ln>
                <a:solidFill>
                  <a:prstClr val="black"/>
                </a:solidFill>
                <a:effectLst/>
                <a:uLnTx/>
                <a:uFillTx/>
                <a:latin typeface="Calibri Light"/>
                <a:ea typeface="Yu Gothic UI"/>
                <a:cs typeface="Arial" charset="0"/>
              </a:rPr>
              <a:t>各病棟の看護師の配置状況（ベテラン看護師数、新人看護師数等）を一覧で確認できること</a:t>
            </a:r>
            <a:endParaRPr kumimoji="1" lang="en-US" altLang="ja-JP" sz="1200" b="0" i="0" u="none" strike="noStrike" kern="1200" cap="none" spc="0" normalizeH="0" baseline="0" noProof="0" dirty="0">
              <a:ln>
                <a:noFill/>
              </a:ln>
              <a:solidFill>
                <a:prstClr val="black"/>
              </a:solidFill>
              <a:effectLst/>
              <a:uLnTx/>
              <a:uFillTx/>
              <a:latin typeface="Calibri Light"/>
              <a:ea typeface="Yu Gothic UI"/>
              <a:cs typeface="Arial" charset="0"/>
            </a:endParaRPr>
          </a:p>
        </p:txBody>
      </p:sp>
      <p:sp>
        <p:nvSpPr>
          <p:cNvPr id="15" name="正方形/長方形 14">
            <a:extLst>
              <a:ext uri="{FF2B5EF4-FFF2-40B4-BE49-F238E27FC236}">
                <a16:creationId xmlns:a16="http://schemas.microsoft.com/office/drawing/2014/main" id="{F5018D7C-2541-3585-D362-2D0408DC3191}"/>
              </a:ext>
            </a:extLst>
          </p:cNvPr>
          <p:cNvSpPr/>
          <p:nvPr/>
        </p:nvSpPr>
        <p:spPr bwMode="gray">
          <a:xfrm>
            <a:off x="517124" y="4695238"/>
            <a:ext cx="4320000" cy="579646"/>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marR="0" lvl="0" indent="-196850" algn="l" defTabSz="990564" rtl="0" eaLnBrk="1" fontAlgn="auto" latinLnBrk="0" hangingPunct="1">
              <a:lnSpc>
                <a:spcPct val="100000"/>
              </a:lnSpc>
              <a:spcBef>
                <a:spcPts val="200"/>
              </a:spcBef>
              <a:spcAft>
                <a:spcPts val="0"/>
              </a:spcAft>
              <a:buClrTx/>
              <a:buSzPct val="100000"/>
              <a:buFont typeface="Wingdings" panose="05000000000000000000" pitchFamily="2" charset="2"/>
              <a:buChar char="ü"/>
              <a:tabLst/>
              <a:defRPr/>
            </a:pPr>
            <a:r>
              <a:rPr kumimoji="0" lang="ja-JP" altLang="en-US" sz="1200" b="0" i="0" u="none" strike="noStrike" kern="1200" cap="none" spc="0" normalizeH="0" baseline="0" noProof="0" dirty="0">
                <a:ln>
                  <a:noFill/>
                </a:ln>
                <a:solidFill>
                  <a:prstClr val="black"/>
                </a:solidFill>
                <a:effectLst/>
                <a:uLnTx/>
                <a:uFillTx/>
                <a:latin typeface="Arial" charset="0"/>
                <a:ea typeface="Yu Gothic UI"/>
                <a:cs typeface="Arial" charset="0"/>
              </a:rPr>
              <a:t>救急患者を各病棟に公平に振り分ける際の客観的なデータが無い</a:t>
            </a:r>
            <a:endParaRPr kumimoji="0" lang="en-US" altLang="ja-JP" sz="1200" b="0" i="0" u="none" strike="noStrike" kern="1200" cap="none" spc="0" normalizeH="0" baseline="0" noProof="0" dirty="0">
              <a:ln>
                <a:noFill/>
              </a:ln>
              <a:solidFill>
                <a:prstClr val="black"/>
              </a:solidFill>
              <a:effectLst/>
              <a:uLnTx/>
              <a:uFillTx/>
              <a:latin typeface="Arial" charset="0"/>
              <a:ea typeface="Yu Gothic UI"/>
              <a:cs typeface="Arial" charset="0"/>
            </a:endParaRPr>
          </a:p>
          <a:p>
            <a:pPr marL="285750" marR="0" lvl="0" indent="-196850" algn="l" defTabSz="990564" rtl="0" eaLnBrk="1" fontAlgn="auto" latinLnBrk="0" hangingPunct="1">
              <a:lnSpc>
                <a:spcPct val="100000"/>
              </a:lnSpc>
              <a:spcBef>
                <a:spcPts val="200"/>
              </a:spcBef>
              <a:spcAft>
                <a:spcPts val="0"/>
              </a:spcAft>
              <a:buClrTx/>
              <a:buSzPct val="100000"/>
              <a:buFont typeface="Wingdings" panose="05000000000000000000" pitchFamily="2" charset="2"/>
              <a:buChar char="ü"/>
              <a:tabLst/>
              <a:defRPr/>
            </a:pPr>
            <a:r>
              <a:rPr kumimoji="0" lang="ja-JP" altLang="en-US" sz="1200" b="0" i="0" u="none" strike="noStrike" kern="1200" cap="none" spc="0" normalizeH="0" baseline="0" noProof="0" dirty="0">
                <a:ln>
                  <a:noFill/>
                </a:ln>
                <a:solidFill>
                  <a:prstClr val="black"/>
                </a:solidFill>
                <a:effectLst/>
                <a:uLnTx/>
                <a:uFillTx/>
                <a:latin typeface="Arial" charset="0"/>
                <a:ea typeface="Yu Gothic UI"/>
                <a:cs typeface="Arial" charset="0"/>
              </a:rPr>
              <a:t>上記情報を電子カルテから収集する場合、複数画面を確認する必要があり、入院業務に支障が生じる</a:t>
            </a:r>
            <a:endParaRPr kumimoji="0" lang="en-US" altLang="ja-JP" sz="1200" b="0" i="0" u="none" strike="noStrike" kern="1200" cap="none" spc="0" normalizeH="0" baseline="0" noProof="0" dirty="0">
              <a:ln>
                <a:noFill/>
              </a:ln>
              <a:solidFill>
                <a:prstClr val="black"/>
              </a:solidFill>
              <a:effectLst/>
              <a:uLnTx/>
              <a:uFillTx/>
              <a:latin typeface="Arial" charset="0"/>
              <a:ea typeface="Yu Gothic UI"/>
              <a:cs typeface="Arial" charset="0"/>
            </a:endParaRPr>
          </a:p>
        </p:txBody>
      </p:sp>
      <p:sp>
        <p:nvSpPr>
          <p:cNvPr id="16" name="正方形/長方形 15">
            <a:extLst>
              <a:ext uri="{FF2B5EF4-FFF2-40B4-BE49-F238E27FC236}">
                <a16:creationId xmlns:a16="http://schemas.microsoft.com/office/drawing/2014/main" id="{BD24FBBF-25CF-ACEB-61A6-E384B4003DCE}"/>
              </a:ext>
            </a:extLst>
          </p:cNvPr>
          <p:cNvSpPr/>
          <p:nvPr/>
        </p:nvSpPr>
        <p:spPr bwMode="gray">
          <a:xfrm>
            <a:off x="5204387" y="5936740"/>
            <a:ext cx="4248000" cy="579646"/>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marR="0" lvl="0" indent="-196850" algn="l" defTabSz="990564" rtl="0" eaLnBrk="1" fontAlgn="auto" latinLnBrk="0" hangingPunct="1">
              <a:lnSpc>
                <a:spcPct val="100000"/>
              </a:lnSpc>
              <a:spcBef>
                <a:spcPts val="200"/>
              </a:spcBef>
              <a:spcAft>
                <a:spcPts val="0"/>
              </a:spcAft>
              <a:buClrTx/>
              <a:buSzPct val="100000"/>
              <a:buFont typeface="Wingdings" panose="05000000000000000000" pitchFamily="2" charset="2"/>
              <a:buChar char="p"/>
              <a:tabLst/>
              <a:defRPr/>
            </a:pPr>
            <a:r>
              <a:rPr kumimoji="1" lang="en-US" altLang="ja-JP" sz="1200" b="0" i="0" u="none" strike="noStrike" kern="1200" cap="none" spc="0" normalizeH="0" baseline="0" noProof="0" dirty="0">
                <a:ln>
                  <a:noFill/>
                </a:ln>
                <a:solidFill>
                  <a:prstClr val="black"/>
                </a:solidFill>
                <a:effectLst/>
                <a:uLnTx/>
                <a:uFillTx/>
                <a:latin typeface="Calibri Light"/>
                <a:ea typeface="Yu Gothic UI"/>
                <a:cs typeface="Arial" charset="0"/>
              </a:rPr>
              <a:t>Web</a:t>
            </a:r>
            <a:r>
              <a:rPr kumimoji="1" lang="ja-JP" altLang="en-US" sz="1200" b="0" i="0" u="none" strike="noStrike" kern="1200" cap="none" spc="0" normalizeH="0" baseline="0" noProof="0" dirty="0">
                <a:ln>
                  <a:noFill/>
                </a:ln>
                <a:solidFill>
                  <a:prstClr val="black"/>
                </a:solidFill>
                <a:effectLst/>
                <a:uLnTx/>
                <a:uFillTx/>
                <a:latin typeface="Calibri Light"/>
                <a:ea typeface="Yu Gothic UI"/>
                <a:cs typeface="Arial" charset="0"/>
              </a:rPr>
              <a:t>等で患者自身が予約の空き状況を確認し、予約希望日を入力できること</a:t>
            </a:r>
            <a:endParaRPr kumimoji="1" lang="en-US" altLang="ja-JP" sz="1200" b="0" i="0" u="none" strike="noStrike" kern="1200" cap="none" spc="0" normalizeH="0" baseline="0" noProof="0" dirty="0">
              <a:ln>
                <a:noFill/>
              </a:ln>
              <a:solidFill>
                <a:prstClr val="black"/>
              </a:solidFill>
              <a:effectLst/>
              <a:uLnTx/>
              <a:uFillTx/>
              <a:latin typeface="Calibri Light"/>
              <a:ea typeface="Yu Gothic UI"/>
              <a:cs typeface="Arial" charset="0"/>
            </a:endParaRPr>
          </a:p>
          <a:p>
            <a:pPr marL="285750" marR="0" lvl="0" indent="-196850" algn="l" defTabSz="990564" rtl="0" eaLnBrk="1" fontAlgn="auto" latinLnBrk="0" hangingPunct="1">
              <a:lnSpc>
                <a:spcPct val="100000"/>
              </a:lnSpc>
              <a:spcBef>
                <a:spcPts val="200"/>
              </a:spcBef>
              <a:spcAft>
                <a:spcPts val="0"/>
              </a:spcAft>
              <a:buClrTx/>
              <a:buSzPct val="100000"/>
              <a:buFont typeface="Wingdings" panose="05000000000000000000" pitchFamily="2" charset="2"/>
              <a:buChar char="p"/>
              <a:tabLst/>
              <a:defRPr/>
            </a:pPr>
            <a:r>
              <a:rPr kumimoji="1" lang="ja-JP" altLang="en-US" sz="1200" b="0" i="0" u="none" strike="noStrike" kern="1200" cap="none" spc="0" normalizeH="0" baseline="0" noProof="0" dirty="0">
                <a:ln>
                  <a:noFill/>
                </a:ln>
                <a:solidFill>
                  <a:prstClr val="black"/>
                </a:solidFill>
                <a:effectLst/>
                <a:uLnTx/>
                <a:uFillTx/>
                <a:latin typeface="Calibri Light"/>
                <a:ea typeface="Yu Gothic UI"/>
                <a:cs typeface="Arial" charset="0"/>
              </a:rPr>
              <a:t>患者が入力した予約希望日を一覧で確認できること</a:t>
            </a:r>
            <a:endParaRPr kumimoji="1" lang="en-US" altLang="ja-JP" sz="1200" b="0" i="0" u="none" strike="noStrike" kern="1200" cap="none" spc="0" normalizeH="0" baseline="0" noProof="0" dirty="0">
              <a:ln>
                <a:noFill/>
              </a:ln>
              <a:solidFill>
                <a:prstClr val="black"/>
              </a:solidFill>
              <a:effectLst/>
              <a:uLnTx/>
              <a:uFillTx/>
              <a:latin typeface="Calibri Light"/>
              <a:ea typeface="Yu Gothic UI"/>
              <a:cs typeface="Arial" charset="0"/>
            </a:endParaRPr>
          </a:p>
        </p:txBody>
      </p:sp>
      <p:sp>
        <p:nvSpPr>
          <p:cNvPr id="17" name="正方形/長方形 16">
            <a:extLst>
              <a:ext uri="{FF2B5EF4-FFF2-40B4-BE49-F238E27FC236}">
                <a16:creationId xmlns:a16="http://schemas.microsoft.com/office/drawing/2014/main" id="{0FFFEE5B-2EE1-EDFC-18F4-B2D9FE507FB6}"/>
              </a:ext>
            </a:extLst>
          </p:cNvPr>
          <p:cNvSpPr/>
          <p:nvPr/>
        </p:nvSpPr>
        <p:spPr bwMode="gray">
          <a:xfrm>
            <a:off x="517124" y="5925985"/>
            <a:ext cx="4320000" cy="369332"/>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marR="0" lvl="0" indent="-196850" algn="l" defTabSz="990564" rtl="0" eaLnBrk="1" fontAlgn="auto" latinLnBrk="0" hangingPunct="1">
              <a:lnSpc>
                <a:spcPct val="100000"/>
              </a:lnSpc>
              <a:spcBef>
                <a:spcPts val="200"/>
              </a:spcBef>
              <a:spcAft>
                <a:spcPts val="0"/>
              </a:spcAft>
              <a:buClrTx/>
              <a:buSzPct val="100000"/>
              <a:buFont typeface="Wingdings" panose="05000000000000000000" pitchFamily="2" charset="2"/>
              <a:buChar char="ü"/>
              <a:tabLst/>
              <a:defRPr/>
            </a:pPr>
            <a:r>
              <a:rPr kumimoji="0" lang="ja-JP" altLang="en-US" sz="1200" b="0" i="0" u="none" strike="noStrike" kern="1200" cap="none" spc="0" normalizeH="0" baseline="0" noProof="0" dirty="0">
                <a:ln>
                  <a:noFill/>
                </a:ln>
                <a:solidFill>
                  <a:prstClr val="black"/>
                </a:solidFill>
                <a:effectLst/>
                <a:uLnTx/>
                <a:uFillTx/>
                <a:latin typeface="Arial" charset="0"/>
                <a:ea typeface="Yu Gothic UI"/>
                <a:cs typeface="Arial" charset="0"/>
              </a:rPr>
              <a:t>現在は電話で予約受付しているため、職員が業務を停止して電話対応している。空いている時間で回答する等、効率化したい</a:t>
            </a:r>
            <a:endParaRPr kumimoji="0" lang="en-US" altLang="ja-JP" sz="1200" b="0" i="0" u="none" strike="noStrike" kern="1200" cap="none" spc="0" normalizeH="0" baseline="0" noProof="0" dirty="0">
              <a:ln>
                <a:noFill/>
              </a:ln>
              <a:solidFill>
                <a:prstClr val="black"/>
              </a:solidFill>
              <a:effectLst/>
              <a:uLnTx/>
              <a:uFillTx/>
              <a:latin typeface="Arial" charset="0"/>
              <a:ea typeface="Yu Gothic UI"/>
              <a:cs typeface="Arial" charset="0"/>
            </a:endParaRPr>
          </a:p>
        </p:txBody>
      </p:sp>
      <p:sp>
        <p:nvSpPr>
          <p:cNvPr id="18" name="正方形/長方形 17">
            <a:extLst>
              <a:ext uri="{FF2B5EF4-FFF2-40B4-BE49-F238E27FC236}">
                <a16:creationId xmlns:a16="http://schemas.microsoft.com/office/drawing/2014/main" id="{09E48E20-31CF-A84B-0B5F-19A9E215559A}"/>
              </a:ext>
            </a:extLst>
          </p:cNvPr>
          <p:cNvSpPr/>
          <p:nvPr/>
        </p:nvSpPr>
        <p:spPr bwMode="gray">
          <a:xfrm>
            <a:off x="5201211" y="2675603"/>
            <a:ext cx="553604" cy="184666"/>
          </a:xfrm>
          <a:prstGeom prst="rect">
            <a:avLst/>
          </a:prstGeom>
          <a:solidFill>
            <a:schemeClr val="accent4">
              <a:lumMod val="20000"/>
              <a:lumOff val="80000"/>
            </a:schemeClr>
          </a:solidFill>
          <a:ln w="12700" algn="ctr">
            <a:noFill/>
            <a:miter lim="800000"/>
            <a:headEnd/>
            <a:tailEnd/>
          </a:ln>
        </p:spPr>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marL="171450" marR="0" lvl="0" indent="-171450" algn="l" defTabSz="990564" rtl="0" eaLnBrk="1" fontAlgn="auto" latinLnBrk="0" hangingPunct="1">
              <a:lnSpc>
                <a:spcPct val="100000"/>
              </a:lnSpc>
              <a:spcBef>
                <a:spcPts val="0"/>
              </a:spcBef>
              <a:spcAft>
                <a:spcPts val="0"/>
              </a:spcAft>
              <a:buClrTx/>
              <a:buSzPct val="100000"/>
              <a:buFont typeface="Wingdings" panose="05000000000000000000" pitchFamily="2" charset="2"/>
              <a:buChar char="n"/>
              <a:tabLst/>
              <a:defRPr/>
            </a:pPr>
            <a:r>
              <a:rPr kumimoji="0" lang="ja-JP" altLang="en-US" sz="1200" b="1" i="0" u="none" strike="noStrike" kern="1200" cap="none" spc="0" normalizeH="0" baseline="0" noProof="0" dirty="0">
                <a:ln>
                  <a:noFill/>
                </a:ln>
                <a:solidFill>
                  <a:prstClr val="black"/>
                </a:solidFill>
                <a:effectLst/>
                <a:uLnTx/>
                <a:uFillTx/>
                <a:latin typeface="Arial" charset="0"/>
                <a:ea typeface="Yu Gothic UI"/>
                <a:cs typeface="Arial" charset="0"/>
              </a:rPr>
              <a:t>要望</a:t>
            </a:r>
            <a:endParaRPr kumimoji="0" lang="en-US" altLang="ja-JP" sz="1200" b="1" i="0" u="none" strike="noStrike" kern="1200" cap="none" spc="0" normalizeH="0" baseline="0" noProof="0" dirty="0">
              <a:ln>
                <a:noFill/>
              </a:ln>
              <a:solidFill>
                <a:prstClr val="black"/>
              </a:solidFill>
              <a:effectLst/>
              <a:uLnTx/>
              <a:uFillTx/>
              <a:latin typeface="Arial" charset="0"/>
              <a:ea typeface="Yu Gothic UI"/>
              <a:cs typeface="Arial" charset="0"/>
            </a:endParaRPr>
          </a:p>
        </p:txBody>
      </p:sp>
      <p:sp>
        <p:nvSpPr>
          <p:cNvPr id="19" name="正方形/長方形 18">
            <a:extLst>
              <a:ext uri="{FF2B5EF4-FFF2-40B4-BE49-F238E27FC236}">
                <a16:creationId xmlns:a16="http://schemas.microsoft.com/office/drawing/2014/main" id="{A362DA36-5B5C-FE1B-7F43-F53BAAC970F1}"/>
              </a:ext>
            </a:extLst>
          </p:cNvPr>
          <p:cNvSpPr/>
          <p:nvPr/>
        </p:nvSpPr>
        <p:spPr bwMode="gray">
          <a:xfrm>
            <a:off x="546620" y="2675603"/>
            <a:ext cx="1092213" cy="184666"/>
          </a:xfrm>
          <a:prstGeom prst="rect">
            <a:avLst/>
          </a:prstGeom>
          <a:solidFill>
            <a:schemeClr val="accent6">
              <a:lumMod val="20000"/>
              <a:lumOff val="80000"/>
            </a:schemeClr>
          </a:solidFill>
          <a:ln w="12700" algn="ctr">
            <a:noFill/>
            <a:miter lim="800000"/>
            <a:headEnd/>
            <a:tailEnd/>
          </a:ln>
        </p:spPr>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marL="171450" marR="0" lvl="0" indent="-171450" algn="l" defTabSz="990564" rtl="0" eaLnBrk="1" fontAlgn="auto" latinLnBrk="0" hangingPunct="1">
              <a:lnSpc>
                <a:spcPct val="100000"/>
              </a:lnSpc>
              <a:spcBef>
                <a:spcPts val="0"/>
              </a:spcBef>
              <a:spcAft>
                <a:spcPts val="0"/>
              </a:spcAft>
              <a:buClrTx/>
              <a:buSzPct val="100000"/>
              <a:buFont typeface="Wingdings" panose="05000000000000000000" pitchFamily="2" charset="2"/>
              <a:buChar char="n"/>
              <a:tabLst/>
              <a:defRPr/>
            </a:pPr>
            <a:r>
              <a:rPr kumimoji="0" lang="ja-JP" altLang="en-US" sz="1200" b="1" i="0" u="none" strike="noStrike" kern="1200" cap="none" spc="0" normalizeH="0" baseline="0" noProof="0" dirty="0">
                <a:ln>
                  <a:noFill/>
                </a:ln>
                <a:solidFill>
                  <a:prstClr val="black"/>
                </a:solidFill>
                <a:effectLst/>
                <a:uLnTx/>
                <a:uFillTx/>
                <a:latin typeface="Arial" charset="0"/>
                <a:ea typeface="Yu Gothic UI"/>
                <a:cs typeface="Arial" charset="0"/>
              </a:rPr>
              <a:t>現状・課題等</a:t>
            </a:r>
            <a:endParaRPr kumimoji="0" lang="en-US" altLang="ja-JP" sz="1200" b="1" i="0" u="none" strike="noStrike" kern="1200" cap="none" spc="0" normalizeH="0" baseline="0" noProof="0" dirty="0">
              <a:ln>
                <a:noFill/>
              </a:ln>
              <a:solidFill>
                <a:prstClr val="black"/>
              </a:solidFill>
              <a:effectLst/>
              <a:uLnTx/>
              <a:uFillTx/>
              <a:latin typeface="Arial" charset="0"/>
              <a:ea typeface="Yu Gothic UI"/>
              <a:cs typeface="Arial" charset="0"/>
            </a:endParaRPr>
          </a:p>
        </p:txBody>
      </p:sp>
      <p:sp>
        <p:nvSpPr>
          <p:cNvPr id="20" name="正方形/長方形 19">
            <a:extLst>
              <a:ext uri="{FF2B5EF4-FFF2-40B4-BE49-F238E27FC236}">
                <a16:creationId xmlns:a16="http://schemas.microsoft.com/office/drawing/2014/main" id="{91549F80-5B12-539C-4197-94AF20AB4D65}"/>
              </a:ext>
            </a:extLst>
          </p:cNvPr>
          <p:cNvSpPr/>
          <p:nvPr/>
        </p:nvSpPr>
        <p:spPr bwMode="gray">
          <a:xfrm>
            <a:off x="5201211" y="4510572"/>
            <a:ext cx="553604" cy="184666"/>
          </a:xfrm>
          <a:prstGeom prst="rect">
            <a:avLst/>
          </a:prstGeom>
          <a:solidFill>
            <a:schemeClr val="accent4">
              <a:lumMod val="20000"/>
              <a:lumOff val="80000"/>
            </a:schemeClr>
          </a:solidFill>
          <a:ln w="12700" algn="ctr">
            <a:noFill/>
            <a:miter lim="800000"/>
            <a:headEnd/>
            <a:tailEnd/>
          </a:ln>
        </p:spPr>
        <p:txBody>
          <a:bodyPr rot="0" spcFirstLastPara="0" vertOverflow="overflow" horzOverflow="overflow" vert="horz" wrap="square" lIns="36000" tIns="0" rIns="36000" bIns="0" numCol="1" spcCol="0" rtlCol="0" fromWordArt="0" anchor="ctr" anchorCtr="0" forceAA="0" compatLnSpc="1">
            <a:prstTxWarp prst="textNoShape">
              <a:avLst/>
            </a:prstTxWarp>
            <a:spAutoFit/>
          </a:bodyPr>
          <a:lstStyle/>
          <a:p>
            <a:pPr marL="171450" marR="0" lvl="0" indent="-171450" algn="l" defTabSz="990564" rtl="0" eaLnBrk="1" fontAlgn="auto" latinLnBrk="0" hangingPunct="1">
              <a:lnSpc>
                <a:spcPct val="100000"/>
              </a:lnSpc>
              <a:spcBef>
                <a:spcPts val="0"/>
              </a:spcBef>
              <a:spcAft>
                <a:spcPts val="0"/>
              </a:spcAft>
              <a:buClrTx/>
              <a:buSzPct val="100000"/>
              <a:buFont typeface="Wingdings" panose="05000000000000000000" pitchFamily="2" charset="2"/>
              <a:buChar char="n"/>
              <a:tabLst/>
              <a:defRPr/>
            </a:pPr>
            <a:r>
              <a:rPr kumimoji="0" lang="ja-JP" altLang="en-US" sz="1200" b="1" i="0" u="none" strike="noStrike" kern="1200" cap="none" spc="0" normalizeH="0" baseline="0" noProof="0" dirty="0">
                <a:ln>
                  <a:noFill/>
                </a:ln>
                <a:solidFill>
                  <a:prstClr val="black"/>
                </a:solidFill>
                <a:effectLst/>
                <a:uLnTx/>
                <a:uFillTx/>
                <a:latin typeface="Arial" charset="0"/>
                <a:ea typeface="Yu Gothic UI"/>
                <a:cs typeface="Arial" charset="0"/>
              </a:rPr>
              <a:t>要望</a:t>
            </a:r>
            <a:endParaRPr kumimoji="0" lang="en-US" altLang="ja-JP" sz="1200" b="1" i="0" u="none" strike="noStrike" kern="1200" cap="none" spc="0" normalizeH="0" baseline="0" noProof="0" dirty="0">
              <a:ln>
                <a:noFill/>
              </a:ln>
              <a:solidFill>
                <a:prstClr val="black"/>
              </a:solidFill>
              <a:effectLst/>
              <a:uLnTx/>
              <a:uFillTx/>
              <a:latin typeface="Arial" charset="0"/>
              <a:ea typeface="Yu Gothic UI"/>
              <a:cs typeface="Arial" charset="0"/>
            </a:endParaRPr>
          </a:p>
        </p:txBody>
      </p:sp>
      <p:sp>
        <p:nvSpPr>
          <p:cNvPr id="21" name="正方形/長方形 20">
            <a:extLst>
              <a:ext uri="{FF2B5EF4-FFF2-40B4-BE49-F238E27FC236}">
                <a16:creationId xmlns:a16="http://schemas.microsoft.com/office/drawing/2014/main" id="{636D0E4F-D5FB-0C50-989C-5F3934864A34}"/>
              </a:ext>
            </a:extLst>
          </p:cNvPr>
          <p:cNvSpPr/>
          <p:nvPr/>
        </p:nvSpPr>
        <p:spPr bwMode="gray">
          <a:xfrm>
            <a:off x="546620" y="4510572"/>
            <a:ext cx="1092213" cy="184666"/>
          </a:xfrm>
          <a:prstGeom prst="rect">
            <a:avLst/>
          </a:prstGeom>
          <a:solidFill>
            <a:schemeClr val="accent6">
              <a:lumMod val="20000"/>
              <a:lumOff val="80000"/>
            </a:schemeClr>
          </a:solidFill>
          <a:ln w="12700" algn="ctr">
            <a:noFill/>
            <a:miter lim="800000"/>
            <a:headEnd/>
            <a:tailEnd/>
          </a:ln>
        </p:spPr>
        <p:txBody>
          <a:bodyPr rot="0" spcFirstLastPara="0" vertOverflow="overflow" horzOverflow="overflow" vert="horz" wrap="square" lIns="36000" tIns="0" rIns="36000" bIns="0" numCol="1" spcCol="0" rtlCol="0" fromWordArt="0" anchor="ctr" anchorCtr="0" forceAA="0" compatLnSpc="1">
            <a:prstTxWarp prst="textNoShape">
              <a:avLst/>
            </a:prstTxWarp>
            <a:spAutoFit/>
          </a:bodyPr>
          <a:lstStyle/>
          <a:p>
            <a:pPr marL="171450" marR="0" lvl="0" indent="-171450" algn="l" defTabSz="990564" rtl="0" eaLnBrk="1" fontAlgn="auto" latinLnBrk="0" hangingPunct="1">
              <a:lnSpc>
                <a:spcPct val="100000"/>
              </a:lnSpc>
              <a:spcBef>
                <a:spcPts val="0"/>
              </a:spcBef>
              <a:spcAft>
                <a:spcPts val="0"/>
              </a:spcAft>
              <a:buClrTx/>
              <a:buSzPct val="100000"/>
              <a:buFont typeface="Wingdings" panose="05000000000000000000" pitchFamily="2" charset="2"/>
              <a:buChar char="n"/>
              <a:tabLst/>
              <a:defRPr/>
            </a:pPr>
            <a:r>
              <a:rPr kumimoji="0" lang="ja-JP" altLang="en-US" sz="1200" b="1" i="0" u="none" strike="noStrike" kern="1200" cap="none" spc="0" normalizeH="0" baseline="0" noProof="0" dirty="0">
                <a:ln>
                  <a:noFill/>
                </a:ln>
                <a:solidFill>
                  <a:prstClr val="black"/>
                </a:solidFill>
                <a:effectLst/>
                <a:uLnTx/>
                <a:uFillTx/>
                <a:latin typeface="Arial" charset="0"/>
                <a:ea typeface="Yu Gothic UI"/>
                <a:cs typeface="Arial" charset="0"/>
              </a:rPr>
              <a:t>現状・課題等</a:t>
            </a:r>
            <a:endParaRPr kumimoji="0" lang="en-US" altLang="ja-JP" sz="1200" b="1" i="0" u="none" strike="noStrike" kern="1200" cap="none" spc="0" normalizeH="0" baseline="0" noProof="0" dirty="0">
              <a:ln>
                <a:noFill/>
              </a:ln>
              <a:solidFill>
                <a:prstClr val="black"/>
              </a:solidFill>
              <a:effectLst/>
              <a:uLnTx/>
              <a:uFillTx/>
              <a:latin typeface="Arial" charset="0"/>
              <a:ea typeface="Yu Gothic UI"/>
              <a:cs typeface="Arial" charset="0"/>
            </a:endParaRPr>
          </a:p>
        </p:txBody>
      </p:sp>
      <p:sp>
        <p:nvSpPr>
          <p:cNvPr id="22" name="正方形/長方形 21">
            <a:extLst>
              <a:ext uri="{FF2B5EF4-FFF2-40B4-BE49-F238E27FC236}">
                <a16:creationId xmlns:a16="http://schemas.microsoft.com/office/drawing/2014/main" id="{F8B9DD1C-47CD-BC05-3F58-89A6F1321DB0}"/>
              </a:ext>
            </a:extLst>
          </p:cNvPr>
          <p:cNvSpPr/>
          <p:nvPr/>
        </p:nvSpPr>
        <p:spPr bwMode="gray">
          <a:xfrm>
            <a:off x="5201211" y="5750831"/>
            <a:ext cx="553604" cy="184666"/>
          </a:xfrm>
          <a:prstGeom prst="rect">
            <a:avLst/>
          </a:prstGeom>
          <a:solidFill>
            <a:schemeClr val="accent4">
              <a:lumMod val="20000"/>
              <a:lumOff val="80000"/>
            </a:schemeClr>
          </a:solidFill>
          <a:ln w="12700" algn="ctr">
            <a:noFill/>
            <a:miter lim="800000"/>
            <a:headEnd/>
            <a:tailEnd/>
          </a:ln>
        </p:spPr>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marL="171450" marR="0" lvl="0" indent="-171450" algn="l" defTabSz="990564" rtl="0" eaLnBrk="1" fontAlgn="auto" latinLnBrk="0" hangingPunct="1">
              <a:lnSpc>
                <a:spcPct val="100000"/>
              </a:lnSpc>
              <a:spcBef>
                <a:spcPts val="0"/>
              </a:spcBef>
              <a:spcAft>
                <a:spcPts val="0"/>
              </a:spcAft>
              <a:buClrTx/>
              <a:buSzPct val="100000"/>
              <a:buFont typeface="Wingdings" panose="05000000000000000000" pitchFamily="2" charset="2"/>
              <a:buChar char="n"/>
              <a:tabLst/>
              <a:defRPr/>
            </a:pPr>
            <a:r>
              <a:rPr kumimoji="0" lang="ja-JP" altLang="en-US" sz="1200" b="1" i="0" u="none" strike="noStrike" kern="1200" cap="none" spc="0" normalizeH="0" baseline="0" noProof="0" dirty="0">
                <a:ln>
                  <a:noFill/>
                </a:ln>
                <a:solidFill>
                  <a:prstClr val="black"/>
                </a:solidFill>
                <a:effectLst/>
                <a:uLnTx/>
                <a:uFillTx/>
                <a:latin typeface="Arial" charset="0"/>
                <a:ea typeface="Yu Gothic UI"/>
                <a:cs typeface="Arial" charset="0"/>
              </a:rPr>
              <a:t>要望</a:t>
            </a:r>
            <a:endParaRPr kumimoji="0" lang="en-US" altLang="ja-JP" sz="1200" b="1" i="0" u="none" strike="noStrike" kern="1200" cap="none" spc="0" normalizeH="0" baseline="0" noProof="0" dirty="0">
              <a:ln>
                <a:noFill/>
              </a:ln>
              <a:solidFill>
                <a:prstClr val="black"/>
              </a:solidFill>
              <a:effectLst/>
              <a:uLnTx/>
              <a:uFillTx/>
              <a:latin typeface="Arial" charset="0"/>
              <a:ea typeface="Yu Gothic UI"/>
              <a:cs typeface="Arial" charset="0"/>
            </a:endParaRPr>
          </a:p>
        </p:txBody>
      </p:sp>
      <p:sp>
        <p:nvSpPr>
          <p:cNvPr id="23" name="正方形/長方形 22">
            <a:extLst>
              <a:ext uri="{FF2B5EF4-FFF2-40B4-BE49-F238E27FC236}">
                <a16:creationId xmlns:a16="http://schemas.microsoft.com/office/drawing/2014/main" id="{78E6B159-DD82-492A-D70D-75982CB9605B}"/>
              </a:ext>
            </a:extLst>
          </p:cNvPr>
          <p:cNvSpPr/>
          <p:nvPr/>
        </p:nvSpPr>
        <p:spPr bwMode="gray">
          <a:xfrm>
            <a:off x="546620" y="5750831"/>
            <a:ext cx="1092213" cy="184666"/>
          </a:xfrm>
          <a:prstGeom prst="rect">
            <a:avLst/>
          </a:prstGeom>
          <a:solidFill>
            <a:schemeClr val="accent6">
              <a:lumMod val="20000"/>
              <a:lumOff val="80000"/>
            </a:schemeClr>
          </a:solidFill>
          <a:ln w="12700" algn="ctr">
            <a:noFill/>
            <a:miter lim="800000"/>
            <a:headEnd/>
            <a:tailEnd/>
          </a:ln>
        </p:spPr>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marL="171450" marR="0" lvl="0" indent="-171450" algn="l" defTabSz="990564" rtl="0" eaLnBrk="1" fontAlgn="auto" latinLnBrk="0" hangingPunct="1">
              <a:lnSpc>
                <a:spcPct val="100000"/>
              </a:lnSpc>
              <a:spcBef>
                <a:spcPts val="0"/>
              </a:spcBef>
              <a:spcAft>
                <a:spcPts val="0"/>
              </a:spcAft>
              <a:buClrTx/>
              <a:buSzPct val="100000"/>
              <a:buFont typeface="Wingdings" panose="05000000000000000000" pitchFamily="2" charset="2"/>
              <a:buChar char="n"/>
              <a:tabLst/>
              <a:defRPr/>
            </a:pPr>
            <a:r>
              <a:rPr kumimoji="0" lang="ja-JP" altLang="en-US" sz="1200" b="1" i="0" u="none" strike="noStrike" kern="1200" cap="none" spc="0" normalizeH="0" baseline="0" noProof="0" dirty="0">
                <a:ln>
                  <a:noFill/>
                </a:ln>
                <a:solidFill>
                  <a:prstClr val="black"/>
                </a:solidFill>
                <a:effectLst/>
                <a:uLnTx/>
                <a:uFillTx/>
                <a:latin typeface="Arial" charset="0"/>
                <a:ea typeface="Yu Gothic UI"/>
                <a:cs typeface="Arial" charset="0"/>
              </a:rPr>
              <a:t>現状・課題等</a:t>
            </a:r>
            <a:endParaRPr kumimoji="0" lang="en-US" altLang="ja-JP" sz="1200" b="1" i="0" u="none" strike="noStrike" kern="1200" cap="none" spc="0" normalizeH="0" baseline="0" noProof="0" dirty="0">
              <a:ln>
                <a:noFill/>
              </a:ln>
              <a:solidFill>
                <a:prstClr val="black"/>
              </a:solidFill>
              <a:effectLst/>
              <a:uLnTx/>
              <a:uFillTx/>
              <a:latin typeface="Arial" charset="0"/>
              <a:ea typeface="Yu Gothic UI"/>
              <a:cs typeface="Arial" charset="0"/>
            </a:endParaRPr>
          </a:p>
        </p:txBody>
      </p:sp>
      <p:sp>
        <p:nvSpPr>
          <p:cNvPr id="24" name="正方形/長方形 23">
            <a:extLst>
              <a:ext uri="{FF2B5EF4-FFF2-40B4-BE49-F238E27FC236}">
                <a16:creationId xmlns:a16="http://schemas.microsoft.com/office/drawing/2014/main" id="{D655D6C1-CFCF-D927-312D-AD5752CADD7E}"/>
              </a:ext>
            </a:extLst>
          </p:cNvPr>
          <p:cNvSpPr/>
          <p:nvPr/>
        </p:nvSpPr>
        <p:spPr bwMode="gray">
          <a:xfrm>
            <a:off x="415925" y="1025130"/>
            <a:ext cx="9074150" cy="612000"/>
          </a:xfrm>
          <a:prstGeom prst="rect">
            <a:avLst/>
          </a:prstGeom>
          <a:solidFill>
            <a:schemeClr val="bg1">
              <a:lumMod val="95000"/>
            </a:schemeClr>
          </a:solidFill>
          <a:ln w="12700" algn="ctr">
            <a:solidFill>
              <a:schemeClr val="bg1">
                <a:lumMod val="50000"/>
              </a:schemeClr>
            </a:solidFill>
            <a:miter lim="800000"/>
            <a:headEnd/>
            <a:tailEnd/>
          </a:ln>
        </p:spPr>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marL="171450" marR="0" lvl="0" indent="-171450" algn="l" defTabSz="990564" rtl="0" eaLnBrk="1" fontAlgn="auto" latinLnBrk="0" hangingPunct="1">
              <a:lnSpc>
                <a:spcPct val="100000"/>
              </a:lnSpc>
              <a:spcBef>
                <a:spcPts val="0"/>
              </a:spcBef>
              <a:spcAft>
                <a:spcPts val="0"/>
              </a:spcAft>
              <a:buClrTx/>
              <a:buSzPct val="100000"/>
              <a:buFont typeface="Wingdings" panose="05000000000000000000" pitchFamily="2" charset="2"/>
              <a:buChar char="n"/>
              <a:tabLst/>
              <a:defRPr/>
            </a:pPr>
            <a:r>
              <a:rPr kumimoji="1" lang="ja-JP" altLang="en-US" sz="1200" b="1" i="0" u="none" strike="noStrike" kern="1200" cap="none" spc="0" normalizeH="0" baseline="0" noProof="0" dirty="0">
                <a:ln>
                  <a:noFill/>
                </a:ln>
                <a:solidFill>
                  <a:prstClr val="black"/>
                </a:solidFill>
                <a:effectLst/>
                <a:uLnTx/>
                <a:uFillTx/>
                <a:latin typeface="Calibri Light"/>
                <a:ea typeface="Yu Gothic UI"/>
                <a:cs typeface="Arial" charset="0"/>
              </a:rPr>
              <a:t>背景</a:t>
            </a:r>
            <a:endParaRPr kumimoji="1" lang="en-US" altLang="ja-JP" sz="1200" b="1" i="0" u="none" strike="noStrike" kern="1200" cap="none" spc="0" normalizeH="0" baseline="0" noProof="0" dirty="0">
              <a:ln>
                <a:noFill/>
              </a:ln>
              <a:solidFill>
                <a:prstClr val="black"/>
              </a:solidFill>
              <a:effectLst/>
              <a:uLnTx/>
              <a:uFillTx/>
              <a:latin typeface="Calibri Light"/>
              <a:ea typeface="Yu Gothic UI"/>
              <a:cs typeface="Arial" charset="0"/>
            </a:endParaRPr>
          </a:p>
          <a:p>
            <a:pPr marL="360363" marR="0" lvl="0" indent="-171450" algn="l" defTabSz="990564" rtl="0" eaLnBrk="1" fontAlgn="auto" latinLnBrk="0" hangingPunct="1">
              <a:lnSpc>
                <a:spcPct val="100000"/>
              </a:lnSpc>
              <a:spcBef>
                <a:spcPts val="0"/>
              </a:spcBef>
              <a:spcAft>
                <a:spcPts val="0"/>
              </a:spcAft>
              <a:buClrTx/>
              <a:buSzPct val="100000"/>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Calibri Light"/>
                <a:ea typeface="Yu Gothic UI"/>
                <a:cs typeface="Arial" charset="0"/>
              </a:rPr>
              <a:t>西部医療センターでは、①ベッドコントロール、②外来診療予約の全体最適化を目的として、新たに「病床予約調整室」を新設した</a:t>
            </a:r>
            <a:endParaRPr kumimoji="1" lang="en-US" altLang="ja-JP" sz="1200" b="0" i="0" u="none" strike="noStrike" kern="1200" cap="none" spc="0" normalizeH="0" baseline="0" noProof="0" dirty="0">
              <a:ln>
                <a:noFill/>
              </a:ln>
              <a:solidFill>
                <a:prstClr val="black"/>
              </a:solidFill>
              <a:effectLst/>
              <a:uLnTx/>
              <a:uFillTx/>
              <a:latin typeface="Calibri Light"/>
              <a:ea typeface="Yu Gothic UI"/>
              <a:cs typeface="Arial" charset="0"/>
            </a:endParaRPr>
          </a:p>
          <a:p>
            <a:pPr marL="360363" marR="0" lvl="0" indent="-171450" algn="l" defTabSz="990564" rtl="0" eaLnBrk="1" fontAlgn="auto" latinLnBrk="0" hangingPunct="1">
              <a:lnSpc>
                <a:spcPct val="100000"/>
              </a:lnSpc>
              <a:spcBef>
                <a:spcPts val="0"/>
              </a:spcBef>
              <a:spcAft>
                <a:spcPts val="0"/>
              </a:spcAft>
              <a:buClrTx/>
              <a:buSzPct val="100000"/>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Calibri Light"/>
                <a:ea typeface="Yu Gothic UI"/>
                <a:cs typeface="Arial" charset="0"/>
              </a:rPr>
              <a:t>上記目的の達成に当たり、次期システムでは情報システムの機能強化を検討している</a:t>
            </a:r>
          </a:p>
        </p:txBody>
      </p:sp>
      <p:sp>
        <p:nvSpPr>
          <p:cNvPr id="25" name="四角形: 角を丸くする 24">
            <a:extLst>
              <a:ext uri="{FF2B5EF4-FFF2-40B4-BE49-F238E27FC236}">
                <a16:creationId xmlns:a16="http://schemas.microsoft.com/office/drawing/2014/main" id="{562DEAF3-FF52-AB98-7E44-6A46547CFE09}"/>
              </a:ext>
            </a:extLst>
          </p:cNvPr>
          <p:cNvSpPr/>
          <p:nvPr/>
        </p:nvSpPr>
        <p:spPr bwMode="gray">
          <a:xfrm>
            <a:off x="417601" y="1688064"/>
            <a:ext cx="9072474" cy="612000"/>
          </a:xfrm>
          <a:prstGeom prst="roundRect">
            <a:avLst>
              <a:gd name="adj" fmla="val 8394"/>
            </a:avLst>
          </a:prstGeom>
          <a:solidFill>
            <a:schemeClr val="accent1">
              <a:lumMod val="20000"/>
              <a:lumOff val="80000"/>
            </a:schemeClr>
          </a:solidFill>
          <a:ln w="12700" algn="ctr">
            <a:solidFill>
              <a:schemeClr val="accent1"/>
            </a:solidFill>
            <a:miter lim="800000"/>
            <a:headEnd/>
            <a:tailEnd/>
          </a:ln>
        </p:spPr>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marL="0" marR="0" lvl="0" indent="0" algn="l" defTabSz="990564" rtl="0" eaLnBrk="1" fontAlgn="auto" latinLnBrk="0" hangingPunct="1">
              <a:lnSpc>
                <a:spcPct val="100000"/>
              </a:lnSpc>
              <a:spcBef>
                <a:spcPts val="0"/>
              </a:spcBef>
              <a:spcAft>
                <a:spcPts val="0"/>
              </a:spcAft>
              <a:buClrTx/>
              <a:buSzPct val="100000"/>
              <a:buFontTx/>
              <a:buNone/>
              <a:tabLst/>
              <a:defRPr/>
            </a:pPr>
            <a:r>
              <a:rPr kumimoji="1" lang="en-US" altLang="ja-JP" sz="1200" b="1" i="0" u="none" strike="noStrike" kern="1200" cap="none" spc="0" normalizeH="0" baseline="0" noProof="0" dirty="0">
                <a:ln>
                  <a:noFill/>
                </a:ln>
                <a:solidFill>
                  <a:prstClr val="black"/>
                </a:solidFill>
                <a:effectLst/>
                <a:uLnTx/>
                <a:uFillTx/>
                <a:latin typeface="Calibri Light"/>
                <a:ea typeface="Yu Gothic UI"/>
                <a:cs typeface="Arial" charset="0"/>
              </a:rPr>
              <a:t>【</a:t>
            </a:r>
            <a:r>
              <a:rPr kumimoji="1" lang="ja-JP" altLang="en-US" sz="1200" b="1" i="0" u="none" strike="noStrike" kern="1200" cap="none" spc="0" normalizeH="0" baseline="0" noProof="0" dirty="0">
                <a:ln>
                  <a:noFill/>
                </a:ln>
                <a:solidFill>
                  <a:prstClr val="black"/>
                </a:solidFill>
                <a:effectLst/>
                <a:uLnTx/>
                <a:uFillTx/>
                <a:latin typeface="Calibri Light"/>
                <a:ea typeface="Yu Gothic UI"/>
                <a:cs typeface="Arial" charset="0"/>
              </a:rPr>
              <a:t>情報提供依頼</a:t>
            </a:r>
            <a:r>
              <a:rPr kumimoji="1" lang="en-US" altLang="ja-JP" sz="1200" b="1" i="0" u="none" strike="noStrike" kern="1200" cap="none" spc="0" normalizeH="0" baseline="0" noProof="0" dirty="0">
                <a:ln>
                  <a:noFill/>
                </a:ln>
                <a:solidFill>
                  <a:prstClr val="black"/>
                </a:solidFill>
                <a:effectLst/>
                <a:uLnTx/>
                <a:uFillTx/>
                <a:latin typeface="Calibri Light"/>
                <a:ea typeface="Yu Gothic UI"/>
                <a:cs typeface="Arial" charset="0"/>
              </a:rPr>
              <a:t>】</a:t>
            </a:r>
          </a:p>
          <a:p>
            <a:pPr marL="0" marR="0" lvl="0" indent="0" algn="l" defTabSz="990564" rtl="0" eaLnBrk="1" fontAlgn="auto" latinLnBrk="0" hangingPunct="1">
              <a:lnSpc>
                <a:spcPct val="100000"/>
              </a:lnSpc>
              <a:spcBef>
                <a:spcPts val="0"/>
              </a:spcBef>
              <a:spcAft>
                <a:spcPts val="0"/>
              </a:spcAft>
              <a:buClrTx/>
              <a:buSzPct val="100000"/>
              <a:buFontTx/>
              <a:buNone/>
              <a:tabLst/>
              <a:defRPr/>
            </a:pPr>
            <a:r>
              <a:rPr kumimoji="1" lang="ja-JP" altLang="en-US" sz="1200" b="0" i="0" u="none" strike="noStrike" kern="1200" cap="none" spc="0" normalizeH="0" baseline="0" noProof="0" dirty="0">
                <a:ln>
                  <a:noFill/>
                </a:ln>
                <a:solidFill>
                  <a:prstClr val="black"/>
                </a:solidFill>
                <a:effectLst/>
                <a:uLnTx/>
                <a:uFillTx/>
                <a:latin typeface="Calibri Light"/>
                <a:ea typeface="Yu Gothic UI"/>
                <a:cs typeface="Arial" charset="0"/>
              </a:rPr>
              <a:t>　以下の要望①～③の実現に向けた電子カルテシステムの機能、部門システム、その他ソリューション等について、情報提供いただきたい</a:t>
            </a:r>
            <a:endParaRPr kumimoji="1" lang="en-US" altLang="ja-JP" sz="1200" b="0" i="0" u="none" strike="noStrike" kern="1200" cap="none" spc="0" normalizeH="0" baseline="0" noProof="0" dirty="0">
              <a:ln>
                <a:noFill/>
              </a:ln>
              <a:solidFill>
                <a:prstClr val="black"/>
              </a:solidFill>
              <a:effectLst/>
              <a:uLnTx/>
              <a:uFillTx/>
              <a:latin typeface="Calibri Light"/>
              <a:ea typeface="Yu Gothic UI"/>
              <a:cs typeface="Arial" charset="0"/>
            </a:endParaRPr>
          </a:p>
          <a:p>
            <a:pPr marL="0" marR="0" lvl="0" indent="0" algn="l" defTabSz="990564" rtl="0" eaLnBrk="1" fontAlgn="auto" latinLnBrk="0" hangingPunct="1">
              <a:lnSpc>
                <a:spcPct val="100000"/>
              </a:lnSpc>
              <a:spcBef>
                <a:spcPts val="0"/>
              </a:spcBef>
              <a:spcAft>
                <a:spcPts val="0"/>
              </a:spcAft>
              <a:buClrTx/>
              <a:buSzPct val="100000"/>
              <a:buFontTx/>
              <a:buNone/>
              <a:tabLst/>
              <a:defRPr/>
            </a:pPr>
            <a:r>
              <a:rPr kumimoji="1" lang="ja-JP" altLang="en-US" sz="1200" dirty="0">
                <a:solidFill>
                  <a:prstClr val="black"/>
                </a:solidFill>
                <a:latin typeface="Calibri Light"/>
                <a:ea typeface="Yu Gothic UI"/>
              </a:rPr>
              <a:t>　</a:t>
            </a:r>
            <a:r>
              <a:rPr kumimoji="1" lang="en-US" altLang="ja-JP" sz="1200" dirty="0">
                <a:solidFill>
                  <a:prstClr val="black"/>
                </a:solidFill>
                <a:latin typeface="Calibri Light"/>
                <a:ea typeface="Yu Gothic UI"/>
              </a:rPr>
              <a:t>※</a:t>
            </a:r>
            <a:r>
              <a:rPr kumimoji="1" lang="ja-JP" altLang="en-US" sz="1200" dirty="0">
                <a:solidFill>
                  <a:prstClr val="black"/>
                </a:solidFill>
                <a:latin typeface="Calibri Light"/>
                <a:ea typeface="Yu Gothic UI"/>
              </a:rPr>
              <a:t>関連</a:t>
            </a:r>
            <a:r>
              <a:rPr kumimoji="1" lang="ja-JP" altLang="en-US" sz="1200">
                <a:solidFill>
                  <a:prstClr val="black"/>
                </a:solidFill>
                <a:latin typeface="Calibri Light"/>
                <a:ea typeface="Yu Gothic UI"/>
              </a:rPr>
              <a:t>要件：西部の電子</a:t>
            </a:r>
            <a:r>
              <a:rPr kumimoji="1" lang="ja-JP" altLang="en-US" sz="1200" dirty="0">
                <a:solidFill>
                  <a:prstClr val="black"/>
                </a:solidFill>
                <a:latin typeface="Calibri Light"/>
                <a:ea typeface="Yu Gothic UI"/>
              </a:rPr>
              <a:t>カルテ仕様書 項番</a:t>
            </a:r>
            <a:r>
              <a:rPr kumimoji="1" lang="en-US" altLang="ja-JP" sz="1200" dirty="0">
                <a:solidFill>
                  <a:prstClr val="black"/>
                </a:solidFill>
                <a:latin typeface="Calibri Light"/>
                <a:ea typeface="Yu Gothic UI"/>
              </a:rPr>
              <a:t>35-5 </a:t>
            </a:r>
            <a:r>
              <a:rPr kumimoji="1" lang="ja-JP" altLang="en-US" sz="1200" dirty="0">
                <a:solidFill>
                  <a:prstClr val="black"/>
                </a:solidFill>
                <a:latin typeface="Calibri Light"/>
                <a:ea typeface="Yu Gothic UI"/>
              </a:rPr>
              <a:t>病床管理機能</a:t>
            </a:r>
            <a:endParaRPr kumimoji="1" lang="ja-JP" altLang="en-US" sz="1200" b="0" i="0" u="none" strike="noStrike" kern="1200" cap="none" spc="0" normalizeH="0" baseline="0" noProof="0" dirty="0">
              <a:ln>
                <a:noFill/>
              </a:ln>
              <a:solidFill>
                <a:prstClr val="black"/>
              </a:solidFill>
              <a:effectLst/>
              <a:uLnTx/>
              <a:uFillTx/>
              <a:latin typeface="Calibri Light"/>
              <a:ea typeface="Yu Gothic UI"/>
              <a:cs typeface="Arial" charset="0"/>
            </a:endParaRPr>
          </a:p>
        </p:txBody>
      </p:sp>
      <p:sp>
        <p:nvSpPr>
          <p:cNvPr id="26" name="二等辺三角形 25">
            <a:extLst>
              <a:ext uri="{FF2B5EF4-FFF2-40B4-BE49-F238E27FC236}">
                <a16:creationId xmlns:a16="http://schemas.microsoft.com/office/drawing/2014/main" id="{E10B9F6B-EA9D-22F7-EE0B-60C8FF0EAB58}"/>
              </a:ext>
            </a:extLst>
          </p:cNvPr>
          <p:cNvSpPr/>
          <p:nvPr/>
        </p:nvSpPr>
        <p:spPr bwMode="gray">
          <a:xfrm rot="5400000">
            <a:off x="4737158" y="3328771"/>
            <a:ext cx="576000" cy="144000"/>
          </a:xfrm>
          <a:prstGeom prst="triangle">
            <a:avLst/>
          </a:prstGeom>
          <a:solidFill>
            <a:srgbClr val="BBBCBC"/>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endParaRPr kumimoji="1" lang="ja-JP" altLang="en-US" sz="1200" b="0" i="0" u="none" strike="noStrike" kern="1200" cap="none" spc="0" normalizeH="0" baseline="0" noProof="0" dirty="0">
              <a:ln>
                <a:noFill/>
              </a:ln>
              <a:solidFill>
                <a:prstClr val="black"/>
              </a:solidFill>
              <a:effectLst/>
              <a:uLnTx/>
              <a:uFillTx/>
              <a:latin typeface="Calibri Light"/>
              <a:ea typeface="Yu Gothic UI"/>
              <a:cs typeface="Arial" charset="0"/>
            </a:endParaRPr>
          </a:p>
        </p:txBody>
      </p:sp>
      <p:sp>
        <p:nvSpPr>
          <p:cNvPr id="27" name="二等辺三角形 26">
            <a:extLst>
              <a:ext uri="{FF2B5EF4-FFF2-40B4-BE49-F238E27FC236}">
                <a16:creationId xmlns:a16="http://schemas.microsoft.com/office/drawing/2014/main" id="{AFC0530B-330D-4331-B2BA-902C854EDBB3}"/>
              </a:ext>
            </a:extLst>
          </p:cNvPr>
          <p:cNvSpPr/>
          <p:nvPr/>
        </p:nvSpPr>
        <p:spPr bwMode="gray">
          <a:xfrm rot="5400000">
            <a:off x="4738549" y="4849819"/>
            <a:ext cx="576000" cy="144000"/>
          </a:xfrm>
          <a:prstGeom prst="triangle">
            <a:avLst/>
          </a:prstGeom>
          <a:solidFill>
            <a:srgbClr val="BBBCBC"/>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endParaRPr kumimoji="1" lang="ja-JP" altLang="en-US" sz="1200" b="0" i="0" u="none" strike="noStrike" kern="1200" cap="none" spc="0" normalizeH="0" baseline="0" noProof="0" dirty="0">
              <a:ln>
                <a:noFill/>
              </a:ln>
              <a:solidFill>
                <a:prstClr val="black"/>
              </a:solidFill>
              <a:effectLst/>
              <a:uLnTx/>
              <a:uFillTx/>
              <a:latin typeface="Calibri Light"/>
              <a:ea typeface="Yu Gothic UI"/>
              <a:cs typeface="Arial" charset="0"/>
            </a:endParaRPr>
          </a:p>
        </p:txBody>
      </p:sp>
      <p:sp>
        <p:nvSpPr>
          <p:cNvPr id="28" name="二等辺三角形 27">
            <a:extLst>
              <a:ext uri="{FF2B5EF4-FFF2-40B4-BE49-F238E27FC236}">
                <a16:creationId xmlns:a16="http://schemas.microsoft.com/office/drawing/2014/main" id="{CD5F2286-EC28-1AAB-A2A5-2ED3097C1ED0}"/>
              </a:ext>
            </a:extLst>
          </p:cNvPr>
          <p:cNvSpPr/>
          <p:nvPr/>
        </p:nvSpPr>
        <p:spPr bwMode="gray">
          <a:xfrm rot="5400000">
            <a:off x="4738549" y="6115234"/>
            <a:ext cx="576000" cy="144000"/>
          </a:xfrm>
          <a:prstGeom prst="triangle">
            <a:avLst/>
          </a:prstGeom>
          <a:solidFill>
            <a:srgbClr val="BBBCBC"/>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endParaRPr kumimoji="1" lang="ja-JP" altLang="en-US" sz="1200" b="0" i="0" u="none" strike="noStrike" kern="1200" cap="none" spc="0" normalizeH="0" baseline="0" noProof="0" dirty="0">
              <a:ln>
                <a:noFill/>
              </a:ln>
              <a:solidFill>
                <a:prstClr val="black"/>
              </a:solidFill>
              <a:effectLst/>
              <a:uLnTx/>
              <a:uFillTx/>
              <a:latin typeface="Calibri Light"/>
              <a:ea typeface="Yu Gothic UI"/>
              <a:cs typeface="Arial" charset="0"/>
            </a:endParaRPr>
          </a:p>
        </p:txBody>
      </p:sp>
      <p:sp>
        <p:nvSpPr>
          <p:cNvPr id="4" name="テキスト ボックス 3">
            <a:extLst>
              <a:ext uri="{FF2B5EF4-FFF2-40B4-BE49-F238E27FC236}">
                <a16:creationId xmlns:a16="http://schemas.microsoft.com/office/drawing/2014/main" id="{D51916A6-CED7-6E4D-B920-50E96F9700B6}"/>
              </a:ext>
            </a:extLst>
          </p:cNvPr>
          <p:cNvSpPr txBox="1"/>
          <p:nvPr/>
        </p:nvSpPr>
        <p:spPr bwMode="gray">
          <a:xfrm>
            <a:off x="5295020" y="3710394"/>
            <a:ext cx="3794308" cy="307777"/>
          </a:xfrm>
          <a:prstGeom prst="rect">
            <a:avLst/>
          </a:prstGeom>
          <a:noFill/>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Light"/>
                <a:ea typeface="Yu Gothic UI"/>
                <a:cs typeface="Arial" charset="0"/>
              </a:rPr>
              <a:t>* 「入院予定期間」：医師が入院オーダー時に入力する見込み期間であり、</a:t>
            </a:r>
            <a:br>
              <a:rPr kumimoji="1" lang="en-US" altLang="ja-JP" sz="1000" b="0" i="0" u="none" strike="noStrike" kern="1200" cap="none" spc="0" normalizeH="0" baseline="0" noProof="0" dirty="0">
                <a:ln>
                  <a:noFill/>
                </a:ln>
                <a:solidFill>
                  <a:prstClr val="black"/>
                </a:solidFill>
                <a:effectLst/>
                <a:uLnTx/>
                <a:uFillTx/>
                <a:latin typeface="Calibri Light"/>
                <a:ea typeface="Yu Gothic UI"/>
                <a:cs typeface="Arial" charset="0"/>
              </a:rPr>
            </a:br>
            <a:r>
              <a:rPr kumimoji="1" lang="ja-JP" altLang="en-US" sz="1000" b="0" i="0" u="none" strike="noStrike" kern="1200" cap="none" spc="0" normalizeH="0" baseline="0" noProof="0">
                <a:ln>
                  <a:noFill/>
                </a:ln>
                <a:solidFill>
                  <a:prstClr val="black"/>
                </a:solidFill>
                <a:effectLst/>
                <a:uLnTx/>
                <a:uFillTx/>
                <a:latin typeface="Calibri Light"/>
                <a:ea typeface="Yu Gothic UI"/>
                <a:cs typeface="Arial" charset="0"/>
              </a:rPr>
              <a:t>　　　　　　　　</a:t>
            </a:r>
            <a:r>
              <a:rPr kumimoji="1" lang="ja-JP" altLang="en-US" sz="1000" b="0" i="0" u="none" strike="noStrike" kern="1200" cap="none" spc="0" normalizeH="0" baseline="0" noProof="0" dirty="0">
                <a:ln>
                  <a:noFill/>
                </a:ln>
                <a:solidFill>
                  <a:prstClr val="black"/>
                </a:solidFill>
                <a:effectLst/>
                <a:uLnTx/>
                <a:uFillTx/>
                <a:latin typeface="Calibri Light"/>
                <a:ea typeface="Yu Gothic UI"/>
                <a:cs typeface="Arial" charset="0"/>
              </a:rPr>
              <a:t>   主に適用するクリニカルパスで決まる</a:t>
            </a:r>
            <a:endParaRPr kumimoji="0" lang="ja-JP" altLang="en-US" sz="1000" b="0" i="0" u="none" strike="noStrike" kern="1200" cap="none" spc="0" normalizeH="0" baseline="0" noProof="0" dirty="0">
              <a:ln>
                <a:noFill/>
              </a:ln>
              <a:solidFill>
                <a:prstClr val="black"/>
              </a:solidFill>
              <a:effectLst/>
              <a:uLnTx/>
              <a:uFillTx/>
              <a:latin typeface="Arial" charset="0"/>
              <a:ea typeface="Yu Gothic UI"/>
              <a:cs typeface="Arial" charset="0"/>
            </a:endParaRPr>
          </a:p>
        </p:txBody>
      </p:sp>
    </p:spTree>
    <p:extLst>
      <p:ext uri="{BB962C8B-B14F-4D97-AF65-F5344CB8AC3E}">
        <p14:creationId xmlns:p14="http://schemas.microsoft.com/office/powerpoint/2010/main" val="3287505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吹き出し: 四角形 3">
            <a:extLst>
              <a:ext uri="{FF2B5EF4-FFF2-40B4-BE49-F238E27FC236}">
                <a16:creationId xmlns:a16="http://schemas.microsoft.com/office/drawing/2014/main" id="{676C54CE-B7BF-3152-01A0-58C8E818052C}"/>
              </a:ext>
            </a:extLst>
          </p:cNvPr>
          <p:cNvSpPr/>
          <p:nvPr/>
        </p:nvSpPr>
        <p:spPr bwMode="gray">
          <a:xfrm>
            <a:off x="4547520" y="3802183"/>
            <a:ext cx="1296023" cy="393314"/>
          </a:xfrm>
          <a:prstGeom prst="wedgeRectCallout">
            <a:avLst>
              <a:gd name="adj1" fmla="val -56594"/>
              <a:gd name="adj2" fmla="val -84241"/>
            </a:avLst>
          </a:prstGeom>
          <a:solidFill>
            <a:srgbClr val="E1F3FF"/>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ja-JP" altLang="en-US" sz="1000" dirty="0">
                <a:solidFill>
                  <a:prstClr val="black"/>
                </a:solidFill>
                <a:latin typeface="+mn-lt"/>
                <a:cs typeface="+mn-cs"/>
              </a:rPr>
              <a:t>ホワイトボードを確認できる医師は直接連絡</a:t>
            </a:r>
            <a:endParaRPr kumimoji="1" lang="ja-JP" altLang="en-US" sz="1000" b="0" i="0" u="none" strike="noStrike" kern="1200" cap="none" spc="0" normalizeH="0" baseline="0" noProof="0" dirty="0">
              <a:ln>
                <a:noFill/>
              </a:ln>
              <a:solidFill>
                <a:prstClr val="black"/>
              </a:solidFill>
              <a:effectLst/>
              <a:uLnTx/>
              <a:uFillTx/>
              <a:latin typeface="+mn-lt"/>
              <a:ea typeface="+mn-ea"/>
              <a:cs typeface="+mn-cs"/>
            </a:endParaRPr>
          </a:p>
        </p:txBody>
      </p:sp>
      <p:sp>
        <p:nvSpPr>
          <p:cNvPr id="258" name="フリーフォーム: 図形 257">
            <a:extLst>
              <a:ext uri="{FF2B5EF4-FFF2-40B4-BE49-F238E27FC236}">
                <a16:creationId xmlns:a16="http://schemas.microsoft.com/office/drawing/2014/main" id="{8E717838-C3DA-D84F-0CFC-278EDA83ACC8}"/>
              </a:ext>
            </a:extLst>
          </p:cNvPr>
          <p:cNvSpPr/>
          <p:nvPr/>
        </p:nvSpPr>
        <p:spPr bwMode="gray">
          <a:xfrm>
            <a:off x="2238830" y="3405767"/>
            <a:ext cx="2388287" cy="470450"/>
          </a:xfrm>
          <a:custGeom>
            <a:avLst/>
            <a:gdLst>
              <a:gd name="connsiteX0" fmla="*/ 0 w 2617838"/>
              <a:gd name="connsiteY0" fmla="*/ 14748 h 596504"/>
              <a:gd name="connsiteX1" fmla="*/ 656303 w 2617838"/>
              <a:gd name="connsiteY1" fmla="*/ 516193 h 596504"/>
              <a:gd name="connsiteX2" fmla="*/ 1378974 w 2617838"/>
              <a:gd name="connsiteY2" fmla="*/ 589935 h 596504"/>
              <a:gd name="connsiteX3" fmla="*/ 1983658 w 2617838"/>
              <a:gd name="connsiteY3" fmla="*/ 457200 h 596504"/>
              <a:gd name="connsiteX4" fmla="*/ 2617838 w 2617838"/>
              <a:gd name="connsiteY4" fmla="*/ 0 h 596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7838" h="596504">
                <a:moveTo>
                  <a:pt x="0" y="14748"/>
                </a:moveTo>
                <a:cubicBezTo>
                  <a:pt x="213237" y="217538"/>
                  <a:pt x="426474" y="420329"/>
                  <a:pt x="656303" y="516193"/>
                </a:cubicBezTo>
                <a:cubicBezTo>
                  <a:pt x="886132" y="612057"/>
                  <a:pt x="1157748" y="599767"/>
                  <a:pt x="1378974" y="589935"/>
                </a:cubicBezTo>
                <a:cubicBezTo>
                  <a:pt x="1600200" y="580103"/>
                  <a:pt x="1777181" y="555522"/>
                  <a:pt x="1983658" y="457200"/>
                </a:cubicBezTo>
                <a:cubicBezTo>
                  <a:pt x="2190135" y="358878"/>
                  <a:pt x="2520745" y="74971"/>
                  <a:pt x="2617838" y="0"/>
                </a:cubicBezTo>
              </a:path>
            </a:pathLst>
          </a:custGeom>
          <a:ln w="12700" cap="flat" cmpd="sng" algn="ctr">
            <a:solidFill>
              <a:schemeClr val="tx2">
                <a:lumMod val="75000"/>
              </a:schemeClr>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kumimoji="1" lang="ja-JP" altLang="en-US"/>
          </a:p>
        </p:txBody>
      </p:sp>
      <p:grpSp>
        <p:nvGrpSpPr>
          <p:cNvPr id="279" name="グループ化 278">
            <a:extLst>
              <a:ext uri="{FF2B5EF4-FFF2-40B4-BE49-F238E27FC236}">
                <a16:creationId xmlns:a16="http://schemas.microsoft.com/office/drawing/2014/main" id="{2333987B-45AF-892C-4572-86BEE2A7402B}"/>
              </a:ext>
            </a:extLst>
          </p:cNvPr>
          <p:cNvGrpSpPr/>
          <p:nvPr/>
        </p:nvGrpSpPr>
        <p:grpSpPr>
          <a:xfrm>
            <a:off x="2918466" y="3296057"/>
            <a:ext cx="1172062" cy="917823"/>
            <a:chOff x="2608759" y="3352015"/>
            <a:chExt cx="1172062" cy="917823"/>
          </a:xfrm>
        </p:grpSpPr>
        <p:sp>
          <p:nvSpPr>
            <p:cNvPr id="257" name="正方形/長方形 256">
              <a:extLst>
                <a:ext uri="{FF2B5EF4-FFF2-40B4-BE49-F238E27FC236}">
                  <a16:creationId xmlns:a16="http://schemas.microsoft.com/office/drawing/2014/main" id="{6625EA8B-0705-F448-CC8C-4172F6F46F2F}"/>
                </a:ext>
              </a:extLst>
            </p:cNvPr>
            <p:cNvSpPr/>
            <p:nvPr/>
          </p:nvSpPr>
          <p:spPr bwMode="gray">
            <a:xfrm>
              <a:off x="2625949" y="3510116"/>
              <a:ext cx="1029806" cy="709976"/>
            </a:xfrm>
            <a:prstGeom prst="rect">
              <a:avLst/>
            </a:prstGeom>
            <a:solidFill>
              <a:schemeClr val="bg1"/>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pic>
          <p:nvPicPr>
            <p:cNvPr id="84" name="グラフィックス 83" descr="広告 枠線">
              <a:extLst>
                <a:ext uri="{FF2B5EF4-FFF2-40B4-BE49-F238E27FC236}">
                  <a16:creationId xmlns:a16="http://schemas.microsoft.com/office/drawing/2014/main" id="{D36E4D2C-4232-17A1-859C-8C7BDC26BD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08759" y="3470909"/>
              <a:ext cx="1063860" cy="798929"/>
            </a:xfrm>
            <a:prstGeom prst="rect">
              <a:avLst/>
            </a:prstGeom>
          </p:spPr>
        </p:pic>
        <p:sp>
          <p:nvSpPr>
            <p:cNvPr id="142" name="テキスト ボックス 141">
              <a:extLst>
                <a:ext uri="{FF2B5EF4-FFF2-40B4-BE49-F238E27FC236}">
                  <a16:creationId xmlns:a16="http://schemas.microsoft.com/office/drawing/2014/main" id="{88686219-9160-43A5-FA1B-CE9F6B1713F1}"/>
                </a:ext>
              </a:extLst>
            </p:cNvPr>
            <p:cNvSpPr txBox="1"/>
            <p:nvPr/>
          </p:nvSpPr>
          <p:spPr bwMode="gray">
            <a:xfrm>
              <a:off x="2814527" y="3352015"/>
              <a:ext cx="966294" cy="153888"/>
            </a:xfrm>
            <a:prstGeom prst="rect">
              <a:avLst/>
            </a:prstGeom>
            <a:noFill/>
          </p:spPr>
          <p:txBody>
            <a:bodyPr wrap="square" lIns="0" tIns="0" rIns="0" bIns="0">
              <a:spAutoFit/>
            </a:bodyPr>
            <a:lstStyle/>
            <a:p>
              <a:r>
                <a:rPr lang="ja-JP" altLang="en-US" sz="1000" dirty="0"/>
                <a:t>ホワイトボード</a:t>
              </a:r>
            </a:p>
          </p:txBody>
        </p:sp>
        <p:sp>
          <p:nvSpPr>
            <p:cNvPr id="143" name="テキスト ボックス 142">
              <a:extLst>
                <a:ext uri="{FF2B5EF4-FFF2-40B4-BE49-F238E27FC236}">
                  <a16:creationId xmlns:a16="http://schemas.microsoft.com/office/drawing/2014/main" id="{1C3E35CA-6C39-BA27-3E8E-8FBCA78B0FE3}"/>
                </a:ext>
              </a:extLst>
            </p:cNvPr>
            <p:cNvSpPr txBox="1"/>
            <p:nvPr/>
          </p:nvSpPr>
          <p:spPr bwMode="gray">
            <a:xfrm>
              <a:off x="2788706" y="3734397"/>
              <a:ext cx="777770" cy="127745"/>
            </a:xfrm>
            <a:prstGeom prst="rect">
              <a:avLst/>
            </a:prstGeom>
            <a:noFill/>
          </p:spPr>
          <p:txBody>
            <a:bodyPr wrap="square" lIns="0" tIns="0" rIns="0" bIns="0">
              <a:spAutoFit/>
            </a:bodyPr>
            <a:lstStyle/>
            <a:p>
              <a:r>
                <a:rPr lang="ja-JP" altLang="en-US" sz="800" dirty="0"/>
                <a:t>担当看護師情報</a:t>
              </a:r>
            </a:p>
          </p:txBody>
        </p:sp>
      </p:grpSp>
      <p:sp>
        <p:nvSpPr>
          <p:cNvPr id="5" name="タイトル 4">
            <a:extLst>
              <a:ext uri="{FF2B5EF4-FFF2-40B4-BE49-F238E27FC236}">
                <a16:creationId xmlns:a16="http://schemas.microsoft.com/office/drawing/2014/main" id="{A1030FFC-72B8-9325-07F9-00D2DD3D0598}"/>
              </a:ext>
            </a:extLst>
          </p:cNvPr>
          <p:cNvSpPr>
            <a:spLocks noGrp="1"/>
          </p:cNvSpPr>
          <p:nvPr>
            <p:ph type="title"/>
          </p:nvPr>
        </p:nvSpPr>
        <p:spPr/>
        <p:txBody>
          <a:bodyPr/>
          <a:lstStyle/>
          <a:p>
            <a:r>
              <a:rPr lang="en-US" altLang="ja-JP" dirty="0"/>
              <a:t>【</a:t>
            </a:r>
            <a:r>
              <a:rPr lang="ja-JP" altLang="en-US" dirty="0"/>
              <a:t>参考資料　</a:t>
            </a:r>
            <a:r>
              <a:rPr lang="en-US" altLang="ja-JP" dirty="0"/>
              <a:t>(3)</a:t>
            </a:r>
            <a:r>
              <a:rPr lang="ja-JP" altLang="en-US" dirty="0"/>
              <a:t> 個別</a:t>
            </a:r>
            <a:r>
              <a:rPr lang="ja-JP" altLang="en-US"/>
              <a:t>事項</a:t>
            </a:r>
            <a:r>
              <a:rPr lang="en-US" altLang="ja-JP"/>
              <a:t>3-12】</a:t>
            </a:r>
            <a:br>
              <a:rPr lang="en-US" altLang="ja-JP" dirty="0"/>
            </a:br>
            <a:r>
              <a:rPr lang="ja-JP" altLang="en-US" dirty="0"/>
              <a:t>西部医療センターにおける担当看護師の割当・連絡に係る業務改善</a:t>
            </a:r>
            <a:endParaRPr kumimoji="1" lang="ja-JP" altLang="en-US" dirty="0"/>
          </a:p>
        </p:txBody>
      </p:sp>
      <p:sp>
        <p:nvSpPr>
          <p:cNvPr id="24" name="正方形/長方形 23">
            <a:extLst>
              <a:ext uri="{FF2B5EF4-FFF2-40B4-BE49-F238E27FC236}">
                <a16:creationId xmlns:a16="http://schemas.microsoft.com/office/drawing/2014/main" id="{D655D6C1-CFCF-D927-312D-AD5752CADD7E}"/>
              </a:ext>
            </a:extLst>
          </p:cNvPr>
          <p:cNvSpPr/>
          <p:nvPr/>
        </p:nvSpPr>
        <p:spPr bwMode="gray">
          <a:xfrm>
            <a:off x="415925" y="833404"/>
            <a:ext cx="9074150" cy="1199731"/>
          </a:xfrm>
          <a:prstGeom prst="rect">
            <a:avLst/>
          </a:prstGeom>
          <a:solidFill>
            <a:schemeClr val="bg1">
              <a:lumMod val="95000"/>
            </a:schemeClr>
          </a:solidFill>
          <a:ln w="12700" algn="ctr">
            <a:solidFill>
              <a:schemeClr val="bg1">
                <a:lumMod val="50000"/>
              </a:schemeClr>
            </a:solidFill>
            <a:miter lim="800000"/>
            <a:headEnd/>
            <a:tailEnd/>
          </a:ln>
        </p:spPr>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marL="171450" marR="0" indent="-171450" defTabSz="990564" rtl="0" eaLnBrk="1" fontAlgn="auto" latinLnBrk="0" hangingPunct="1">
              <a:lnSpc>
                <a:spcPct val="100000"/>
              </a:lnSpc>
              <a:spcBef>
                <a:spcPts val="200"/>
              </a:spcBef>
              <a:spcAft>
                <a:spcPts val="0"/>
              </a:spcAft>
              <a:buClrTx/>
              <a:buSzPct val="100000"/>
              <a:buFont typeface="Wingdings" panose="05000000000000000000" pitchFamily="2" charset="2"/>
              <a:buChar char="n"/>
              <a:tabLst/>
            </a:pPr>
            <a:r>
              <a:rPr kumimoji="1" lang="ja-JP" altLang="en-US" sz="1200" b="1" i="0" u="none" strike="noStrike" kern="1200" cap="none" spc="0" normalizeH="0" baseline="0" noProof="0" dirty="0">
                <a:ln>
                  <a:noFill/>
                </a:ln>
                <a:solidFill>
                  <a:prstClr val="black"/>
                </a:solidFill>
                <a:effectLst/>
                <a:uLnTx/>
                <a:uFillTx/>
                <a:latin typeface="+mn-lt"/>
                <a:ea typeface="+mn-ea"/>
                <a:cs typeface="+mn-cs"/>
              </a:rPr>
              <a:t>背景・課題</a:t>
            </a:r>
            <a:endParaRPr kumimoji="1" lang="en-US" altLang="ja-JP" sz="1200" b="1" i="0" u="none" strike="noStrike" kern="1200" cap="none" spc="0" normalizeH="0" baseline="0" noProof="0" dirty="0">
              <a:ln>
                <a:noFill/>
              </a:ln>
              <a:solidFill>
                <a:prstClr val="black"/>
              </a:solidFill>
              <a:effectLst/>
              <a:uLnTx/>
              <a:uFillTx/>
              <a:latin typeface="+mn-lt"/>
              <a:ea typeface="+mn-ea"/>
              <a:cs typeface="+mn-cs"/>
            </a:endParaRPr>
          </a:p>
          <a:p>
            <a:pPr marL="360363" marR="0" indent="-171450" defTabSz="990564" rtl="0" eaLnBrk="1" fontAlgn="auto" latinLnBrk="0" hangingPunct="1">
              <a:lnSpc>
                <a:spcPct val="100000"/>
              </a:lnSpc>
              <a:spcBef>
                <a:spcPts val="200"/>
              </a:spcBef>
              <a:spcAft>
                <a:spcPts val="0"/>
              </a:spcAft>
              <a:buClrTx/>
              <a:buSzPct val="100000"/>
              <a:buFont typeface="Wingdings" panose="05000000000000000000" pitchFamily="2" charset="2"/>
              <a:buChar char="Ø"/>
              <a:tabLst/>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現行の電子カルテでは、医師が担当看護師の連絡先を即時に確認できないため、病棟の連絡窓口となる看護師</a:t>
            </a:r>
            <a:r>
              <a:rPr kumimoji="1" lang="ja-JP" altLang="en-US" sz="1200" dirty="0">
                <a:solidFill>
                  <a:prstClr val="black"/>
                </a:solidFill>
                <a:latin typeface="+mn-lt"/>
                <a:cs typeface="+mn-cs"/>
              </a:rPr>
              <a:t>を経由して</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連絡</a:t>
            </a:r>
            <a:r>
              <a:rPr kumimoji="1" lang="ja-JP" altLang="en-US" sz="1200" dirty="0">
                <a:solidFill>
                  <a:prstClr val="black"/>
                </a:solidFill>
                <a:latin typeface="+mn-lt"/>
                <a:cs typeface="+mn-cs"/>
              </a:rPr>
              <a:t>するケースが多発しており、</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非効率的な運用となっている。</a:t>
            </a:r>
            <a:endParaRPr kumimoji="1" lang="en-US" altLang="ja-JP" sz="1200" dirty="0">
              <a:solidFill>
                <a:prstClr val="black"/>
              </a:solidFill>
              <a:latin typeface="+mn-lt"/>
              <a:cs typeface="+mn-cs"/>
            </a:endParaRPr>
          </a:p>
          <a:p>
            <a:pPr marL="360363" marR="0" indent="-171450" defTabSz="990564" rtl="0" eaLnBrk="1" fontAlgn="auto" latinLnBrk="0" hangingPunct="1">
              <a:lnSpc>
                <a:spcPct val="100000"/>
              </a:lnSpc>
              <a:spcBef>
                <a:spcPts val="200"/>
              </a:spcBef>
              <a:spcAft>
                <a:spcPts val="0"/>
              </a:spcAft>
              <a:buClrTx/>
              <a:buSzPct val="100000"/>
              <a:buFont typeface="Wingdings" panose="05000000000000000000" pitchFamily="2" charset="2"/>
              <a:buChar char="Ø"/>
              <a:tabLst/>
            </a:pPr>
            <a:r>
              <a:rPr kumimoji="1" lang="ja-JP" altLang="en-US" sz="1200" dirty="0">
                <a:solidFill>
                  <a:prstClr val="black"/>
                </a:solidFill>
                <a:latin typeface="+mn-lt"/>
                <a:cs typeface="+mn-cs"/>
              </a:rPr>
              <a:t>電子カルテでは担当看護師の割当を検討しづらいため、各病棟に設置するホワイトボードで検討・管理している。そのため、ホワイトボードの内容を電子カルテへ転記する作業、前述の医師→担当看護師の連絡における非効率的な運用が生じている。</a:t>
            </a:r>
            <a:br>
              <a:rPr kumimoji="1" lang="en-US" altLang="ja-JP" sz="1200" dirty="0">
                <a:solidFill>
                  <a:prstClr val="black"/>
                </a:solidFill>
                <a:latin typeface="+mn-lt"/>
                <a:cs typeface="+mn-cs"/>
              </a:rPr>
            </a:br>
            <a:r>
              <a:rPr kumimoji="1" lang="ja-JP" altLang="en-US" sz="1200" dirty="0">
                <a:solidFill>
                  <a:prstClr val="black"/>
                </a:solidFill>
                <a:latin typeface="+mn-lt"/>
                <a:cs typeface="+mn-cs"/>
              </a:rPr>
              <a:t>また、ホワイトボードのマグネットが落下して担当看護師が誤認識するといったリスクもある。</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25" name="四角形: 角を丸くする 24">
            <a:extLst>
              <a:ext uri="{FF2B5EF4-FFF2-40B4-BE49-F238E27FC236}">
                <a16:creationId xmlns:a16="http://schemas.microsoft.com/office/drawing/2014/main" id="{562DEAF3-FF52-AB98-7E44-6A46547CFE09}"/>
              </a:ext>
            </a:extLst>
          </p:cNvPr>
          <p:cNvSpPr/>
          <p:nvPr/>
        </p:nvSpPr>
        <p:spPr bwMode="gray">
          <a:xfrm>
            <a:off x="415259" y="6154273"/>
            <a:ext cx="9074815" cy="453589"/>
          </a:xfrm>
          <a:prstGeom prst="roundRect">
            <a:avLst>
              <a:gd name="adj" fmla="val 8394"/>
            </a:avLst>
          </a:prstGeom>
          <a:solidFill>
            <a:schemeClr val="accent1">
              <a:lumMod val="20000"/>
              <a:lumOff val="80000"/>
            </a:schemeClr>
          </a:solidFill>
          <a:ln w="12700" algn="ctr">
            <a:solidFill>
              <a:schemeClr val="accent1"/>
            </a:solidFill>
            <a:miter lim="800000"/>
            <a:headEnd/>
            <a:tailEnd/>
          </a:ln>
        </p:spPr>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marR="0" defTabSz="990564" rtl="0" eaLnBrk="1" fontAlgn="auto" latinLnBrk="0" hangingPunct="1">
              <a:lnSpc>
                <a:spcPct val="100000"/>
              </a:lnSpc>
              <a:spcBef>
                <a:spcPts val="0"/>
              </a:spcBef>
              <a:spcAft>
                <a:spcPts val="0"/>
              </a:spcAft>
              <a:buClrTx/>
              <a:buSzPct val="100000"/>
              <a:tabLst/>
            </a:pPr>
            <a:r>
              <a:rPr kumimoji="1" lang="en-US" altLang="ja-JP" sz="1200" b="1" dirty="0">
                <a:solidFill>
                  <a:prstClr val="black"/>
                </a:solidFill>
                <a:latin typeface="+mn-lt"/>
                <a:cs typeface="+mn-cs"/>
              </a:rPr>
              <a:t>【</a:t>
            </a:r>
            <a:r>
              <a:rPr kumimoji="1" lang="ja-JP" altLang="en-US" sz="1200" b="1" dirty="0">
                <a:solidFill>
                  <a:prstClr val="black"/>
                </a:solidFill>
                <a:latin typeface="+mn-lt"/>
                <a:cs typeface="+mn-cs"/>
              </a:rPr>
              <a:t>情報提供依頼</a:t>
            </a:r>
            <a:r>
              <a:rPr kumimoji="1" lang="en-US" altLang="ja-JP" sz="1200" b="1" dirty="0">
                <a:solidFill>
                  <a:prstClr val="black"/>
                </a:solidFill>
                <a:latin typeface="+mn-lt"/>
                <a:cs typeface="+mn-cs"/>
              </a:rPr>
              <a:t>】</a:t>
            </a:r>
          </a:p>
          <a:p>
            <a:pPr marR="0" defTabSz="990564" rtl="0" eaLnBrk="1" fontAlgn="auto" latinLnBrk="0" hangingPunct="1">
              <a:lnSpc>
                <a:spcPct val="100000"/>
              </a:lnSpc>
              <a:spcBef>
                <a:spcPts val="0"/>
              </a:spcBef>
              <a:spcAft>
                <a:spcPts val="0"/>
              </a:spcAft>
              <a:buClrTx/>
              <a:buSzPct val="100000"/>
              <a:tabLst/>
            </a:pPr>
            <a:r>
              <a:rPr kumimoji="1" lang="ja-JP" altLang="en-US" sz="1200" dirty="0">
                <a:solidFill>
                  <a:prstClr val="black"/>
                </a:solidFill>
                <a:latin typeface="+mn-lt"/>
                <a:cs typeface="+mn-cs"/>
              </a:rPr>
              <a:t>　上記課題の解決に向けた電子カルテシステムの機能、部門システム、その他ソリューション等について、情報提供いただきたい</a:t>
            </a: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pic>
        <p:nvPicPr>
          <p:cNvPr id="23" name="グラフィックス 22" descr="医師男性 単色塗りつぶし">
            <a:extLst>
              <a:ext uri="{FF2B5EF4-FFF2-40B4-BE49-F238E27FC236}">
                <a16:creationId xmlns:a16="http://schemas.microsoft.com/office/drawing/2014/main" id="{0312640D-B98D-49ED-7869-8C9E718B6A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06434" y="2981440"/>
            <a:ext cx="723219" cy="738419"/>
          </a:xfrm>
          <a:prstGeom prst="rect">
            <a:avLst/>
          </a:prstGeom>
        </p:spPr>
      </p:pic>
      <p:sp>
        <p:nvSpPr>
          <p:cNvPr id="37" name="角丸四角形 7">
            <a:extLst>
              <a:ext uri="{FF2B5EF4-FFF2-40B4-BE49-F238E27FC236}">
                <a16:creationId xmlns:a16="http://schemas.microsoft.com/office/drawing/2014/main" id="{4AC995E0-80D3-94ED-8D1F-B9A1739A70F9}"/>
              </a:ext>
            </a:extLst>
          </p:cNvPr>
          <p:cNvSpPr/>
          <p:nvPr/>
        </p:nvSpPr>
        <p:spPr bwMode="gray">
          <a:xfrm>
            <a:off x="415260" y="4268098"/>
            <a:ext cx="905468" cy="1798679"/>
          </a:xfrm>
          <a:prstGeom prst="rect">
            <a:avLst/>
          </a:prstGeom>
          <a:solidFill>
            <a:schemeClr val="accent4"/>
          </a:solidFill>
          <a:ln w="38100" algn="ctr">
            <a:noFill/>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1" i="0" u="none" strike="noStrike" kern="1200" cap="none" spc="0" normalizeH="0" baseline="0" noProof="0" dirty="0">
                <a:ln>
                  <a:noFill/>
                </a:ln>
                <a:solidFill>
                  <a:schemeClr val="bg1"/>
                </a:solidFill>
                <a:effectLst/>
                <a:uLnTx/>
                <a:uFillTx/>
                <a:latin typeface="+mn-lt"/>
                <a:ea typeface="+mn-ea"/>
                <a:cs typeface="+mn-cs"/>
              </a:rPr>
              <a:t>担当看護師の割当</a:t>
            </a:r>
          </a:p>
        </p:txBody>
      </p:sp>
      <p:sp>
        <p:nvSpPr>
          <p:cNvPr id="38" name="角丸四角形 7">
            <a:extLst>
              <a:ext uri="{FF2B5EF4-FFF2-40B4-BE49-F238E27FC236}">
                <a16:creationId xmlns:a16="http://schemas.microsoft.com/office/drawing/2014/main" id="{51297179-5E0B-9F7A-F6CE-88E61E1B8AD4}"/>
              </a:ext>
            </a:extLst>
          </p:cNvPr>
          <p:cNvSpPr/>
          <p:nvPr/>
        </p:nvSpPr>
        <p:spPr bwMode="gray">
          <a:xfrm>
            <a:off x="415260" y="2277277"/>
            <a:ext cx="905468" cy="1886857"/>
          </a:xfrm>
          <a:prstGeom prst="rect">
            <a:avLst/>
          </a:prstGeom>
          <a:solidFill>
            <a:schemeClr val="accent4"/>
          </a:solidFill>
          <a:ln w="38100" algn="ctr">
            <a:noFill/>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1" i="0" u="none" strike="noStrike" kern="1200" cap="none" spc="0" normalizeH="0" baseline="0" noProof="0" dirty="0">
                <a:ln>
                  <a:noFill/>
                </a:ln>
                <a:solidFill>
                  <a:schemeClr val="bg1"/>
                </a:solidFill>
                <a:effectLst/>
                <a:uLnTx/>
                <a:uFillTx/>
                <a:latin typeface="+mn-lt"/>
                <a:ea typeface="+mn-ea"/>
                <a:cs typeface="+mn-cs"/>
              </a:rPr>
              <a:t>医師</a:t>
            </a:r>
            <a:r>
              <a:rPr kumimoji="1" lang="ja-JP" altLang="en-US" sz="1100" b="1" dirty="0">
                <a:solidFill>
                  <a:schemeClr val="bg1"/>
                </a:solidFill>
                <a:latin typeface="+mn-lt"/>
                <a:cs typeface="+mn-cs"/>
              </a:rPr>
              <a:t>から</a:t>
            </a:r>
            <a:endParaRPr kumimoji="1" lang="en-US" altLang="ja-JP" sz="1100" b="1" i="0" u="none" strike="noStrike" kern="1200" cap="none" spc="0" normalizeH="0" baseline="0" noProof="0" dirty="0">
              <a:ln>
                <a:noFill/>
              </a:ln>
              <a:solidFill>
                <a:schemeClr val="bg1"/>
              </a:solidFill>
              <a:effectLst/>
              <a:uLnTx/>
              <a:uFillTx/>
              <a:latin typeface="+mn-lt"/>
              <a:ea typeface="+mn-ea"/>
              <a:cs typeface="+mn-cs"/>
            </a:endParaRPr>
          </a:p>
          <a:p>
            <a:pPr marL="0" marR="0" indent="0"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1" i="0" u="none" strike="noStrike" kern="1200" cap="none" spc="0" normalizeH="0" baseline="0" noProof="0" dirty="0">
                <a:ln>
                  <a:noFill/>
                </a:ln>
                <a:solidFill>
                  <a:schemeClr val="bg1"/>
                </a:solidFill>
                <a:effectLst/>
                <a:uLnTx/>
                <a:uFillTx/>
                <a:latin typeface="+mn-lt"/>
                <a:ea typeface="+mn-ea"/>
                <a:cs typeface="+mn-cs"/>
              </a:rPr>
              <a:t>担当看護師への連絡</a:t>
            </a:r>
          </a:p>
        </p:txBody>
      </p:sp>
      <p:cxnSp>
        <p:nvCxnSpPr>
          <p:cNvPr id="41" name="直線矢印コネクタ 40">
            <a:extLst>
              <a:ext uri="{FF2B5EF4-FFF2-40B4-BE49-F238E27FC236}">
                <a16:creationId xmlns:a16="http://schemas.microsoft.com/office/drawing/2014/main" id="{95FFBA6D-556E-D69E-6F29-66C24B3361DD}"/>
              </a:ext>
            </a:extLst>
          </p:cNvPr>
          <p:cNvCxnSpPr>
            <a:cxnSpLocks/>
            <a:stCxn id="23" idx="3"/>
            <a:endCxn id="212" idx="1"/>
          </p:cNvCxnSpPr>
          <p:nvPr/>
        </p:nvCxnSpPr>
        <p:spPr bwMode="gray">
          <a:xfrm flipV="1">
            <a:off x="2229653" y="2827709"/>
            <a:ext cx="806376" cy="522941"/>
          </a:xfrm>
          <a:prstGeom prst="straightConnector1">
            <a:avLst/>
          </a:prstGeom>
          <a:ln w="12700">
            <a:solidFill>
              <a:schemeClr val="tx2"/>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47" name="グラフィックス 46" descr="医師女性 枠線">
            <a:extLst>
              <a:ext uri="{FF2B5EF4-FFF2-40B4-BE49-F238E27FC236}">
                <a16:creationId xmlns:a16="http://schemas.microsoft.com/office/drawing/2014/main" id="{E6FAB001-9838-CB87-FF3F-DD98BEA966D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50315" y="2981440"/>
            <a:ext cx="723219" cy="738419"/>
          </a:xfrm>
          <a:prstGeom prst="rect">
            <a:avLst/>
          </a:prstGeom>
        </p:spPr>
      </p:pic>
      <p:cxnSp>
        <p:nvCxnSpPr>
          <p:cNvPr id="48" name="直線矢印コネクタ 47">
            <a:extLst>
              <a:ext uri="{FF2B5EF4-FFF2-40B4-BE49-F238E27FC236}">
                <a16:creationId xmlns:a16="http://schemas.microsoft.com/office/drawing/2014/main" id="{79E5F2EB-BE46-1A3F-9B52-BC3A29DD23EB}"/>
              </a:ext>
            </a:extLst>
          </p:cNvPr>
          <p:cNvCxnSpPr>
            <a:cxnSpLocks/>
            <a:stCxn id="212" idx="3"/>
            <a:endCxn id="47" idx="1"/>
          </p:cNvCxnSpPr>
          <p:nvPr/>
        </p:nvCxnSpPr>
        <p:spPr bwMode="gray">
          <a:xfrm>
            <a:off x="3834933" y="2827709"/>
            <a:ext cx="815382" cy="522941"/>
          </a:xfrm>
          <a:prstGeom prst="straightConnector1">
            <a:avLst/>
          </a:prstGeom>
          <a:ln w="12700">
            <a:solidFill>
              <a:schemeClr val="tx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D96F0BFC-2F01-4DE0-ECDD-C06EA4078700}"/>
              </a:ext>
            </a:extLst>
          </p:cNvPr>
          <p:cNvSpPr txBox="1"/>
          <p:nvPr/>
        </p:nvSpPr>
        <p:spPr bwMode="gray">
          <a:xfrm>
            <a:off x="1753386" y="2879137"/>
            <a:ext cx="256480" cy="153888"/>
          </a:xfrm>
          <a:prstGeom prst="rect">
            <a:avLst/>
          </a:prstGeom>
          <a:noFill/>
        </p:spPr>
        <p:txBody>
          <a:bodyPr wrap="square" lIns="0" tIns="0" rIns="0" bIns="0">
            <a:spAutoFit/>
          </a:bodyPr>
          <a:lstStyle/>
          <a:p>
            <a:r>
              <a:rPr kumimoji="1" lang="ja-JP" altLang="en-US" sz="1000" dirty="0">
                <a:solidFill>
                  <a:prstClr val="black"/>
                </a:solidFill>
                <a:latin typeface="+mn-lt"/>
                <a:cs typeface="+mn-cs"/>
              </a:rPr>
              <a:t>医師</a:t>
            </a:r>
            <a:endParaRPr lang="ja-JP" altLang="en-US" sz="1000" dirty="0"/>
          </a:p>
        </p:txBody>
      </p:sp>
      <p:sp>
        <p:nvSpPr>
          <p:cNvPr id="43" name="テキスト ボックス 42">
            <a:extLst>
              <a:ext uri="{FF2B5EF4-FFF2-40B4-BE49-F238E27FC236}">
                <a16:creationId xmlns:a16="http://schemas.microsoft.com/office/drawing/2014/main" id="{0236F744-7187-B6EE-72E2-64D0833C5D10}"/>
              </a:ext>
            </a:extLst>
          </p:cNvPr>
          <p:cNvSpPr txBox="1"/>
          <p:nvPr/>
        </p:nvSpPr>
        <p:spPr bwMode="gray">
          <a:xfrm>
            <a:off x="3188681" y="2333590"/>
            <a:ext cx="514544" cy="153888"/>
          </a:xfrm>
          <a:prstGeom prst="rect">
            <a:avLst/>
          </a:prstGeom>
          <a:noFill/>
        </p:spPr>
        <p:txBody>
          <a:bodyPr wrap="square" lIns="0" tIns="0" rIns="0" bIns="0">
            <a:spAutoFit/>
          </a:bodyPr>
          <a:lstStyle/>
          <a:p>
            <a:r>
              <a:rPr lang="ja-JP" altLang="en-US" sz="1000" dirty="0"/>
              <a:t>病棟窓口</a:t>
            </a:r>
          </a:p>
        </p:txBody>
      </p:sp>
      <p:sp>
        <p:nvSpPr>
          <p:cNvPr id="50" name="テキスト ボックス 49">
            <a:extLst>
              <a:ext uri="{FF2B5EF4-FFF2-40B4-BE49-F238E27FC236}">
                <a16:creationId xmlns:a16="http://schemas.microsoft.com/office/drawing/2014/main" id="{B12A0429-F8B1-48FF-9B36-23AAF84A83E5}"/>
              </a:ext>
            </a:extLst>
          </p:cNvPr>
          <p:cNvSpPr txBox="1"/>
          <p:nvPr/>
        </p:nvSpPr>
        <p:spPr bwMode="gray">
          <a:xfrm>
            <a:off x="4691807" y="2879137"/>
            <a:ext cx="961543" cy="153888"/>
          </a:xfrm>
          <a:prstGeom prst="rect">
            <a:avLst/>
          </a:prstGeom>
          <a:noFill/>
        </p:spPr>
        <p:txBody>
          <a:bodyPr wrap="square" lIns="0" tIns="0" rIns="0" bIns="0">
            <a:spAutoFit/>
          </a:bodyPr>
          <a:lstStyle/>
          <a:p>
            <a:r>
              <a:rPr lang="ja-JP" altLang="en-US" sz="1000" dirty="0"/>
              <a:t>担当看護師</a:t>
            </a:r>
          </a:p>
        </p:txBody>
      </p:sp>
      <p:sp>
        <p:nvSpPr>
          <p:cNvPr id="60" name="スライド番号プレースホルダー 2">
            <a:extLst>
              <a:ext uri="{FF2B5EF4-FFF2-40B4-BE49-F238E27FC236}">
                <a16:creationId xmlns:a16="http://schemas.microsoft.com/office/drawing/2014/main" id="{015EEFD2-8C75-79A8-CAA0-1924E744CF1B}"/>
              </a:ext>
            </a:extLst>
          </p:cNvPr>
          <p:cNvSpPr>
            <a:spLocks noGrp="1"/>
          </p:cNvSpPr>
          <p:nvPr>
            <p:ph type="sldNum" sz="quarter" idx="10"/>
          </p:nvPr>
        </p:nvSpPr>
        <p:spPr>
          <a:xfrm>
            <a:off x="4959357" y="6588000"/>
            <a:ext cx="180000" cy="169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43A0986-838B-4D2A-A95C-8CB1738263FE}" type="slidenum">
              <a:rPr kumimoji="0" lang="ja-JP" altLang="en-US" sz="900" b="0" i="0" u="none" strike="noStrike" kern="1200" cap="none" spc="0" normalizeH="0" baseline="0" noProof="0" smtClean="0">
                <a:ln>
                  <a:noFill/>
                </a:ln>
                <a:solidFill>
                  <a:prstClr val="black"/>
                </a:solidFill>
                <a:effectLst/>
                <a:uLnTx/>
                <a:uFillTx/>
                <a:latin typeface="Calibri Light"/>
                <a:ea typeface="Yu Gothic UI"/>
                <a:cs typeface="+mn-cs"/>
                <a:sym typeface="+mn-lt"/>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ja-JP" altLang="en-US" sz="900" b="0" i="0" u="none" strike="noStrike" kern="1200" cap="none" spc="0" normalizeH="0" baseline="0" noProof="0" dirty="0">
              <a:ln>
                <a:noFill/>
              </a:ln>
              <a:solidFill>
                <a:prstClr val="black"/>
              </a:solidFill>
              <a:effectLst/>
              <a:uLnTx/>
              <a:uFillTx/>
              <a:latin typeface="Calibri Light"/>
              <a:ea typeface="Yu Gothic UI"/>
              <a:cs typeface="+mn-cs"/>
              <a:sym typeface="+mn-lt"/>
            </a:endParaRPr>
          </a:p>
        </p:txBody>
      </p:sp>
      <p:sp>
        <p:nvSpPr>
          <p:cNvPr id="61" name="吹き出し: 四角形 60">
            <a:extLst>
              <a:ext uri="{FF2B5EF4-FFF2-40B4-BE49-F238E27FC236}">
                <a16:creationId xmlns:a16="http://schemas.microsoft.com/office/drawing/2014/main" id="{D693761E-4AF8-0569-70E1-FE27DE649AB8}"/>
              </a:ext>
            </a:extLst>
          </p:cNvPr>
          <p:cNvSpPr/>
          <p:nvPr/>
        </p:nvSpPr>
        <p:spPr bwMode="gray">
          <a:xfrm>
            <a:off x="1521323" y="4328535"/>
            <a:ext cx="4258374" cy="1678026"/>
          </a:xfrm>
          <a:prstGeom prst="wedgeRectCallout">
            <a:avLst>
              <a:gd name="adj1" fmla="val -11282"/>
              <a:gd name="adj2" fmla="val -63099"/>
            </a:avLst>
          </a:prstGeom>
          <a:solidFill>
            <a:schemeClr val="bg1">
              <a:lumMod val="95000"/>
            </a:schemeClr>
          </a:solidFill>
          <a:ln w="28575"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defTabSz="990564" rtl="0" eaLnBrk="1" fontAlgn="auto" latinLnBrk="0" hangingPunct="1">
              <a:lnSpc>
                <a:spcPct val="100000"/>
              </a:lnSpc>
              <a:spcBef>
                <a:spcPts val="0"/>
              </a:spcBef>
              <a:spcAft>
                <a:spcPts val="0"/>
              </a:spcAft>
              <a:buClrTx/>
              <a:buSzPct val="100000"/>
              <a:tabLst/>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79" name="正方形/長方形 78">
            <a:extLst>
              <a:ext uri="{FF2B5EF4-FFF2-40B4-BE49-F238E27FC236}">
                <a16:creationId xmlns:a16="http://schemas.microsoft.com/office/drawing/2014/main" id="{3FD4897C-B06D-0204-18D3-8DC8ECDE824C}"/>
              </a:ext>
            </a:extLst>
          </p:cNvPr>
          <p:cNvSpPr/>
          <p:nvPr/>
        </p:nvSpPr>
        <p:spPr bwMode="gray">
          <a:xfrm>
            <a:off x="5961255" y="2352660"/>
            <a:ext cx="3529272" cy="1809966"/>
          </a:xfrm>
          <a:prstGeom prst="rect">
            <a:avLst/>
          </a:prstGeom>
          <a:no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96850" indent="-196850" defTabSz="990564" fontAlgn="auto">
              <a:spcBef>
                <a:spcPts val="300"/>
              </a:spcBef>
              <a:spcAft>
                <a:spcPts val="0"/>
              </a:spcAft>
              <a:buSzPct val="100000"/>
              <a:buFont typeface="Wingdings" panose="05000000000000000000" pitchFamily="2" charset="2"/>
              <a:buChar char="ü"/>
            </a:pPr>
            <a:r>
              <a:rPr kumimoji="1" lang="ja-JP" altLang="en-US" sz="1200" b="1" i="0" u="sng" strike="noStrike" kern="1200" cap="none" spc="0" normalizeH="0" baseline="0" noProof="0" dirty="0">
                <a:ln>
                  <a:noFill/>
                </a:ln>
                <a:solidFill>
                  <a:prstClr val="black"/>
                </a:solidFill>
                <a:effectLst/>
                <a:uLnTx/>
                <a:uFillTx/>
                <a:latin typeface="+mn-lt"/>
                <a:ea typeface="+mn-ea"/>
                <a:cs typeface="+mn-cs"/>
              </a:rPr>
              <a:t>医師から担当看護師へ連絡する際の取次ぎ人員を不要としたい</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158750" defTabSz="990564" fontAlgn="auto">
              <a:spcBef>
                <a:spcPts val="600"/>
              </a:spcBef>
              <a:spcAft>
                <a:spcPts val="0"/>
              </a:spcAft>
              <a:buSzPct val="100000"/>
            </a:pPr>
            <a:r>
              <a:rPr lang="en-US" altLang="ja-JP" sz="1100" b="1" dirty="0"/>
              <a:t>【</a:t>
            </a:r>
            <a:r>
              <a:rPr lang="ja-JP" altLang="en-US" sz="1100" b="1" dirty="0"/>
              <a:t>取次ぎ人員が必要な理由</a:t>
            </a:r>
            <a:r>
              <a:rPr lang="en-US" altLang="ja-JP" sz="1100" b="1" dirty="0"/>
              <a:t>】</a:t>
            </a:r>
          </a:p>
          <a:p>
            <a:pPr marL="355600" indent="-196850" defTabSz="990564" fontAlgn="auto">
              <a:spcBef>
                <a:spcPts val="300"/>
              </a:spcBef>
              <a:spcAft>
                <a:spcPts val="0"/>
              </a:spcAft>
              <a:buSzPct val="100000"/>
              <a:buFont typeface="Wingdings" panose="05000000000000000000" pitchFamily="2" charset="2"/>
              <a:buChar char="Ø"/>
            </a:pPr>
            <a:r>
              <a:rPr lang="ja-JP" altLang="en-US" sz="1100" dirty="0"/>
              <a:t>電子カルテの業務分担画面に</a:t>
            </a:r>
            <a:r>
              <a:rPr kumimoji="1" lang="ja-JP" altLang="en-US" sz="1100" b="0" i="0" u="none" strike="noStrike" kern="1200" cap="none" spc="0" normalizeH="0" baseline="0" noProof="0" dirty="0">
                <a:ln>
                  <a:noFill/>
                </a:ln>
                <a:solidFill>
                  <a:prstClr val="black"/>
                </a:solidFill>
                <a:effectLst/>
                <a:uLnTx/>
                <a:uFillTx/>
                <a:latin typeface="+mn-lt"/>
                <a:ea typeface="+mn-ea"/>
                <a:cs typeface="+mn-cs"/>
              </a:rPr>
              <a:t>担当看護師と</a:t>
            </a:r>
            <a:r>
              <a:rPr kumimoji="1" lang="en-US" altLang="ja-JP" sz="1100" b="0" i="0" u="none" strike="noStrike" kern="1200" cap="none" spc="0" normalizeH="0" baseline="0" noProof="0" dirty="0">
                <a:ln>
                  <a:noFill/>
                </a:ln>
                <a:solidFill>
                  <a:prstClr val="black"/>
                </a:solidFill>
                <a:effectLst/>
                <a:uLnTx/>
                <a:uFillTx/>
                <a:latin typeface="+mn-lt"/>
                <a:ea typeface="+mn-ea"/>
                <a:cs typeface="+mn-cs"/>
              </a:rPr>
              <a:t>PHS</a:t>
            </a:r>
            <a:r>
              <a:rPr kumimoji="1" lang="ja-JP" altLang="en-US" sz="1100" b="0" i="0" u="none" strike="noStrike" kern="1200" cap="none" spc="0" normalizeH="0" baseline="0" noProof="0" dirty="0">
                <a:ln>
                  <a:noFill/>
                </a:ln>
                <a:solidFill>
                  <a:prstClr val="black"/>
                </a:solidFill>
                <a:effectLst/>
                <a:uLnTx/>
                <a:uFillTx/>
                <a:latin typeface="+mn-lt"/>
                <a:ea typeface="+mn-ea"/>
                <a:cs typeface="+mn-cs"/>
              </a:rPr>
              <a:t>番号を入力しているが、当該画面は</a:t>
            </a:r>
            <a:r>
              <a:rPr lang="ja-JP" altLang="en-US" sz="1100" dirty="0"/>
              <a:t>深い階層にあるため確認しづらい（</a:t>
            </a:r>
            <a:r>
              <a:rPr kumimoji="1" lang="ja-JP" altLang="en-US" sz="1100" b="0" i="0" u="none" strike="noStrike" kern="1200" cap="none" spc="0" normalizeH="0" baseline="0" noProof="0" dirty="0">
                <a:ln>
                  <a:noFill/>
                </a:ln>
                <a:solidFill>
                  <a:prstClr val="black"/>
                </a:solidFill>
                <a:effectLst/>
                <a:uLnTx/>
                <a:uFillTx/>
                <a:latin typeface="+mn-lt"/>
                <a:ea typeface="+mn-ea"/>
                <a:cs typeface="+mn-cs"/>
              </a:rPr>
              <a:t>病棟マップ等で確認したい）</a:t>
            </a:r>
            <a:endParaRPr kumimoji="1" lang="en-US" altLang="ja-JP" sz="1100" b="0" i="0" u="none" strike="noStrike" kern="1200" cap="none" spc="0" normalizeH="0" baseline="0" noProof="0" dirty="0">
              <a:ln>
                <a:noFill/>
              </a:ln>
              <a:solidFill>
                <a:prstClr val="black"/>
              </a:solidFill>
              <a:effectLst/>
              <a:uLnTx/>
              <a:uFillTx/>
              <a:latin typeface="+mn-lt"/>
              <a:ea typeface="+mn-ea"/>
              <a:cs typeface="+mn-cs"/>
            </a:endParaRPr>
          </a:p>
          <a:p>
            <a:pPr marL="355600" indent="-196850" defTabSz="990564" fontAlgn="auto">
              <a:spcBef>
                <a:spcPts val="300"/>
              </a:spcBef>
              <a:spcAft>
                <a:spcPts val="0"/>
              </a:spcAft>
              <a:buSzPct val="100000"/>
              <a:buFont typeface="Wingdings" panose="05000000000000000000" pitchFamily="2" charset="2"/>
              <a:buChar char="Ø"/>
            </a:pPr>
            <a:r>
              <a:rPr kumimoji="1" lang="ja-JP" altLang="en-US" sz="1100" b="0" i="0" u="none" strike="noStrike" kern="1200" cap="none" spc="0" normalizeH="0" baseline="0" noProof="0" dirty="0">
                <a:ln>
                  <a:noFill/>
                </a:ln>
                <a:solidFill>
                  <a:prstClr val="black"/>
                </a:solidFill>
                <a:effectLst/>
                <a:uLnTx/>
                <a:uFillTx/>
                <a:latin typeface="+mn-lt"/>
                <a:ea typeface="+mn-ea"/>
                <a:cs typeface="+mn-cs"/>
              </a:rPr>
              <a:t>各病棟に設置するホワイトボードでは担当看護師を確認できるが、病棟にいない医師は確認できない</a:t>
            </a:r>
            <a:endParaRPr kumimoji="1" lang="en-US" altLang="ja-JP" sz="1100" b="0" i="0" u="none" strike="noStrike" kern="1200" cap="none" spc="0" normalizeH="0" baseline="0" noProof="0" dirty="0">
              <a:ln>
                <a:noFill/>
              </a:ln>
              <a:solidFill>
                <a:prstClr val="black"/>
              </a:solidFill>
              <a:effectLst/>
              <a:uLnTx/>
              <a:uFillTx/>
              <a:latin typeface="+mn-lt"/>
              <a:ea typeface="+mn-ea"/>
              <a:cs typeface="+mn-cs"/>
            </a:endParaRPr>
          </a:p>
        </p:txBody>
      </p:sp>
      <p:sp>
        <p:nvSpPr>
          <p:cNvPr id="80" name="正方形/長方形 79">
            <a:extLst>
              <a:ext uri="{FF2B5EF4-FFF2-40B4-BE49-F238E27FC236}">
                <a16:creationId xmlns:a16="http://schemas.microsoft.com/office/drawing/2014/main" id="{EB2AE0D8-9F33-E5D9-E2DA-215073C2E7EB}"/>
              </a:ext>
            </a:extLst>
          </p:cNvPr>
          <p:cNvSpPr/>
          <p:nvPr/>
        </p:nvSpPr>
        <p:spPr bwMode="gray">
          <a:xfrm>
            <a:off x="5944530" y="2084670"/>
            <a:ext cx="3544470" cy="184666"/>
          </a:xfrm>
          <a:prstGeom prst="rect">
            <a:avLst/>
          </a:prstGeom>
          <a:solidFill>
            <a:schemeClr val="accent6">
              <a:lumMod val="20000"/>
              <a:lumOff val="80000"/>
            </a:schemeClr>
          </a:solidFill>
          <a:ln w="12700" algn="ctr">
            <a:noFill/>
            <a:miter lim="800000"/>
            <a:headEnd/>
            <a:tailEnd/>
          </a:ln>
        </p:spPr>
        <p:txBody>
          <a:bodyPr rot="0" spcFirstLastPara="0" vertOverflow="overflow" horzOverflow="overflow" vert="horz" wrap="square" lIns="36000" tIns="0" rIns="36000" bIns="0" numCol="1" spcCol="0" rtlCol="0" fromWordArt="0" anchor="ctr" anchorCtr="0" forceAA="0" compatLnSpc="1">
            <a:prstTxWarp prst="textNoShape">
              <a:avLst/>
            </a:prstTxWarp>
            <a:spAutoFit/>
          </a:bodyPr>
          <a:lstStyle/>
          <a:p>
            <a:pPr algn="ctr" defTabSz="990564" fontAlgn="auto">
              <a:spcBef>
                <a:spcPts val="0"/>
              </a:spcBef>
              <a:spcAft>
                <a:spcPts val="0"/>
              </a:spcAft>
              <a:buSzPct val="100000"/>
            </a:pPr>
            <a:r>
              <a:rPr lang="ja-JP" altLang="en-US" sz="1200" b="1" dirty="0"/>
              <a:t>現行運用の課題解決に向けた要望</a:t>
            </a:r>
            <a:endParaRPr lang="en-US" altLang="ja-JP" sz="1200" b="1" dirty="0"/>
          </a:p>
        </p:txBody>
      </p:sp>
      <p:sp>
        <p:nvSpPr>
          <p:cNvPr id="81" name="正方形/長方形 80">
            <a:extLst>
              <a:ext uri="{FF2B5EF4-FFF2-40B4-BE49-F238E27FC236}">
                <a16:creationId xmlns:a16="http://schemas.microsoft.com/office/drawing/2014/main" id="{6B977DFE-F43E-91E4-EB32-AB3D0A84D7F0}"/>
              </a:ext>
            </a:extLst>
          </p:cNvPr>
          <p:cNvSpPr/>
          <p:nvPr/>
        </p:nvSpPr>
        <p:spPr bwMode="gray">
          <a:xfrm>
            <a:off x="5959728" y="4311964"/>
            <a:ext cx="3529272" cy="1725317"/>
          </a:xfrm>
          <a:prstGeom prst="rect">
            <a:avLst/>
          </a:prstGeom>
          <a:no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96850" indent="-196850" defTabSz="990564" fontAlgn="auto">
              <a:spcBef>
                <a:spcPts val="600"/>
              </a:spcBef>
              <a:spcAft>
                <a:spcPts val="0"/>
              </a:spcAft>
              <a:buSzPct val="100000"/>
              <a:buFont typeface="Wingdings" panose="05000000000000000000" pitchFamily="2" charset="2"/>
              <a:buChar char="ü"/>
            </a:pPr>
            <a:r>
              <a:rPr kumimoji="1" lang="ja-JP" altLang="en-US" sz="1200" b="1" i="0" u="sng" strike="noStrike" kern="1200" cap="none" spc="0" normalizeH="0" baseline="0" noProof="0" dirty="0">
                <a:ln>
                  <a:noFill/>
                </a:ln>
                <a:solidFill>
                  <a:prstClr val="black"/>
                </a:solidFill>
                <a:effectLst/>
                <a:uLnTx/>
                <a:uFillTx/>
                <a:latin typeface="+mn-lt"/>
                <a:ea typeface="+mn-ea"/>
                <a:cs typeface="+mn-cs"/>
              </a:rPr>
              <a:t>ホワイトボード→電子カルテへの転記を不要としたい</a:t>
            </a:r>
            <a:endParaRPr kumimoji="1" lang="en-US" altLang="ja-JP" sz="1200" dirty="0">
              <a:solidFill>
                <a:prstClr val="black"/>
              </a:solidFill>
              <a:latin typeface="+mn-lt"/>
              <a:cs typeface="+mn-cs"/>
            </a:endParaRPr>
          </a:p>
          <a:p>
            <a:pPr marL="269875" indent="-109538" defTabSz="990564" fontAlgn="auto">
              <a:spcBef>
                <a:spcPts val="300"/>
              </a:spcBef>
              <a:spcAft>
                <a:spcPts val="0"/>
              </a:spcAft>
              <a:buSzPct val="100000"/>
            </a:pPr>
            <a:r>
              <a:rPr kumimoji="1" lang="en-US" altLang="ja-JP" sz="1100" dirty="0">
                <a:solidFill>
                  <a:prstClr val="black"/>
                </a:solidFill>
                <a:latin typeface="+mn-lt"/>
                <a:cs typeface="+mn-cs"/>
              </a:rPr>
              <a:t>※</a:t>
            </a:r>
            <a:r>
              <a:rPr kumimoji="1" lang="ja-JP" altLang="en-US" sz="1100" dirty="0">
                <a:solidFill>
                  <a:prstClr val="black"/>
                </a:solidFill>
                <a:latin typeface="+mn-lt"/>
                <a:cs typeface="+mn-cs"/>
              </a:rPr>
              <a:t>電子カルテの</a:t>
            </a:r>
            <a:r>
              <a:rPr kumimoji="1" lang="ja-JP" altLang="en-US" sz="1100" b="0" i="0" u="none" strike="noStrike" kern="1200" cap="none" spc="0" normalizeH="0" baseline="0" noProof="0" dirty="0">
                <a:ln>
                  <a:noFill/>
                </a:ln>
                <a:solidFill>
                  <a:prstClr val="black"/>
                </a:solidFill>
                <a:effectLst/>
                <a:uLnTx/>
                <a:uFillTx/>
                <a:latin typeface="+mn-lt"/>
                <a:ea typeface="+mn-ea"/>
                <a:cs typeface="+mn-cs"/>
              </a:rPr>
              <a:t>業務分担画面に手術・検査予定が表示されないため、</a:t>
            </a:r>
            <a:r>
              <a:rPr kumimoji="1" lang="ja-JP" altLang="en-US" sz="1100" i="0" strike="noStrike" kern="1200" cap="none" spc="0" normalizeH="0" baseline="0" noProof="0" dirty="0">
                <a:ln>
                  <a:noFill/>
                </a:ln>
                <a:solidFill>
                  <a:prstClr val="black"/>
                </a:solidFill>
                <a:effectLst/>
                <a:uLnTx/>
                <a:uFillTx/>
                <a:latin typeface="+mn-lt"/>
                <a:ea typeface="+mn-ea"/>
                <a:cs typeface="+mn-cs"/>
              </a:rPr>
              <a:t>ホワイトボード上で検討後、必要な情報を電子カルテへ事後入力</a:t>
            </a:r>
            <a:r>
              <a:rPr kumimoji="1" lang="ja-JP" altLang="en-US" sz="1100" b="0" i="0" u="none" strike="noStrike" kern="1200" cap="none" spc="0" normalizeH="0" baseline="0" noProof="0" dirty="0">
                <a:ln>
                  <a:noFill/>
                </a:ln>
                <a:solidFill>
                  <a:prstClr val="black"/>
                </a:solidFill>
                <a:effectLst/>
                <a:uLnTx/>
                <a:uFillTx/>
                <a:latin typeface="+mn-lt"/>
                <a:ea typeface="+mn-ea"/>
                <a:cs typeface="+mn-cs"/>
              </a:rPr>
              <a:t>している</a:t>
            </a:r>
            <a:endParaRPr kumimoji="1" lang="en-US" altLang="ja-JP" sz="1100" b="0" i="0" u="none" strike="noStrike" kern="1200" cap="none" spc="0" normalizeH="0" baseline="0" noProof="0" dirty="0">
              <a:ln>
                <a:noFill/>
              </a:ln>
              <a:solidFill>
                <a:prstClr val="black"/>
              </a:solidFill>
              <a:effectLst/>
              <a:uLnTx/>
              <a:uFillTx/>
              <a:latin typeface="+mn-lt"/>
              <a:ea typeface="+mn-ea"/>
              <a:cs typeface="+mn-cs"/>
            </a:endParaRPr>
          </a:p>
          <a:p>
            <a:pPr marL="196850" indent="-196850" defTabSz="990564" fontAlgn="auto">
              <a:spcBef>
                <a:spcPts val="600"/>
              </a:spcBef>
              <a:spcAft>
                <a:spcPts val="0"/>
              </a:spcAft>
              <a:buSzPct val="100000"/>
              <a:buFont typeface="Wingdings" panose="05000000000000000000" pitchFamily="2" charset="2"/>
              <a:buChar char="ü"/>
            </a:pPr>
            <a:r>
              <a:rPr lang="ja-JP" altLang="en-US" sz="1200" b="1" u="sng" dirty="0"/>
              <a:t>ホワイトボードのマグネット落下によるインシデントを防止したい</a:t>
            </a:r>
            <a:endParaRPr lang="en-US" altLang="ja-JP" sz="1200" b="1" u="sng" dirty="0"/>
          </a:p>
          <a:p>
            <a:pPr marL="269875" indent="-87313" defTabSz="990564" fontAlgn="auto">
              <a:spcBef>
                <a:spcPts val="300"/>
              </a:spcBef>
              <a:spcAft>
                <a:spcPts val="0"/>
              </a:spcAft>
              <a:buSzPct val="100000"/>
            </a:pPr>
            <a:r>
              <a:rPr lang="en-US" altLang="ja-JP" sz="1100" dirty="0"/>
              <a:t>※</a:t>
            </a:r>
            <a:r>
              <a:rPr lang="ja-JP" altLang="en-US" sz="1100" dirty="0"/>
              <a:t>マグネット落下による担当看護師の誤認識により、ラウンド漏れ、処置漏れなどのインシデントリスクがある</a:t>
            </a:r>
            <a:endParaRPr lang="en-US" altLang="ja-JP" sz="1100" dirty="0"/>
          </a:p>
        </p:txBody>
      </p:sp>
      <p:pic>
        <p:nvPicPr>
          <p:cNvPr id="161" name="グラフィックス 160" descr="スピーカー フォン 単色塗りつぶし">
            <a:extLst>
              <a:ext uri="{FF2B5EF4-FFF2-40B4-BE49-F238E27FC236}">
                <a16:creationId xmlns:a16="http://schemas.microsoft.com/office/drawing/2014/main" id="{7531075F-45AF-647A-68EC-DA36ABFB8F6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20688" y="2614654"/>
            <a:ext cx="489174" cy="489174"/>
          </a:xfrm>
          <a:prstGeom prst="rect">
            <a:avLst/>
          </a:prstGeom>
        </p:spPr>
      </p:pic>
      <p:pic>
        <p:nvPicPr>
          <p:cNvPr id="162" name="グラフィックス 161" descr="スピーカー フォン 単色塗りつぶし">
            <a:extLst>
              <a:ext uri="{FF2B5EF4-FFF2-40B4-BE49-F238E27FC236}">
                <a16:creationId xmlns:a16="http://schemas.microsoft.com/office/drawing/2014/main" id="{83B6AEA4-A6A7-67C6-A6B1-8DD2C05D19D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66195" y="2624774"/>
            <a:ext cx="489174" cy="489174"/>
          </a:xfrm>
          <a:prstGeom prst="rect">
            <a:avLst/>
          </a:prstGeom>
        </p:spPr>
      </p:pic>
      <p:pic>
        <p:nvPicPr>
          <p:cNvPr id="163" name="グラフィックス 162" descr="スピーカー フォン 単色塗りつぶし">
            <a:extLst>
              <a:ext uri="{FF2B5EF4-FFF2-40B4-BE49-F238E27FC236}">
                <a16:creationId xmlns:a16="http://schemas.microsoft.com/office/drawing/2014/main" id="{331DA198-E7B9-8548-DC89-36DA744163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24992" y="3603794"/>
            <a:ext cx="489174" cy="489174"/>
          </a:xfrm>
          <a:prstGeom prst="rect">
            <a:avLst/>
          </a:prstGeom>
        </p:spPr>
      </p:pic>
      <p:sp>
        <p:nvSpPr>
          <p:cNvPr id="194" name="テキスト ボックス 193">
            <a:extLst>
              <a:ext uri="{FF2B5EF4-FFF2-40B4-BE49-F238E27FC236}">
                <a16:creationId xmlns:a16="http://schemas.microsoft.com/office/drawing/2014/main" id="{5EF28B68-8267-7E89-5F0F-8520A90F5DFA}"/>
              </a:ext>
            </a:extLst>
          </p:cNvPr>
          <p:cNvSpPr txBox="1"/>
          <p:nvPr/>
        </p:nvSpPr>
        <p:spPr bwMode="gray">
          <a:xfrm>
            <a:off x="1748791" y="5163300"/>
            <a:ext cx="490039" cy="161583"/>
          </a:xfrm>
          <a:prstGeom prst="rect">
            <a:avLst/>
          </a:prstGeom>
          <a:noFill/>
        </p:spPr>
        <p:txBody>
          <a:bodyPr wrap="square" lIns="0" tIns="0" rIns="0" bIns="0">
            <a:spAutoFit/>
          </a:bodyPr>
          <a:lstStyle/>
          <a:p>
            <a:r>
              <a:rPr kumimoji="1" lang="ja-JP" altLang="en-US" sz="1050" dirty="0">
                <a:solidFill>
                  <a:prstClr val="black"/>
                </a:solidFill>
                <a:latin typeface="+mn-lt"/>
                <a:cs typeface="+mn-cs"/>
              </a:rPr>
              <a:t>患者</a:t>
            </a:r>
            <a:r>
              <a:rPr kumimoji="1" lang="en-US" altLang="ja-JP" sz="1050" dirty="0">
                <a:solidFill>
                  <a:prstClr val="black"/>
                </a:solidFill>
                <a:latin typeface="+mn-lt"/>
                <a:cs typeface="+mn-cs"/>
              </a:rPr>
              <a:t>A</a:t>
            </a:r>
            <a:endParaRPr lang="ja-JP" altLang="en-US" sz="1050" dirty="0"/>
          </a:p>
        </p:txBody>
      </p:sp>
      <p:sp>
        <p:nvSpPr>
          <p:cNvPr id="195" name="テキスト ボックス 194">
            <a:extLst>
              <a:ext uri="{FF2B5EF4-FFF2-40B4-BE49-F238E27FC236}">
                <a16:creationId xmlns:a16="http://schemas.microsoft.com/office/drawing/2014/main" id="{6F617DA2-E899-1CB3-021D-0DFD46DA34E9}"/>
              </a:ext>
            </a:extLst>
          </p:cNvPr>
          <p:cNvSpPr txBox="1"/>
          <p:nvPr/>
        </p:nvSpPr>
        <p:spPr bwMode="gray">
          <a:xfrm>
            <a:off x="1748791" y="5428395"/>
            <a:ext cx="486397" cy="161583"/>
          </a:xfrm>
          <a:prstGeom prst="rect">
            <a:avLst/>
          </a:prstGeom>
          <a:noFill/>
        </p:spPr>
        <p:txBody>
          <a:bodyPr wrap="square" lIns="0" tIns="0" rIns="0" bIns="0">
            <a:spAutoFit/>
          </a:bodyPr>
          <a:lstStyle/>
          <a:p>
            <a:r>
              <a:rPr kumimoji="1" lang="ja-JP" altLang="en-US" sz="1050" dirty="0">
                <a:solidFill>
                  <a:prstClr val="black"/>
                </a:solidFill>
                <a:latin typeface="+mn-lt"/>
                <a:cs typeface="+mn-cs"/>
              </a:rPr>
              <a:t>患者</a:t>
            </a:r>
            <a:r>
              <a:rPr kumimoji="1" lang="en-US" altLang="ja-JP" sz="1050" dirty="0">
                <a:solidFill>
                  <a:prstClr val="black"/>
                </a:solidFill>
                <a:latin typeface="+mn-lt"/>
                <a:cs typeface="+mn-cs"/>
              </a:rPr>
              <a:t>B</a:t>
            </a:r>
            <a:endParaRPr lang="ja-JP" altLang="en-US" sz="1050" dirty="0"/>
          </a:p>
        </p:txBody>
      </p:sp>
      <p:sp>
        <p:nvSpPr>
          <p:cNvPr id="196" name="テキスト ボックス 195">
            <a:extLst>
              <a:ext uri="{FF2B5EF4-FFF2-40B4-BE49-F238E27FC236}">
                <a16:creationId xmlns:a16="http://schemas.microsoft.com/office/drawing/2014/main" id="{29F2EF74-8371-579C-0EE6-20CED3F88669}"/>
              </a:ext>
            </a:extLst>
          </p:cNvPr>
          <p:cNvSpPr txBox="1"/>
          <p:nvPr/>
        </p:nvSpPr>
        <p:spPr bwMode="gray">
          <a:xfrm>
            <a:off x="3865887" y="4713219"/>
            <a:ext cx="892334" cy="323165"/>
          </a:xfrm>
          <a:prstGeom prst="rect">
            <a:avLst/>
          </a:prstGeom>
          <a:noFill/>
        </p:spPr>
        <p:txBody>
          <a:bodyPr wrap="square" lIns="0" tIns="0" rIns="0" bIns="0">
            <a:spAutoFit/>
          </a:bodyPr>
          <a:lstStyle/>
          <a:p>
            <a:r>
              <a:rPr lang="ja-JP" altLang="en-US" sz="1050" dirty="0"/>
              <a:t>看護師</a:t>
            </a:r>
            <a:r>
              <a:rPr lang="en-US" altLang="ja-JP" sz="1050" dirty="0"/>
              <a:t>X</a:t>
            </a:r>
          </a:p>
          <a:p>
            <a:r>
              <a:rPr lang="en-US" altLang="ja-JP" sz="1050" dirty="0"/>
              <a:t>(</a:t>
            </a:r>
            <a:r>
              <a:rPr lang="en-US" altLang="ja-JP" sz="1050" dirty="0" err="1"/>
              <a:t>PHS:xxxx</a:t>
            </a:r>
            <a:r>
              <a:rPr lang="en-US" altLang="ja-JP" sz="1050" dirty="0"/>
              <a:t>)</a:t>
            </a:r>
            <a:endParaRPr lang="ja-JP" altLang="en-US" sz="1050" dirty="0"/>
          </a:p>
        </p:txBody>
      </p:sp>
      <p:sp>
        <p:nvSpPr>
          <p:cNvPr id="197" name="テキスト ボックス 196">
            <a:extLst>
              <a:ext uri="{FF2B5EF4-FFF2-40B4-BE49-F238E27FC236}">
                <a16:creationId xmlns:a16="http://schemas.microsoft.com/office/drawing/2014/main" id="{BAF022FC-8F46-9B63-7275-DA756863C9BF}"/>
              </a:ext>
            </a:extLst>
          </p:cNvPr>
          <p:cNvSpPr txBox="1"/>
          <p:nvPr/>
        </p:nvSpPr>
        <p:spPr bwMode="gray">
          <a:xfrm>
            <a:off x="4777900" y="4720101"/>
            <a:ext cx="770592" cy="323165"/>
          </a:xfrm>
          <a:prstGeom prst="rect">
            <a:avLst/>
          </a:prstGeom>
          <a:noFill/>
        </p:spPr>
        <p:txBody>
          <a:bodyPr wrap="square" lIns="0" tIns="0" rIns="0" bIns="0">
            <a:spAutoFit/>
          </a:bodyPr>
          <a:lstStyle/>
          <a:p>
            <a:r>
              <a:rPr lang="ja-JP" altLang="en-US" sz="1050" dirty="0"/>
              <a:t>看護師</a:t>
            </a:r>
            <a:r>
              <a:rPr lang="en-US" altLang="ja-JP" sz="1050" dirty="0"/>
              <a:t>Y</a:t>
            </a:r>
          </a:p>
          <a:p>
            <a:r>
              <a:rPr lang="en-US" altLang="ja-JP" sz="1050" dirty="0"/>
              <a:t>(</a:t>
            </a:r>
            <a:r>
              <a:rPr lang="en-US" altLang="ja-JP" sz="1050" dirty="0" err="1"/>
              <a:t>PHS:yyyy</a:t>
            </a:r>
            <a:r>
              <a:rPr lang="en-US" altLang="ja-JP" sz="1050" dirty="0"/>
              <a:t>)</a:t>
            </a:r>
            <a:endParaRPr lang="ja-JP" altLang="en-US" sz="1050" dirty="0"/>
          </a:p>
        </p:txBody>
      </p:sp>
      <p:sp>
        <p:nvSpPr>
          <p:cNvPr id="198" name="テキスト ボックス 197">
            <a:extLst>
              <a:ext uri="{FF2B5EF4-FFF2-40B4-BE49-F238E27FC236}">
                <a16:creationId xmlns:a16="http://schemas.microsoft.com/office/drawing/2014/main" id="{B11A1119-1C2F-6FFF-C5C3-758D17277A85}"/>
              </a:ext>
            </a:extLst>
          </p:cNvPr>
          <p:cNvSpPr txBox="1"/>
          <p:nvPr/>
        </p:nvSpPr>
        <p:spPr bwMode="gray">
          <a:xfrm>
            <a:off x="2322028" y="4803351"/>
            <a:ext cx="599509" cy="161583"/>
          </a:xfrm>
          <a:prstGeom prst="rect">
            <a:avLst/>
          </a:prstGeom>
          <a:noFill/>
        </p:spPr>
        <p:txBody>
          <a:bodyPr wrap="square" lIns="0" tIns="0" rIns="0" bIns="0">
            <a:spAutoFit/>
          </a:bodyPr>
          <a:lstStyle/>
          <a:p>
            <a:r>
              <a:rPr lang="ja-JP" altLang="en-US" sz="1050" dirty="0"/>
              <a:t>手術予定</a:t>
            </a:r>
            <a:endParaRPr lang="en-US" altLang="ja-JP" sz="1050" dirty="0"/>
          </a:p>
        </p:txBody>
      </p:sp>
      <p:sp>
        <p:nvSpPr>
          <p:cNvPr id="199" name="テキスト ボックス 198">
            <a:extLst>
              <a:ext uri="{FF2B5EF4-FFF2-40B4-BE49-F238E27FC236}">
                <a16:creationId xmlns:a16="http://schemas.microsoft.com/office/drawing/2014/main" id="{F1D02F04-25CB-7102-6F0A-C1FF95579315}"/>
              </a:ext>
            </a:extLst>
          </p:cNvPr>
          <p:cNvSpPr txBox="1"/>
          <p:nvPr/>
        </p:nvSpPr>
        <p:spPr bwMode="gray">
          <a:xfrm>
            <a:off x="3004102" y="4802970"/>
            <a:ext cx="599508" cy="161583"/>
          </a:xfrm>
          <a:prstGeom prst="rect">
            <a:avLst/>
          </a:prstGeom>
          <a:noFill/>
        </p:spPr>
        <p:txBody>
          <a:bodyPr wrap="square" lIns="0" tIns="0" rIns="0" bIns="0">
            <a:spAutoFit/>
          </a:bodyPr>
          <a:lstStyle/>
          <a:p>
            <a:r>
              <a:rPr lang="ja-JP" altLang="en-US" sz="1050" dirty="0"/>
              <a:t>検査予定</a:t>
            </a:r>
          </a:p>
        </p:txBody>
      </p:sp>
      <p:sp>
        <p:nvSpPr>
          <p:cNvPr id="200" name="テキスト ボックス 199">
            <a:extLst>
              <a:ext uri="{FF2B5EF4-FFF2-40B4-BE49-F238E27FC236}">
                <a16:creationId xmlns:a16="http://schemas.microsoft.com/office/drawing/2014/main" id="{0E3BC753-8E4D-1373-9ABF-C1BCF4FB3098}"/>
              </a:ext>
            </a:extLst>
          </p:cNvPr>
          <p:cNvSpPr txBox="1"/>
          <p:nvPr/>
        </p:nvSpPr>
        <p:spPr bwMode="gray">
          <a:xfrm>
            <a:off x="2383082" y="5132236"/>
            <a:ext cx="492191" cy="153888"/>
          </a:xfrm>
          <a:prstGeom prst="rect">
            <a:avLst/>
          </a:prstGeom>
          <a:noFill/>
        </p:spPr>
        <p:txBody>
          <a:bodyPr wrap="square" lIns="0" tIns="0" rIns="0" bIns="0">
            <a:spAutoFit/>
          </a:bodyPr>
          <a:lstStyle/>
          <a:p>
            <a:r>
              <a:rPr lang="ja-JP" altLang="en-US" sz="1000" dirty="0"/>
              <a:t>〇時～</a:t>
            </a:r>
          </a:p>
        </p:txBody>
      </p:sp>
      <p:sp>
        <p:nvSpPr>
          <p:cNvPr id="201" name="テキスト ボックス 200">
            <a:extLst>
              <a:ext uri="{FF2B5EF4-FFF2-40B4-BE49-F238E27FC236}">
                <a16:creationId xmlns:a16="http://schemas.microsoft.com/office/drawing/2014/main" id="{DD8EF5D5-AF33-6638-D90D-98B71BEDE689}"/>
              </a:ext>
            </a:extLst>
          </p:cNvPr>
          <p:cNvSpPr txBox="1"/>
          <p:nvPr/>
        </p:nvSpPr>
        <p:spPr bwMode="gray">
          <a:xfrm>
            <a:off x="3003351" y="5427412"/>
            <a:ext cx="626525" cy="153888"/>
          </a:xfrm>
          <a:prstGeom prst="rect">
            <a:avLst/>
          </a:prstGeom>
          <a:noFill/>
        </p:spPr>
        <p:txBody>
          <a:bodyPr wrap="square" lIns="0" tIns="0" rIns="0" bIns="0">
            <a:spAutoFit/>
          </a:bodyPr>
          <a:lstStyle/>
          <a:p>
            <a:r>
              <a:rPr lang="ja-JP" altLang="en-US" sz="1000" dirty="0"/>
              <a:t>△時～</a:t>
            </a:r>
          </a:p>
        </p:txBody>
      </p:sp>
      <p:sp>
        <p:nvSpPr>
          <p:cNvPr id="202" name="テキスト ボックス 201">
            <a:extLst>
              <a:ext uri="{FF2B5EF4-FFF2-40B4-BE49-F238E27FC236}">
                <a16:creationId xmlns:a16="http://schemas.microsoft.com/office/drawing/2014/main" id="{ECBACCCB-63D0-4597-1DE4-E14216BBF245}"/>
              </a:ext>
            </a:extLst>
          </p:cNvPr>
          <p:cNvSpPr txBox="1"/>
          <p:nvPr/>
        </p:nvSpPr>
        <p:spPr bwMode="gray">
          <a:xfrm>
            <a:off x="4082540" y="5151741"/>
            <a:ext cx="129898" cy="153888"/>
          </a:xfrm>
          <a:prstGeom prst="rect">
            <a:avLst/>
          </a:prstGeom>
          <a:noFill/>
        </p:spPr>
        <p:txBody>
          <a:bodyPr wrap="square" lIns="0" tIns="0" rIns="0" bIns="0">
            <a:spAutoFit/>
          </a:bodyPr>
          <a:lstStyle/>
          <a:p>
            <a:r>
              <a:rPr lang="ja-JP" altLang="en-US" sz="1000" dirty="0">
                <a:solidFill>
                  <a:srgbClr val="ED8B00"/>
                </a:solidFill>
              </a:rPr>
              <a:t>●</a:t>
            </a:r>
          </a:p>
        </p:txBody>
      </p:sp>
      <p:sp>
        <p:nvSpPr>
          <p:cNvPr id="203" name="テキスト ボックス 202">
            <a:extLst>
              <a:ext uri="{FF2B5EF4-FFF2-40B4-BE49-F238E27FC236}">
                <a16:creationId xmlns:a16="http://schemas.microsoft.com/office/drawing/2014/main" id="{CCAECCA0-63BD-48DA-185B-5AC89EB5ADC5}"/>
              </a:ext>
            </a:extLst>
          </p:cNvPr>
          <p:cNvSpPr txBox="1"/>
          <p:nvPr/>
        </p:nvSpPr>
        <p:spPr bwMode="gray">
          <a:xfrm>
            <a:off x="5031814" y="5402300"/>
            <a:ext cx="108000" cy="153888"/>
          </a:xfrm>
          <a:prstGeom prst="rect">
            <a:avLst/>
          </a:prstGeom>
          <a:noFill/>
        </p:spPr>
        <p:txBody>
          <a:bodyPr wrap="square" lIns="0" tIns="0" rIns="0" bIns="0">
            <a:spAutoFit/>
          </a:bodyPr>
          <a:lstStyle/>
          <a:p>
            <a:r>
              <a:rPr lang="ja-JP" altLang="en-US" sz="1000" dirty="0">
                <a:solidFill>
                  <a:srgbClr val="0076A8"/>
                </a:solidFill>
              </a:rPr>
              <a:t>●</a:t>
            </a:r>
          </a:p>
        </p:txBody>
      </p:sp>
      <p:sp>
        <p:nvSpPr>
          <p:cNvPr id="204" name="テキスト ボックス 203">
            <a:extLst>
              <a:ext uri="{FF2B5EF4-FFF2-40B4-BE49-F238E27FC236}">
                <a16:creationId xmlns:a16="http://schemas.microsoft.com/office/drawing/2014/main" id="{4B3F82AA-324F-16E4-8CA9-1F752DA6AB35}"/>
              </a:ext>
            </a:extLst>
          </p:cNvPr>
          <p:cNvSpPr txBox="1"/>
          <p:nvPr/>
        </p:nvSpPr>
        <p:spPr bwMode="gray">
          <a:xfrm>
            <a:off x="1859041" y="5629220"/>
            <a:ext cx="189052" cy="169277"/>
          </a:xfrm>
          <a:prstGeom prst="rect">
            <a:avLst/>
          </a:prstGeom>
          <a:noFill/>
        </p:spPr>
        <p:txBody>
          <a:bodyPr wrap="square" lIns="0" tIns="0" rIns="0" bIns="0">
            <a:spAutoFit/>
          </a:bodyPr>
          <a:lstStyle/>
          <a:p>
            <a:r>
              <a:rPr kumimoji="1" lang="ja-JP" altLang="en-US" sz="1100" dirty="0">
                <a:solidFill>
                  <a:prstClr val="black"/>
                </a:solidFill>
                <a:latin typeface="+mn-lt"/>
                <a:cs typeface="+mn-cs"/>
              </a:rPr>
              <a:t>：</a:t>
            </a:r>
            <a:endParaRPr lang="ja-JP" altLang="en-US" sz="1100" dirty="0"/>
          </a:p>
        </p:txBody>
      </p:sp>
      <p:cxnSp>
        <p:nvCxnSpPr>
          <p:cNvPr id="205" name="直線コネクタ 204">
            <a:extLst>
              <a:ext uri="{FF2B5EF4-FFF2-40B4-BE49-F238E27FC236}">
                <a16:creationId xmlns:a16="http://schemas.microsoft.com/office/drawing/2014/main" id="{2187671F-8EEF-8AAE-31E3-4420A34A36F5}"/>
              </a:ext>
            </a:extLst>
          </p:cNvPr>
          <p:cNvCxnSpPr>
            <a:cxnSpLocks/>
          </p:cNvCxnSpPr>
          <p:nvPr/>
        </p:nvCxnSpPr>
        <p:spPr bwMode="gray">
          <a:xfrm flipH="1" flipV="1">
            <a:off x="1614588" y="5085978"/>
            <a:ext cx="4165109" cy="636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6" name="直線コネクタ 205">
            <a:extLst>
              <a:ext uri="{FF2B5EF4-FFF2-40B4-BE49-F238E27FC236}">
                <a16:creationId xmlns:a16="http://schemas.microsoft.com/office/drawing/2014/main" id="{BD626A9D-E547-213C-807A-BFB5E5677C4E}"/>
              </a:ext>
            </a:extLst>
          </p:cNvPr>
          <p:cNvCxnSpPr>
            <a:cxnSpLocks/>
          </p:cNvCxnSpPr>
          <p:nvPr/>
        </p:nvCxnSpPr>
        <p:spPr bwMode="gray">
          <a:xfrm flipH="1" flipV="1">
            <a:off x="2229653" y="4769598"/>
            <a:ext cx="1" cy="1006414"/>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12" name="グラフィックス 211" descr="女性のプロフィール 単色塗りつぶし">
            <a:extLst>
              <a:ext uri="{FF2B5EF4-FFF2-40B4-BE49-F238E27FC236}">
                <a16:creationId xmlns:a16="http://schemas.microsoft.com/office/drawing/2014/main" id="{3C6E7338-5C50-58DE-EA59-4A6CE5DC97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36029" y="2449709"/>
            <a:ext cx="798904" cy="756000"/>
          </a:xfrm>
          <a:prstGeom prst="rect">
            <a:avLst/>
          </a:prstGeom>
        </p:spPr>
      </p:pic>
      <p:sp>
        <p:nvSpPr>
          <p:cNvPr id="225" name="吹き出し: 四角形 224">
            <a:extLst>
              <a:ext uri="{FF2B5EF4-FFF2-40B4-BE49-F238E27FC236}">
                <a16:creationId xmlns:a16="http://schemas.microsoft.com/office/drawing/2014/main" id="{144C566B-A190-32AD-4C71-70656E944680}"/>
              </a:ext>
            </a:extLst>
          </p:cNvPr>
          <p:cNvSpPr/>
          <p:nvPr/>
        </p:nvSpPr>
        <p:spPr bwMode="gray">
          <a:xfrm>
            <a:off x="4476225" y="5743012"/>
            <a:ext cx="1229264" cy="323766"/>
          </a:xfrm>
          <a:prstGeom prst="wedgeRectCallout">
            <a:avLst>
              <a:gd name="adj1" fmla="val -43485"/>
              <a:gd name="adj2" fmla="val -109903"/>
            </a:avLst>
          </a:prstGeom>
          <a:solidFill>
            <a:srgbClr val="E1F3FF"/>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ja-JP" altLang="en-US" sz="1000" b="0" i="0" u="none" strike="noStrike" kern="1200" cap="none" spc="0" normalizeH="0" baseline="0" noProof="0" dirty="0">
                <a:ln>
                  <a:noFill/>
                </a:ln>
                <a:solidFill>
                  <a:prstClr val="black"/>
                </a:solidFill>
                <a:effectLst/>
                <a:uLnTx/>
                <a:uFillTx/>
                <a:latin typeface="+mn-lt"/>
                <a:ea typeface="+mn-ea"/>
                <a:cs typeface="+mn-cs"/>
              </a:rPr>
              <a:t>マグネット</a:t>
            </a:r>
            <a:r>
              <a:rPr kumimoji="1" lang="ja-JP" altLang="en-US" sz="1000" dirty="0">
                <a:solidFill>
                  <a:prstClr val="black"/>
                </a:solidFill>
                <a:latin typeface="+mn-lt"/>
                <a:cs typeface="+mn-cs"/>
              </a:rPr>
              <a:t>で</a:t>
            </a:r>
            <a:endParaRPr kumimoji="1" lang="en-US" altLang="ja-JP" sz="1000" b="0" i="0" u="none" strike="noStrike" kern="1200" cap="none" spc="0" normalizeH="0" baseline="0" noProof="0" dirty="0">
              <a:ln>
                <a:noFill/>
              </a:ln>
              <a:solidFill>
                <a:prstClr val="black"/>
              </a:solidFill>
              <a:effectLst/>
              <a:uLnTx/>
              <a:uFillTx/>
              <a:latin typeface="+mn-lt"/>
              <a:ea typeface="+mn-ea"/>
              <a:cs typeface="+mn-cs"/>
            </a:endParaRPr>
          </a:p>
          <a:p>
            <a:pPr marR="0" algn="ctr" defTabSz="990564" rtl="0" eaLnBrk="1" fontAlgn="auto" latinLnBrk="0" hangingPunct="1">
              <a:lnSpc>
                <a:spcPct val="100000"/>
              </a:lnSpc>
              <a:spcBef>
                <a:spcPts val="0"/>
              </a:spcBef>
              <a:spcAft>
                <a:spcPts val="0"/>
              </a:spcAft>
              <a:buClrTx/>
              <a:buSzPct val="100000"/>
              <a:tabLst/>
            </a:pPr>
            <a:r>
              <a:rPr kumimoji="1" lang="ja-JP" altLang="en-US" sz="1000" dirty="0">
                <a:solidFill>
                  <a:prstClr val="black"/>
                </a:solidFill>
                <a:latin typeface="+mn-lt"/>
                <a:cs typeface="+mn-cs"/>
              </a:rPr>
              <a:t>担当看護師等を掲示</a:t>
            </a:r>
            <a:endParaRPr kumimoji="1" lang="ja-JP" altLang="en-US" sz="1000" b="0" i="0" u="none" strike="noStrike" kern="1200" cap="none" spc="0" normalizeH="0" baseline="0" noProof="0" dirty="0">
              <a:ln>
                <a:noFill/>
              </a:ln>
              <a:solidFill>
                <a:prstClr val="black"/>
              </a:solidFill>
              <a:effectLst/>
              <a:uLnTx/>
              <a:uFillTx/>
              <a:latin typeface="+mn-lt"/>
              <a:ea typeface="+mn-ea"/>
              <a:cs typeface="+mn-cs"/>
            </a:endParaRPr>
          </a:p>
        </p:txBody>
      </p:sp>
      <p:sp>
        <p:nvSpPr>
          <p:cNvPr id="229" name="吹き出し: 角を丸めた四角形 228">
            <a:extLst>
              <a:ext uri="{FF2B5EF4-FFF2-40B4-BE49-F238E27FC236}">
                <a16:creationId xmlns:a16="http://schemas.microsoft.com/office/drawing/2014/main" id="{CD58756E-8412-5D2E-0E39-DF8CF911B174}"/>
              </a:ext>
            </a:extLst>
          </p:cNvPr>
          <p:cNvSpPr/>
          <p:nvPr/>
        </p:nvSpPr>
        <p:spPr bwMode="gray">
          <a:xfrm>
            <a:off x="-1038917" y="5765615"/>
            <a:ext cx="45719" cy="45719"/>
          </a:xfrm>
          <a:prstGeom prst="wedgeRoundRectCallout">
            <a:avLst/>
          </a:prstGeom>
          <a:solidFill>
            <a:srgbClr val="BBBCBC"/>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259" name="吹き出し: 四角形 258">
            <a:extLst>
              <a:ext uri="{FF2B5EF4-FFF2-40B4-BE49-F238E27FC236}">
                <a16:creationId xmlns:a16="http://schemas.microsoft.com/office/drawing/2014/main" id="{95B49621-BD51-B8F8-B968-1C4B5E8D8286}"/>
              </a:ext>
            </a:extLst>
          </p:cNvPr>
          <p:cNvSpPr/>
          <p:nvPr/>
        </p:nvSpPr>
        <p:spPr bwMode="gray">
          <a:xfrm>
            <a:off x="2483893" y="5743011"/>
            <a:ext cx="1368641" cy="323766"/>
          </a:xfrm>
          <a:prstGeom prst="wedgeRectCallout">
            <a:avLst>
              <a:gd name="adj1" fmla="val -40787"/>
              <a:gd name="adj2" fmla="val -109029"/>
            </a:avLst>
          </a:prstGeom>
          <a:solidFill>
            <a:srgbClr val="E1F3FF"/>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ja-JP" altLang="en-US" sz="1000" b="0" i="0" u="none" strike="noStrike" kern="1200" cap="none" spc="0" normalizeH="0" baseline="0" noProof="0" dirty="0">
                <a:ln>
                  <a:noFill/>
                </a:ln>
                <a:solidFill>
                  <a:prstClr val="black"/>
                </a:solidFill>
                <a:effectLst/>
                <a:uLnTx/>
                <a:uFillTx/>
                <a:latin typeface="+mn-lt"/>
                <a:ea typeface="+mn-ea"/>
                <a:cs typeface="+mn-cs"/>
              </a:rPr>
              <a:t>手術・検査等を加味して</a:t>
            </a:r>
            <a:endParaRPr kumimoji="1" lang="en-US" altLang="ja-JP" sz="1000" b="0" i="0" u="none" strike="noStrike" kern="1200" cap="none" spc="0" normalizeH="0" baseline="0" noProof="0" dirty="0">
              <a:ln>
                <a:noFill/>
              </a:ln>
              <a:solidFill>
                <a:prstClr val="black"/>
              </a:solidFill>
              <a:effectLst/>
              <a:uLnTx/>
              <a:uFillTx/>
              <a:latin typeface="+mn-lt"/>
              <a:ea typeface="+mn-ea"/>
              <a:cs typeface="+mn-cs"/>
            </a:endParaRPr>
          </a:p>
          <a:p>
            <a:pPr marR="0" algn="ctr" defTabSz="990564" rtl="0" eaLnBrk="1" fontAlgn="auto" latinLnBrk="0" hangingPunct="1">
              <a:lnSpc>
                <a:spcPct val="100000"/>
              </a:lnSpc>
              <a:spcBef>
                <a:spcPts val="0"/>
              </a:spcBef>
              <a:spcAft>
                <a:spcPts val="0"/>
              </a:spcAft>
              <a:buClrTx/>
              <a:buSzPct val="100000"/>
              <a:tabLst/>
            </a:pPr>
            <a:r>
              <a:rPr kumimoji="1" lang="ja-JP" altLang="en-US" sz="1000" b="0" i="0" u="none" strike="noStrike" kern="1200" cap="none" spc="0" normalizeH="0" baseline="0" noProof="0" dirty="0">
                <a:ln>
                  <a:noFill/>
                </a:ln>
                <a:solidFill>
                  <a:prstClr val="black"/>
                </a:solidFill>
                <a:effectLst/>
                <a:uLnTx/>
                <a:uFillTx/>
                <a:latin typeface="+mn-lt"/>
                <a:ea typeface="+mn-ea"/>
                <a:cs typeface="+mn-cs"/>
              </a:rPr>
              <a:t>担当看護師を割当</a:t>
            </a:r>
          </a:p>
        </p:txBody>
      </p:sp>
      <p:sp>
        <p:nvSpPr>
          <p:cNvPr id="260" name="吹き出し: 四角形 259">
            <a:extLst>
              <a:ext uri="{FF2B5EF4-FFF2-40B4-BE49-F238E27FC236}">
                <a16:creationId xmlns:a16="http://schemas.microsoft.com/office/drawing/2014/main" id="{394CDC8C-F3EB-F8D3-B7C3-44CA2154D3BB}"/>
              </a:ext>
            </a:extLst>
          </p:cNvPr>
          <p:cNvSpPr/>
          <p:nvPr/>
        </p:nvSpPr>
        <p:spPr bwMode="gray">
          <a:xfrm>
            <a:off x="4456438" y="2359363"/>
            <a:ext cx="1229264" cy="393314"/>
          </a:xfrm>
          <a:prstGeom prst="wedgeRectCallout">
            <a:avLst>
              <a:gd name="adj1" fmla="val -93913"/>
              <a:gd name="adj2" fmla="val -10085"/>
            </a:avLst>
          </a:prstGeom>
          <a:solidFill>
            <a:srgbClr val="E1F3FF"/>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ja-JP" altLang="en-US" sz="1000" b="0" i="0" u="none" strike="noStrike" kern="1200" cap="none" spc="0" normalizeH="0" baseline="0" noProof="0" dirty="0">
                <a:ln>
                  <a:noFill/>
                </a:ln>
                <a:solidFill>
                  <a:prstClr val="black"/>
                </a:solidFill>
                <a:effectLst/>
                <a:uLnTx/>
                <a:uFillTx/>
                <a:latin typeface="+mn-lt"/>
                <a:ea typeface="+mn-ea"/>
                <a:cs typeface="+mn-cs"/>
              </a:rPr>
              <a:t>担当看護師への</a:t>
            </a:r>
            <a:endParaRPr kumimoji="1" lang="en-US" altLang="ja-JP" sz="1000" b="0" i="0" u="none" strike="noStrike" kern="1200" cap="none" spc="0" normalizeH="0" baseline="0" noProof="0" dirty="0">
              <a:ln>
                <a:noFill/>
              </a:ln>
              <a:solidFill>
                <a:prstClr val="black"/>
              </a:solidFill>
              <a:effectLst/>
              <a:uLnTx/>
              <a:uFillTx/>
              <a:latin typeface="+mn-lt"/>
              <a:ea typeface="+mn-ea"/>
              <a:cs typeface="+mn-cs"/>
            </a:endParaRPr>
          </a:p>
          <a:p>
            <a:pPr marR="0" algn="ctr" defTabSz="990564" rtl="0" eaLnBrk="1" fontAlgn="auto" latinLnBrk="0" hangingPunct="1">
              <a:lnSpc>
                <a:spcPct val="100000"/>
              </a:lnSpc>
              <a:spcBef>
                <a:spcPts val="0"/>
              </a:spcBef>
              <a:spcAft>
                <a:spcPts val="0"/>
              </a:spcAft>
              <a:buClrTx/>
              <a:buSzPct val="100000"/>
              <a:tabLst/>
            </a:pPr>
            <a:r>
              <a:rPr kumimoji="1" lang="ja-JP" altLang="en-US" sz="1000" b="0" i="0" u="none" strike="noStrike" kern="1200" cap="none" spc="0" normalizeH="0" baseline="0" noProof="0" dirty="0">
                <a:ln>
                  <a:noFill/>
                </a:ln>
                <a:solidFill>
                  <a:prstClr val="black"/>
                </a:solidFill>
                <a:effectLst/>
                <a:uLnTx/>
                <a:uFillTx/>
                <a:latin typeface="+mn-lt"/>
                <a:ea typeface="+mn-ea"/>
                <a:cs typeface="+mn-cs"/>
              </a:rPr>
              <a:t>取次ぎの人員が必要</a:t>
            </a:r>
          </a:p>
        </p:txBody>
      </p:sp>
      <p:sp>
        <p:nvSpPr>
          <p:cNvPr id="284" name="正方形/長方形 283">
            <a:extLst>
              <a:ext uri="{FF2B5EF4-FFF2-40B4-BE49-F238E27FC236}">
                <a16:creationId xmlns:a16="http://schemas.microsoft.com/office/drawing/2014/main" id="{E0DAE90D-0C48-E198-0499-68FB390C1621}"/>
              </a:ext>
            </a:extLst>
          </p:cNvPr>
          <p:cNvSpPr/>
          <p:nvPr/>
        </p:nvSpPr>
        <p:spPr bwMode="gray">
          <a:xfrm>
            <a:off x="1415845" y="2092611"/>
            <a:ext cx="4385348" cy="184666"/>
          </a:xfrm>
          <a:prstGeom prst="rect">
            <a:avLst/>
          </a:prstGeom>
          <a:solidFill>
            <a:schemeClr val="accent2">
              <a:lumMod val="20000"/>
              <a:lumOff val="80000"/>
            </a:schemeClr>
          </a:solidFill>
          <a:ln w="12700" algn="ctr">
            <a:noFill/>
            <a:miter lim="800000"/>
            <a:headEnd/>
            <a:tailEnd/>
          </a:ln>
        </p:spPr>
        <p:txBody>
          <a:bodyPr rot="0" spcFirstLastPara="0" vertOverflow="overflow" horzOverflow="overflow" vert="horz" wrap="square" lIns="36000" tIns="0" rIns="36000" bIns="0" numCol="1" spcCol="0" rtlCol="0" fromWordArt="0" anchor="ctr" anchorCtr="0" forceAA="0" compatLnSpc="1">
            <a:prstTxWarp prst="textNoShape">
              <a:avLst/>
            </a:prstTxWarp>
            <a:spAutoFit/>
          </a:bodyPr>
          <a:lstStyle/>
          <a:p>
            <a:pPr algn="ctr" defTabSz="990564" fontAlgn="auto">
              <a:spcBef>
                <a:spcPts val="0"/>
              </a:spcBef>
              <a:spcAft>
                <a:spcPts val="0"/>
              </a:spcAft>
              <a:buSzPct val="100000"/>
            </a:pPr>
            <a:r>
              <a:rPr lang="ja-JP" altLang="en-US" sz="1200" b="1" dirty="0"/>
              <a:t>現行の運用（イメージ図）</a:t>
            </a:r>
            <a:endParaRPr lang="en-US" altLang="ja-JP" sz="1200" b="1" dirty="0"/>
          </a:p>
        </p:txBody>
      </p:sp>
      <p:sp>
        <p:nvSpPr>
          <p:cNvPr id="290" name="テキスト ボックス 289">
            <a:extLst>
              <a:ext uri="{FF2B5EF4-FFF2-40B4-BE49-F238E27FC236}">
                <a16:creationId xmlns:a16="http://schemas.microsoft.com/office/drawing/2014/main" id="{81AA2A45-E39D-EEBE-05CC-BF8DE512B3DE}"/>
              </a:ext>
            </a:extLst>
          </p:cNvPr>
          <p:cNvSpPr txBox="1"/>
          <p:nvPr/>
        </p:nvSpPr>
        <p:spPr bwMode="gray">
          <a:xfrm>
            <a:off x="1600661" y="4348370"/>
            <a:ext cx="3512881" cy="369332"/>
          </a:xfrm>
          <a:prstGeom prst="rect">
            <a:avLst/>
          </a:prstGeom>
          <a:noFill/>
        </p:spPr>
        <p:txBody>
          <a:bodyPr wrap="square" lIns="0" tIns="0" rIns="0" bIns="0">
            <a:spAutoFit/>
          </a:bodyPr>
          <a:lstStyle/>
          <a:p>
            <a:r>
              <a:rPr lang="ja-JP" altLang="en-US" sz="1200" b="1" dirty="0"/>
              <a:t>≪ホワイトボードイメージ図≫</a:t>
            </a:r>
            <a:endParaRPr lang="en-US" altLang="ja-JP" sz="1200" b="1" dirty="0"/>
          </a:p>
          <a:p>
            <a:r>
              <a:rPr lang="ja-JP" altLang="en-US" sz="1200" b="1" dirty="0"/>
              <a:t>　ｍ</a:t>
            </a:r>
            <a:r>
              <a:rPr lang="en-US" altLang="ja-JP" sz="1200" b="1" dirty="0"/>
              <a:t>m/dd</a:t>
            </a:r>
            <a:r>
              <a:rPr lang="ja-JP" altLang="en-US" sz="1200" b="1" dirty="0"/>
              <a:t>　担当看護師情報</a:t>
            </a:r>
            <a:endParaRPr lang="en-US" altLang="ja-JP" sz="1200" b="1" dirty="0"/>
          </a:p>
        </p:txBody>
      </p:sp>
    </p:spTree>
    <p:extLst>
      <p:ext uri="{BB962C8B-B14F-4D97-AF65-F5344CB8AC3E}">
        <p14:creationId xmlns:p14="http://schemas.microsoft.com/office/powerpoint/2010/main" val="1410482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EB95D173-CD3B-EDBB-85ED-CBA8C27AF93F}"/>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43A0986-838B-4D2A-A95C-8CB1738263FE}" type="slidenum">
              <a:rPr kumimoji="0" lang="ja-JP" altLang="en-US" sz="900" b="0" i="0" u="none" strike="noStrike" kern="1200" cap="none" spc="0" normalizeH="0" baseline="0" noProof="0" smtClean="0">
                <a:ln>
                  <a:noFill/>
                </a:ln>
                <a:solidFill>
                  <a:prstClr val="black"/>
                </a:solidFill>
                <a:effectLst/>
                <a:uLnTx/>
                <a:uFillTx/>
                <a:latin typeface="Calibri Light"/>
                <a:ea typeface="Yu Gothic UI"/>
                <a:cs typeface="+mn-cs"/>
                <a:sym typeface="+mn-lt"/>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ja-JP" altLang="en-US" sz="900" b="0" i="0" u="none" strike="noStrike" kern="1200" cap="none" spc="0" normalizeH="0" baseline="0" noProof="0" dirty="0">
              <a:ln>
                <a:noFill/>
              </a:ln>
              <a:solidFill>
                <a:prstClr val="black"/>
              </a:solidFill>
              <a:effectLst/>
              <a:uLnTx/>
              <a:uFillTx/>
              <a:latin typeface="Calibri Light"/>
              <a:ea typeface="Yu Gothic UI"/>
              <a:cs typeface="+mn-cs"/>
              <a:sym typeface="+mn-lt"/>
            </a:endParaRPr>
          </a:p>
        </p:txBody>
      </p:sp>
      <p:sp>
        <p:nvSpPr>
          <p:cNvPr id="5" name="タイトル 4">
            <a:extLst>
              <a:ext uri="{FF2B5EF4-FFF2-40B4-BE49-F238E27FC236}">
                <a16:creationId xmlns:a16="http://schemas.microsoft.com/office/drawing/2014/main" id="{A1030FFC-72B8-9325-07F9-00D2DD3D0598}"/>
              </a:ext>
            </a:extLst>
          </p:cNvPr>
          <p:cNvSpPr>
            <a:spLocks noGrp="1"/>
          </p:cNvSpPr>
          <p:nvPr>
            <p:ph type="title"/>
          </p:nvPr>
        </p:nvSpPr>
        <p:spPr/>
        <p:txBody>
          <a:bodyPr/>
          <a:lstStyle/>
          <a:p>
            <a:r>
              <a:rPr lang="en-US" altLang="ja-JP" dirty="0"/>
              <a:t>【</a:t>
            </a:r>
            <a:r>
              <a:rPr lang="ja-JP" altLang="en-US" dirty="0"/>
              <a:t>参考資料　</a:t>
            </a:r>
            <a:r>
              <a:rPr lang="en-US" altLang="ja-JP" dirty="0"/>
              <a:t>(3)</a:t>
            </a:r>
            <a:r>
              <a:rPr lang="ja-JP" altLang="en-US" dirty="0"/>
              <a:t> 個別</a:t>
            </a:r>
            <a:r>
              <a:rPr lang="ja-JP" altLang="en-US"/>
              <a:t>事項</a:t>
            </a:r>
            <a:r>
              <a:rPr lang="en-US" altLang="ja-JP"/>
              <a:t>3-13】</a:t>
            </a:r>
            <a:br>
              <a:rPr lang="en-US" altLang="ja-JP" dirty="0"/>
            </a:br>
            <a:r>
              <a:rPr lang="ja-JP" altLang="en-US" dirty="0"/>
              <a:t>西部医療センターにおける踏台用サーバを経由したリモート保守環境の構築</a:t>
            </a:r>
            <a:endParaRPr kumimoji="1" lang="ja-JP" altLang="en-US" dirty="0"/>
          </a:p>
        </p:txBody>
      </p:sp>
      <p:sp>
        <p:nvSpPr>
          <p:cNvPr id="15" name="正方形/長方形 14">
            <a:extLst>
              <a:ext uri="{FF2B5EF4-FFF2-40B4-BE49-F238E27FC236}">
                <a16:creationId xmlns:a16="http://schemas.microsoft.com/office/drawing/2014/main" id="{DF4BB467-C647-639A-3986-1A3C701A0473}"/>
              </a:ext>
            </a:extLst>
          </p:cNvPr>
          <p:cNvSpPr/>
          <p:nvPr/>
        </p:nvSpPr>
        <p:spPr bwMode="gray">
          <a:xfrm>
            <a:off x="415925" y="1033086"/>
            <a:ext cx="9074150" cy="648000"/>
          </a:xfrm>
          <a:prstGeom prst="rect">
            <a:avLst/>
          </a:prstGeom>
          <a:solidFill>
            <a:schemeClr val="bg1">
              <a:lumMod val="95000"/>
            </a:schemeClr>
          </a:solidFill>
          <a:ln w="12700" algn="ctr">
            <a:solidFill>
              <a:schemeClr val="bg1">
                <a:lumMod val="50000"/>
              </a:schemeClr>
            </a:solidFill>
            <a:miter lim="800000"/>
            <a:headEnd/>
            <a:tailEnd/>
          </a:ln>
        </p:spPr>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marL="171450" marR="0" indent="-171450" defTabSz="990564" rtl="0" eaLnBrk="1" fontAlgn="auto" latinLnBrk="0" hangingPunct="1">
              <a:lnSpc>
                <a:spcPct val="100000"/>
              </a:lnSpc>
              <a:spcBef>
                <a:spcPts val="0"/>
              </a:spcBef>
              <a:spcAft>
                <a:spcPts val="0"/>
              </a:spcAft>
              <a:buClrTx/>
              <a:buSzPct val="100000"/>
              <a:buFont typeface="Wingdings" panose="05000000000000000000" pitchFamily="2" charset="2"/>
              <a:buChar char="n"/>
              <a:tabLst/>
            </a:pPr>
            <a:r>
              <a:rPr kumimoji="1" lang="ja-JP" altLang="en-US" sz="1200" b="1" i="0" u="none" strike="noStrike" kern="1200" cap="none" spc="0" normalizeH="0" baseline="0" noProof="0" dirty="0">
                <a:ln>
                  <a:noFill/>
                </a:ln>
                <a:solidFill>
                  <a:prstClr val="black"/>
                </a:solidFill>
                <a:effectLst/>
                <a:uLnTx/>
                <a:uFillTx/>
                <a:latin typeface="+mn-lt"/>
                <a:ea typeface="+mn-ea"/>
                <a:cs typeface="+mn-cs"/>
              </a:rPr>
              <a:t>背景</a:t>
            </a:r>
            <a:endParaRPr kumimoji="1" lang="en-US" altLang="ja-JP" sz="1200" b="1" i="0" u="none" strike="noStrike" kern="1200" cap="none" spc="0" normalizeH="0" baseline="0" noProof="0" dirty="0">
              <a:ln>
                <a:noFill/>
              </a:ln>
              <a:solidFill>
                <a:prstClr val="black"/>
              </a:solidFill>
              <a:effectLst/>
              <a:uLnTx/>
              <a:uFillTx/>
              <a:latin typeface="+mn-lt"/>
              <a:ea typeface="+mn-ea"/>
              <a:cs typeface="+mn-cs"/>
            </a:endParaRPr>
          </a:p>
          <a:p>
            <a:pPr marL="360363" marR="0" indent="-171450" defTabSz="990564" rtl="0" eaLnBrk="1" fontAlgn="auto" latinLnBrk="0" hangingPunct="1">
              <a:lnSpc>
                <a:spcPct val="100000"/>
              </a:lnSpc>
              <a:spcBef>
                <a:spcPts val="0"/>
              </a:spcBef>
              <a:spcAft>
                <a:spcPts val="0"/>
              </a:spcAft>
              <a:buClrTx/>
              <a:buSzPct val="100000"/>
              <a:buFont typeface="Wingdings" panose="05000000000000000000" pitchFamily="2" charset="2"/>
              <a:buChar char="Ø"/>
              <a:tabLst/>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外部から病院情報システムにアクセスする際のセキュリティ強化の観点から、</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2024</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年度のネットワーク更新と併せてリモート保守環境の見直しを行う</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360363" marR="0" indent="-171450" defTabSz="990564" rtl="0" eaLnBrk="1" fontAlgn="auto" latinLnBrk="0" hangingPunct="1">
              <a:lnSpc>
                <a:spcPct val="100000"/>
              </a:lnSpc>
              <a:spcBef>
                <a:spcPts val="0"/>
              </a:spcBef>
              <a:spcAft>
                <a:spcPts val="0"/>
              </a:spcAft>
              <a:buClrTx/>
              <a:buSzPct val="100000"/>
              <a:buFont typeface="Wingdings" panose="05000000000000000000" pitchFamily="2" charset="2"/>
              <a:buChar char="Ø"/>
              <a:tabLst/>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当該ネットワーク更新後は、各システムのリモート監視・メンテナンス時は当センターが用意する踏み台サーバを経由してアクセスすることを原則とする</a:t>
            </a:r>
          </a:p>
        </p:txBody>
      </p:sp>
      <p:sp>
        <p:nvSpPr>
          <p:cNvPr id="2" name="四角形: 角を丸くする 1">
            <a:extLst>
              <a:ext uri="{FF2B5EF4-FFF2-40B4-BE49-F238E27FC236}">
                <a16:creationId xmlns:a16="http://schemas.microsoft.com/office/drawing/2014/main" id="{550C2D27-7313-956B-B760-63BE581E242D}"/>
              </a:ext>
            </a:extLst>
          </p:cNvPr>
          <p:cNvSpPr/>
          <p:nvPr/>
        </p:nvSpPr>
        <p:spPr bwMode="gray">
          <a:xfrm>
            <a:off x="410407" y="5760135"/>
            <a:ext cx="9072474" cy="648000"/>
          </a:xfrm>
          <a:prstGeom prst="roundRect">
            <a:avLst>
              <a:gd name="adj" fmla="val 8394"/>
            </a:avLst>
          </a:prstGeom>
          <a:solidFill>
            <a:schemeClr val="accent1">
              <a:lumMod val="20000"/>
              <a:lumOff val="80000"/>
            </a:schemeClr>
          </a:solidFill>
          <a:ln w="12700" algn="ctr">
            <a:solidFill>
              <a:schemeClr val="accent1"/>
            </a:solidFill>
            <a:miter lim="800000"/>
            <a:headEnd/>
            <a:tailEnd/>
          </a:ln>
        </p:spPr>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marR="0" defTabSz="990564" rtl="0" eaLnBrk="1" fontAlgn="auto" latinLnBrk="0" hangingPunct="1">
              <a:lnSpc>
                <a:spcPct val="100000"/>
              </a:lnSpc>
              <a:spcBef>
                <a:spcPts val="0"/>
              </a:spcBef>
              <a:spcAft>
                <a:spcPts val="0"/>
              </a:spcAft>
              <a:buClrTx/>
              <a:buSzPct val="100000"/>
              <a:tabLst/>
            </a:pPr>
            <a:r>
              <a:rPr kumimoji="1" lang="en-US" altLang="ja-JP" sz="1200" b="1" dirty="0">
                <a:solidFill>
                  <a:prstClr val="black"/>
                </a:solidFill>
                <a:latin typeface="+mn-lt"/>
                <a:cs typeface="+mn-cs"/>
              </a:rPr>
              <a:t>【</a:t>
            </a:r>
            <a:r>
              <a:rPr kumimoji="1" lang="ja-JP" altLang="en-US" sz="1200" b="1" dirty="0">
                <a:solidFill>
                  <a:prstClr val="black"/>
                </a:solidFill>
                <a:latin typeface="+mn-lt"/>
                <a:cs typeface="+mn-cs"/>
              </a:rPr>
              <a:t>情報提供依頼</a:t>
            </a:r>
            <a:r>
              <a:rPr kumimoji="1" lang="en-US" altLang="ja-JP" sz="1200" b="1" dirty="0">
                <a:solidFill>
                  <a:prstClr val="black"/>
                </a:solidFill>
                <a:latin typeface="+mn-lt"/>
                <a:cs typeface="+mn-cs"/>
              </a:rPr>
              <a:t>】</a:t>
            </a:r>
            <a:endParaRPr kumimoji="1" lang="en-US" altLang="ja-JP" sz="1200" dirty="0">
              <a:solidFill>
                <a:prstClr val="black"/>
              </a:solidFill>
              <a:latin typeface="+mn-lt"/>
              <a:cs typeface="+mn-cs"/>
            </a:endParaRPr>
          </a:p>
          <a:p>
            <a:pPr marL="361950" marR="0" indent="-171450" defTabSz="990564" rtl="0" eaLnBrk="1" fontAlgn="auto" latinLnBrk="0" hangingPunct="1">
              <a:lnSpc>
                <a:spcPct val="100000"/>
              </a:lnSpc>
              <a:spcBef>
                <a:spcPts val="0"/>
              </a:spcBef>
              <a:spcAft>
                <a:spcPts val="0"/>
              </a:spcAft>
              <a:buClrTx/>
              <a:buSzPct val="100000"/>
              <a:buFont typeface="Wingdings" panose="05000000000000000000" pitchFamily="2" charset="2"/>
              <a:buChar char="ü"/>
              <a:tabLst/>
            </a:pPr>
            <a:r>
              <a:rPr kumimoji="1" lang="ja-JP" altLang="en-US" sz="1200" dirty="0">
                <a:solidFill>
                  <a:prstClr val="black"/>
                </a:solidFill>
                <a:latin typeface="+mn-lt"/>
                <a:cs typeface="+mn-cs"/>
              </a:rPr>
              <a:t>リモート接続踏台用サーバを経由したリモート監視・メンテナンスが行えない部門システム、及びその理由をとりまとめいただきたい</a:t>
            </a:r>
            <a:endParaRPr kumimoji="1" lang="en-US" altLang="ja-JP" sz="1200" dirty="0">
              <a:solidFill>
                <a:prstClr val="black"/>
              </a:solidFill>
              <a:latin typeface="+mn-lt"/>
              <a:cs typeface="+mn-cs"/>
            </a:endParaRPr>
          </a:p>
          <a:p>
            <a:pPr marL="190500" marR="0" defTabSz="990564" rtl="0" eaLnBrk="1" fontAlgn="auto" latinLnBrk="0" hangingPunct="1">
              <a:lnSpc>
                <a:spcPct val="100000"/>
              </a:lnSpc>
              <a:spcBef>
                <a:spcPts val="0"/>
              </a:spcBef>
              <a:spcAft>
                <a:spcPts val="0"/>
              </a:spcAft>
              <a:buClrTx/>
              <a:buSzPct val="100000"/>
              <a:tabLst/>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dirty="0">
                <a:solidFill>
                  <a:prstClr val="black"/>
                </a:solidFill>
                <a:latin typeface="+mn-lt"/>
                <a:cs typeface="+mn-cs"/>
              </a:rPr>
              <a:t>関連</a:t>
            </a:r>
            <a:r>
              <a:rPr kumimoji="1" lang="ja-JP" altLang="en-US" sz="1200">
                <a:solidFill>
                  <a:prstClr val="black"/>
                </a:solidFill>
                <a:latin typeface="+mn-lt"/>
                <a:cs typeface="+mn-cs"/>
              </a:rPr>
              <a:t>要件：</a:t>
            </a:r>
            <a:r>
              <a:rPr kumimoji="1" lang="ja-JP" altLang="en-US" sz="1200">
                <a:solidFill>
                  <a:prstClr val="black"/>
                </a:solidFill>
                <a:latin typeface="Calibri Light"/>
                <a:ea typeface="Yu Gothic UI"/>
              </a:rPr>
              <a:t>西部の</a:t>
            </a:r>
            <a:r>
              <a:rPr kumimoji="1" lang="ja-JP" altLang="en-US" sz="1200">
                <a:solidFill>
                  <a:prstClr val="black"/>
                </a:solidFill>
                <a:latin typeface="+mn-lt"/>
                <a:cs typeface="+mn-cs"/>
              </a:rPr>
              <a:t>各システム</a:t>
            </a:r>
            <a:r>
              <a:rPr kumimoji="1" lang="ja-JP" altLang="en-US" sz="1200" dirty="0">
                <a:solidFill>
                  <a:prstClr val="black"/>
                </a:solidFill>
                <a:latin typeface="+mn-lt"/>
                <a:cs typeface="+mn-cs"/>
              </a:rPr>
              <a:t>仕様書の「</a:t>
            </a:r>
            <a:r>
              <a:rPr kumimoji="1" lang="en-US" altLang="ja-JP" sz="1200" dirty="0">
                <a:solidFill>
                  <a:prstClr val="black"/>
                </a:solidFill>
                <a:latin typeface="+mn-lt"/>
                <a:cs typeface="+mn-cs"/>
              </a:rPr>
              <a:t>2024</a:t>
            </a:r>
            <a:r>
              <a:rPr kumimoji="1" lang="ja-JP" altLang="en-US" sz="1200" dirty="0">
                <a:solidFill>
                  <a:prstClr val="black"/>
                </a:solidFill>
                <a:latin typeface="+mn-lt"/>
                <a:cs typeface="+mn-cs"/>
              </a:rPr>
              <a:t>年度追加要件」－「リモート要件」</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p:txBody>
      </p:sp>
      <p:pic>
        <p:nvPicPr>
          <p:cNvPr id="9" name="図 8">
            <a:extLst>
              <a:ext uri="{FF2B5EF4-FFF2-40B4-BE49-F238E27FC236}">
                <a16:creationId xmlns:a16="http://schemas.microsoft.com/office/drawing/2014/main" id="{28FD8BD2-CB01-B21F-B087-69CF1B52A924}"/>
              </a:ext>
            </a:extLst>
          </p:cNvPr>
          <p:cNvPicPr>
            <a:picLocks noChangeAspect="1"/>
          </p:cNvPicPr>
          <p:nvPr/>
        </p:nvPicPr>
        <p:blipFill>
          <a:blip r:embed="rId2"/>
          <a:stretch>
            <a:fillRect/>
          </a:stretch>
        </p:blipFill>
        <p:spPr>
          <a:xfrm>
            <a:off x="598107" y="1714484"/>
            <a:ext cx="8902499" cy="3960000"/>
          </a:xfrm>
          <a:prstGeom prst="rect">
            <a:avLst/>
          </a:prstGeom>
        </p:spPr>
      </p:pic>
      <p:sp>
        <p:nvSpPr>
          <p:cNvPr id="16" name="テキスト プレースホルダー 5">
            <a:extLst>
              <a:ext uri="{FF2B5EF4-FFF2-40B4-BE49-F238E27FC236}">
                <a16:creationId xmlns:a16="http://schemas.microsoft.com/office/drawing/2014/main" id="{5E5BBEA3-2C51-71B3-4EF4-A96926EA3E85}"/>
              </a:ext>
            </a:extLst>
          </p:cNvPr>
          <p:cNvSpPr>
            <a:spLocks noGrp="1"/>
          </p:cNvSpPr>
          <p:nvPr>
            <p:ph type="body" sz="quarter" idx="15"/>
          </p:nvPr>
        </p:nvSpPr>
        <p:spPr>
          <a:xfrm>
            <a:off x="451079" y="1714484"/>
            <a:ext cx="1946046" cy="215444"/>
          </a:xfrm>
        </p:spPr>
        <p:txBody>
          <a:bodyPr>
            <a:spAutoFit/>
          </a:bodyPr>
          <a:lstStyle/>
          <a:p>
            <a:r>
              <a:rPr lang="en-US" altLang="ja-JP" sz="1400" dirty="0">
                <a:solidFill>
                  <a:schemeClr val="tx1"/>
                </a:solidFill>
                <a:latin typeface="+mn-ea"/>
              </a:rPr>
              <a:t>【</a:t>
            </a:r>
            <a:r>
              <a:rPr lang="ja-JP" altLang="en-US" sz="1400" dirty="0">
                <a:solidFill>
                  <a:schemeClr val="tx1"/>
                </a:solidFill>
                <a:latin typeface="+mn-ea"/>
              </a:rPr>
              <a:t>リモート接続構成概要図</a:t>
            </a:r>
            <a:r>
              <a:rPr lang="en-US" altLang="ja-JP" sz="1400" dirty="0">
                <a:solidFill>
                  <a:schemeClr val="tx1"/>
                </a:solidFill>
                <a:latin typeface="+mn-ea"/>
              </a:rPr>
              <a:t>】</a:t>
            </a:r>
            <a:endParaRPr lang="ja-JP" altLang="en-US" sz="1400" dirty="0">
              <a:solidFill>
                <a:schemeClr val="tx1"/>
              </a:solidFill>
              <a:latin typeface="+mn-ea"/>
            </a:endParaRPr>
          </a:p>
        </p:txBody>
      </p:sp>
    </p:spTree>
    <p:extLst>
      <p:ext uri="{BB962C8B-B14F-4D97-AF65-F5344CB8AC3E}">
        <p14:creationId xmlns:p14="http://schemas.microsoft.com/office/powerpoint/2010/main" val="1537725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B8539C7D-1AD3-7301-CCBE-66591D6BCEBA}"/>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3EB1B23-9AF8-425B-BAD7-B9FA00F18833}" type="slidenum">
              <a:rPr kumimoji="0" lang="ja-JP" altLang="en-US" sz="900" b="0" i="0" u="none" strike="noStrike" kern="1200" cap="none" spc="0" normalizeH="0" baseline="0" noProof="0" smtClean="0">
                <a:ln>
                  <a:noFill/>
                </a:ln>
                <a:solidFill>
                  <a:prstClr val="black"/>
                </a:solidFill>
                <a:effectLst/>
                <a:uLnTx/>
                <a:uFillTx/>
                <a:latin typeface="Calibri Light"/>
                <a:ea typeface="Yu Gothic UI"/>
                <a:cs typeface="+mn-cs"/>
                <a:sym typeface="+mn-lt"/>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ja-JP" altLang="en-US" sz="900" b="0" i="0" u="none" strike="noStrike" kern="1200" cap="none" spc="0" normalizeH="0" baseline="0" noProof="0" dirty="0">
              <a:ln>
                <a:noFill/>
              </a:ln>
              <a:solidFill>
                <a:prstClr val="black"/>
              </a:solidFill>
              <a:effectLst/>
              <a:uLnTx/>
              <a:uFillTx/>
              <a:latin typeface="Calibri Light"/>
              <a:ea typeface="Yu Gothic UI"/>
              <a:cs typeface="+mn-cs"/>
              <a:sym typeface="+mn-lt"/>
            </a:endParaRPr>
          </a:p>
        </p:txBody>
      </p:sp>
      <p:sp>
        <p:nvSpPr>
          <p:cNvPr id="6" name="テキスト プレースホルダー 5">
            <a:extLst>
              <a:ext uri="{FF2B5EF4-FFF2-40B4-BE49-F238E27FC236}">
                <a16:creationId xmlns:a16="http://schemas.microsoft.com/office/drawing/2014/main" id="{11406F9A-08D9-855F-D8E2-F0CB9881F7D3}"/>
              </a:ext>
            </a:extLst>
          </p:cNvPr>
          <p:cNvSpPr>
            <a:spLocks noGrp="1"/>
          </p:cNvSpPr>
          <p:nvPr>
            <p:ph type="body" sz="quarter" idx="15"/>
          </p:nvPr>
        </p:nvSpPr>
        <p:spPr/>
        <p:txBody>
          <a:bodyPr/>
          <a:lstStyle/>
          <a:p>
            <a:r>
              <a:rPr lang="en-US" altLang="ja-JP" dirty="0"/>
              <a:t>7</a:t>
            </a:r>
            <a:r>
              <a:rPr lang="ja-JP" altLang="en-US"/>
              <a:t>月情報提供依頼（</a:t>
            </a:r>
            <a:r>
              <a:rPr lang="en-US" altLang="ja-JP"/>
              <a:t>RFI</a:t>
            </a:r>
            <a:r>
              <a:rPr lang="ja-JP" altLang="en-US"/>
              <a:t>）に係る配布資料（</a:t>
            </a:r>
            <a:r>
              <a:rPr lang="en-US" altLang="ja-JP" dirty="0"/>
              <a:t>1/2</a:t>
            </a:r>
            <a:r>
              <a:rPr lang="ja-JP" altLang="en-US"/>
              <a:t>）</a:t>
            </a:r>
          </a:p>
        </p:txBody>
      </p:sp>
      <p:sp>
        <p:nvSpPr>
          <p:cNvPr id="12" name="タイトル 11">
            <a:extLst>
              <a:ext uri="{FF2B5EF4-FFF2-40B4-BE49-F238E27FC236}">
                <a16:creationId xmlns:a16="http://schemas.microsoft.com/office/drawing/2014/main" id="{48443FFA-2D33-8274-0772-C3848FE99C86}"/>
              </a:ext>
            </a:extLst>
          </p:cNvPr>
          <p:cNvSpPr>
            <a:spLocks noGrp="1"/>
          </p:cNvSpPr>
          <p:nvPr>
            <p:ph type="title"/>
          </p:nvPr>
        </p:nvSpPr>
        <p:spPr/>
        <p:txBody>
          <a:bodyPr/>
          <a:lstStyle/>
          <a:p>
            <a:r>
              <a:rPr lang="ja-JP" altLang="en-US">
                <a:cs typeface="Calibri"/>
              </a:rPr>
              <a:t>情報提供依頼（</a:t>
            </a:r>
            <a:r>
              <a:rPr lang="en-US" altLang="ja-JP">
                <a:cs typeface="Calibri"/>
              </a:rPr>
              <a:t>RFI</a:t>
            </a:r>
            <a:r>
              <a:rPr lang="ja-JP" altLang="en-US">
                <a:cs typeface="Calibri"/>
              </a:rPr>
              <a:t>）に係る配布資料は下記の通り</a:t>
            </a:r>
          </a:p>
        </p:txBody>
      </p:sp>
      <p:graphicFrame>
        <p:nvGraphicFramePr>
          <p:cNvPr id="8" name="コンテンツ プレースホルダー 15">
            <a:extLst>
              <a:ext uri="{FF2B5EF4-FFF2-40B4-BE49-F238E27FC236}">
                <a16:creationId xmlns:a16="http://schemas.microsoft.com/office/drawing/2014/main" id="{3C4BE479-302B-562F-5618-C7E6E4CF8308}"/>
              </a:ext>
            </a:extLst>
          </p:cNvPr>
          <p:cNvGraphicFramePr>
            <a:graphicFrameLocks noGrp="1"/>
          </p:cNvGraphicFramePr>
          <p:nvPr>
            <p:ph idx="1"/>
            <p:extLst>
              <p:ext uri="{D42A27DB-BD31-4B8C-83A1-F6EECF244321}">
                <p14:modId xmlns:p14="http://schemas.microsoft.com/office/powerpoint/2010/main" val="2686030584"/>
              </p:ext>
            </p:extLst>
          </p:nvPr>
        </p:nvGraphicFramePr>
        <p:xfrm>
          <a:off x="417512" y="1476376"/>
          <a:ext cx="9071488" cy="4903808"/>
        </p:xfrm>
        <a:graphic>
          <a:graphicData uri="http://schemas.openxmlformats.org/drawingml/2006/table">
            <a:tbl>
              <a:tblPr firstRow="1">
                <a:tableStyleId>{616DA210-FB5B-4158-B5E0-FEB733F419BA}</a:tableStyleId>
              </a:tblPr>
              <a:tblGrid>
                <a:gridCol w="1925081">
                  <a:extLst>
                    <a:ext uri="{9D8B030D-6E8A-4147-A177-3AD203B41FA5}">
                      <a16:colId xmlns:a16="http://schemas.microsoft.com/office/drawing/2014/main" val="736030326"/>
                    </a:ext>
                  </a:extLst>
                </a:gridCol>
                <a:gridCol w="1726536">
                  <a:extLst>
                    <a:ext uri="{9D8B030D-6E8A-4147-A177-3AD203B41FA5}">
                      <a16:colId xmlns:a16="http://schemas.microsoft.com/office/drawing/2014/main" val="2917884037"/>
                    </a:ext>
                  </a:extLst>
                </a:gridCol>
                <a:gridCol w="5419871">
                  <a:extLst>
                    <a:ext uri="{9D8B030D-6E8A-4147-A177-3AD203B41FA5}">
                      <a16:colId xmlns:a16="http://schemas.microsoft.com/office/drawing/2014/main" val="20002"/>
                    </a:ext>
                  </a:extLst>
                </a:gridCol>
              </a:tblGrid>
              <a:tr h="188608">
                <a:tc>
                  <a:txBody>
                    <a:bodyPr/>
                    <a:lstStyle/>
                    <a:p>
                      <a:pPr algn="ctr"/>
                      <a:r>
                        <a:rPr kumimoji="1" lang="ja-JP" altLang="en-US" sz="1100" b="1">
                          <a:solidFill>
                            <a:schemeClr val="bg1"/>
                          </a:solidFill>
                        </a:rPr>
                        <a:t>分類</a:t>
                      </a:r>
                      <a:r>
                        <a:rPr kumimoji="1" lang="en-US" altLang="ja-JP" sz="1100" b="1" dirty="0">
                          <a:solidFill>
                            <a:schemeClr val="bg1"/>
                          </a:solidFill>
                        </a:rPr>
                        <a:t>1</a:t>
                      </a:r>
                      <a:endParaRPr kumimoji="1" lang="ja-JP" altLang="en-US" sz="1100" b="1" dirty="0">
                        <a:solidFill>
                          <a:schemeClr val="bg1"/>
                        </a:solidFill>
                      </a:endParaRPr>
                    </a:p>
                  </a:txBody>
                  <a:tcPr marL="36000" marR="3600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1100">
                          <a:solidFill>
                            <a:schemeClr val="bg1"/>
                          </a:solidFill>
                        </a:rPr>
                        <a:t>分類</a:t>
                      </a:r>
                      <a:r>
                        <a:rPr kumimoji="1" lang="en-US" altLang="ja-JP" sz="1100" dirty="0">
                          <a:solidFill>
                            <a:schemeClr val="bg1"/>
                          </a:solidFill>
                        </a:rPr>
                        <a:t>2</a:t>
                      </a:r>
                      <a:endParaRPr kumimoji="1" lang="ja-JP" altLang="en-US" sz="1100" dirty="0">
                        <a:solidFill>
                          <a:schemeClr val="bg1"/>
                        </a:solidFill>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1100">
                          <a:solidFill>
                            <a:schemeClr val="bg1"/>
                          </a:solidFill>
                        </a:rPr>
                        <a:t>資料名</a:t>
                      </a:r>
                      <a:endParaRPr kumimoji="1" lang="ja-JP" altLang="en-US" sz="1100" dirty="0">
                        <a:solidFill>
                          <a:schemeClr val="bg1"/>
                        </a:solidFill>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1243370613"/>
                  </a:ext>
                </a:extLst>
              </a:tr>
              <a:tr h="188608">
                <a:tc rowSpan="3">
                  <a:txBody>
                    <a:bodyPr/>
                    <a:lstStyle/>
                    <a:p>
                      <a:pPr algn="l" fontAlgn="t"/>
                      <a:r>
                        <a:rPr lang="en-US" altLang="ja-JP" sz="1100" b="0" i="0" u="none" strike="noStrike" dirty="0">
                          <a:solidFill>
                            <a:schemeClr val="tx1"/>
                          </a:solidFill>
                          <a:effectLst/>
                          <a:latin typeface="+mn-ea"/>
                          <a:ea typeface="+mn-ea"/>
                        </a:rPr>
                        <a:t>1. </a:t>
                      </a:r>
                      <a:r>
                        <a:rPr lang="ja-JP" altLang="en-US" sz="1100" b="0" i="0" u="none" strike="noStrike">
                          <a:solidFill>
                            <a:schemeClr val="tx1"/>
                          </a:solidFill>
                          <a:effectLst/>
                          <a:latin typeface="+mn-ea"/>
                          <a:ea typeface="+mn-ea"/>
                        </a:rPr>
                        <a:t>依頼内容</a:t>
                      </a:r>
                      <a:endParaRPr lang="ja-JP" altLang="en-US" sz="1100" b="0" i="0" u="none" strike="noStrike" dirty="0">
                        <a:solidFill>
                          <a:schemeClr val="tx1"/>
                        </a:solidFill>
                        <a:effectLst/>
                        <a:latin typeface="+mn-ea"/>
                        <a:ea typeface="+mn-ea"/>
                      </a:endParaRPr>
                    </a:p>
                  </a:txBody>
                  <a:tcPr marL="36000" marR="3600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fontAlgn="t">
                        <a:buFont typeface="Arial" panose="020B0604020202020204" pitchFamily="34" charset="0"/>
                        <a:buNone/>
                      </a:pPr>
                      <a:r>
                        <a:rPr lang="ja-JP" altLang="en-US" sz="1100" b="0" u="none" strike="noStrike" dirty="0">
                          <a:solidFill>
                            <a:schemeClr val="tx1"/>
                          </a:solidFill>
                          <a:effectLst/>
                        </a:rPr>
                        <a:t>本文</a:t>
                      </a:r>
                      <a:endParaRPr lang="en-US" altLang="ja-JP" sz="1100" b="0" u="none" strike="noStrike" dirty="0">
                        <a:solidFill>
                          <a:schemeClr val="tx1"/>
                        </a:solidFill>
                        <a:effectLst/>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fontAlgn="t">
                        <a:buFont typeface="Arial" panose="020B0604020202020204" pitchFamily="34" charset="0"/>
                        <a:buNone/>
                      </a:pPr>
                      <a:r>
                        <a:rPr lang="en-US" altLang="ja-JP" sz="1100" b="0" u="none" strike="noStrike">
                          <a:solidFill>
                            <a:schemeClr val="tx1"/>
                          </a:solidFill>
                          <a:effectLst/>
                        </a:rPr>
                        <a:t>1_</a:t>
                      </a:r>
                      <a:r>
                        <a:rPr lang="ja-JP" altLang="en-US" sz="1100" b="0" u="none" strike="noStrike">
                          <a:solidFill>
                            <a:schemeClr val="tx1"/>
                          </a:solidFill>
                          <a:effectLst/>
                        </a:rPr>
                        <a:t>情報提供依頼書</a:t>
                      </a:r>
                      <a:endParaRPr lang="en-US" altLang="ja-JP" sz="1100" b="0" u="none" strike="noStrike" dirty="0">
                        <a:solidFill>
                          <a:schemeClr val="tx1"/>
                        </a:solidFill>
                        <a:effectLst/>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88608">
                <a:tc vMerge="1">
                  <a:txBody>
                    <a:bodyPr/>
                    <a:lstStyle/>
                    <a:p>
                      <a:endParaRPr kumimoji="1" lang="ja-JP" altLang="en-US"/>
                    </a:p>
                  </a:txBody>
                  <a:tcPr/>
                </a:tc>
                <a:tc>
                  <a:txBody>
                    <a:bodyPr/>
                    <a:lstStyle/>
                    <a:p>
                      <a:pPr marL="0" indent="0" algn="l" fontAlgn="t">
                        <a:buFont typeface="Arial" panose="020B0604020202020204" pitchFamily="34" charset="0"/>
                        <a:buNone/>
                      </a:pPr>
                      <a:r>
                        <a:rPr lang="ja-JP" altLang="en-US" sz="1100" b="0" u="none" strike="noStrike">
                          <a:solidFill>
                            <a:schemeClr val="tx1"/>
                          </a:solidFill>
                          <a:effectLst/>
                        </a:rPr>
                        <a:t>本文別紙</a:t>
                      </a:r>
                      <a:endParaRPr lang="en-US" altLang="ja-JP" sz="1100" b="0" u="none" strike="noStrike" dirty="0">
                        <a:solidFill>
                          <a:schemeClr val="tx1"/>
                        </a:solidFill>
                        <a:effectLst/>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90564" rtl="0" eaLnBrk="1" fontAlgn="t" latinLnBrk="0" hangingPunct="1">
                        <a:lnSpc>
                          <a:spcPct val="100000"/>
                        </a:lnSpc>
                        <a:spcBef>
                          <a:spcPts val="0"/>
                        </a:spcBef>
                        <a:spcAft>
                          <a:spcPts val="0"/>
                        </a:spcAft>
                        <a:buClrTx/>
                        <a:buSzTx/>
                        <a:buFont typeface="Arial" panose="020B0604020202020204" pitchFamily="34" charset="0"/>
                        <a:buNone/>
                        <a:tabLst/>
                        <a:defRPr/>
                      </a:pPr>
                      <a:r>
                        <a:rPr lang="ja-JP" altLang="en-US" sz="1100" b="0" u="none" strike="noStrike">
                          <a:solidFill>
                            <a:schemeClr val="tx1"/>
                          </a:solidFill>
                          <a:effectLst/>
                        </a:rPr>
                        <a:t>（別紙</a:t>
                      </a:r>
                      <a:r>
                        <a:rPr lang="en-US" altLang="ja-JP" sz="1100" b="0" u="none" strike="noStrike">
                          <a:solidFill>
                            <a:schemeClr val="tx1"/>
                          </a:solidFill>
                          <a:effectLst/>
                        </a:rPr>
                        <a:t>1</a:t>
                      </a:r>
                      <a:r>
                        <a:rPr lang="ja-JP" altLang="en-US" sz="1100" b="0" u="none" strike="noStrike">
                          <a:solidFill>
                            <a:schemeClr val="tx1"/>
                          </a:solidFill>
                          <a:effectLst/>
                        </a:rPr>
                        <a:t>）情報提供依頼事項・配布資料一覧</a:t>
                      </a:r>
                      <a:endParaRPr lang="en-US" altLang="ja-JP" sz="1100" b="0" u="none" strike="noStrike" dirty="0">
                        <a:solidFill>
                          <a:schemeClr val="tx1"/>
                        </a:solidFill>
                        <a:effectLst/>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0191193"/>
                  </a:ext>
                </a:extLst>
              </a:tr>
              <a:tr h="188608">
                <a:tc vMerge="1">
                  <a:txBody>
                    <a:bodyPr/>
                    <a:lstStyle/>
                    <a:p>
                      <a:pPr algn="l" fontAlgn="t"/>
                      <a:endParaRPr lang="ja-JP" altLang="en-US" sz="1100" b="0" i="0" u="none" strike="noStrike" dirty="0">
                        <a:solidFill>
                          <a:schemeClr val="tx1"/>
                        </a:solidFill>
                        <a:effectLst/>
                        <a:latin typeface="+mn-ea"/>
                        <a:ea typeface="+mn-ea"/>
                      </a:endParaRPr>
                    </a:p>
                  </a:txBody>
                  <a:tcPr marL="36000" marR="3600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fontAlgn="t">
                        <a:buFont typeface="Arial" panose="020B0604020202020204" pitchFamily="34" charset="0"/>
                        <a:buNone/>
                      </a:pPr>
                      <a:r>
                        <a:rPr lang="ja-JP" altLang="en-US" sz="1100" b="0" u="none" strike="noStrike">
                          <a:solidFill>
                            <a:schemeClr val="tx1"/>
                          </a:solidFill>
                          <a:effectLst/>
                        </a:rPr>
                        <a:t>秘密保持契約書</a:t>
                      </a:r>
                      <a:endParaRPr lang="en-US" altLang="ja-JP" sz="1100" b="0" u="none" strike="noStrike" dirty="0">
                        <a:solidFill>
                          <a:schemeClr val="tx1"/>
                        </a:solidFill>
                        <a:effectLst/>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fontAlgn="t">
                        <a:buFont typeface="Arial" panose="020B0604020202020204" pitchFamily="34" charset="0"/>
                        <a:buNone/>
                      </a:pPr>
                      <a:r>
                        <a:rPr lang="ja-JP" altLang="en-US" sz="1100" b="0" u="none" strike="noStrike">
                          <a:solidFill>
                            <a:schemeClr val="tx1"/>
                          </a:solidFill>
                          <a:effectLst/>
                        </a:rPr>
                        <a:t>（別紙</a:t>
                      </a:r>
                      <a:r>
                        <a:rPr lang="en-US" altLang="ja-JP" sz="1100" b="0" u="none" strike="noStrike">
                          <a:solidFill>
                            <a:schemeClr val="tx1"/>
                          </a:solidFill>
                          <a:effectLst/>
                        </a:rPr>
                        <a:t>2</a:t>
                      </a:r>
                      <a:r>
                        <a:rPr lang="ja-JP" altLang="en-US" sz="1100" b="0" u="none" strike="noStrike">
                          <a:solidFill>
                            <a:schemeClr val="tx1"/>
                          </a:solidFill>
                          <a:effectLst/>
                        </a:rPr>
                        <a:t>）秘密保持誓約書</a:t>
                      </a:r>
                      <a:endParaRPr lang="en-US" altLang="ja-JP" sz="1100" b="0" u="none" strike="noStrike" dirty="0">
                        <a:solidFill>
                          <a:schemeClr val="tx1"/>
                        </a:solidFill>
                        <a:effectLst/>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9208188"/>
                  </a:ext>
                </a:extLst>
              </a:tr>
              <a:tr h="188608">
                <a:tc rowSpan="9">
                  <a:txBody>
                    <a:bodyPr/>
                    <a:lstStyle/>
                    <a:p>
                      <a:pPr algn="l" fontAlgn="t"/>
                      <a:r>
                        <a:rPr lang="en-US" altLang="ja-JP" sz="1100" b="0" i="0" u="none" strike="noStrike" dirty="0">
                          <a:solidFill>
                            <a:schemeClr val="tx1"/>
                          </a:solidFill>
                          <a:effectLst/>
                          <a:latin typeface="+mn-ea"/>
                          <a:ea typeface="+mn-ea"/>
                        </a:rPr>
                        <a:t>2. </a:t>
                      </a:r>
                      <a:r>
                        <a:rPr lang="ja-JP" altLang="en-US" sz="1100" b="0" i="0" u="none" strike="noStrike">
                          <a:solidFill>
                            <a:schemeClr val="tx1"/>
                          </a:solidFill>
                          <a:effectLst/>
                          <a:latin typeface="+mn-ea"/>
                          <a:ea typeface="+mn-ea"/>
                        </a:rPr>
                        <a:t>回答様式</a:t>
                      </a:r>
                      <a:endParaRPr lang="ja-JP" altLang="en-US" sz="1100" b="0" i="0" u="none" strike="noStrike" dirty="0">
                        <a:solidFill>
                          <a:schemeClr val="tx1"/>
                        </a:solidFill>
                        <a:effectLst/>
                        <a:latin typeface="+mn-ea"/>
                        <a:ea typeface="+mn-ea"/>
                      </a:endParaRPr>
                    </a:p>
                  </a:txBody>
                  <a:tcPr marL="36000" marR="3600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marL="0" indent="0" algn="l" fontAlgn="t">
                        <a:buFont typeface="Arial" panose="020B0604020202020204" pitchFamily="34" charset="0"/>
                        <a:buNone/>
                      </a:pPr>
                      <a:r>
                        <a:rPr lang="ja-JP" altLang="en-US" sz="1100" b="0" u="none" strike="noStrike">
                          <a:solidFill>
                            <a:schemeClr val="tx1"/>
                          </a:solidFill>
                          <a:effectLst/>
                        </a:rPr>
                        <a:t>仕様書兼回答書</a:t>
                      </a:r>
                      <a:endParaRPr lang="en-US" altLang="ja-JP" sz="1100" b="0" u="none" strike="noStrike" dirty="0">
                        <a:solidFill>
                          <a:schemeClr val="tx1"/>
                        </a:solidFill>
                        <a:effectLst/>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fontAlgn="t">
                        <a:buFont typeface="Arial" panose="020B0604020202020204" pitchFamily="34" charset="0"/>
                        <a:buNone/>
                      </a:pPr>
                      <a:r>
                        <a:rPr lang="en-US" altLang="ja-JP" sz="1100" b="0" u="none" strike="noStrike">
                          <a:solidFill>
                            <a:schemeClr val="tx1"/>
                          </a:solidFill>
                          <a:effectLst/>
                        </a:rPr>
                        <a:t>2-1_</a:t>
                      </a:r>
                      <a:r>
                        <a:rPr lang="zh-TW" altLang="en-US" sz="1100" b="0" u="none" strike="noStrike">
                          <a:solidFill>
                            <a:schemeClr val="tx1"/>
                          </a:solidFill>
                          <a:effectLst/>
                        </a:rPr>
                        <a:t>仕様書兼回答書</a:t>
                      </a:r>
                      <a:r>
                        <a:rPr lang="en-US" altLang="zh-TW" sz="1100" b="0" u="none" strike="noStrike">
                          <a:solidFill>
                            <a:schemeClr val="tx1"/>
                          </a:solidFill>
                          <a:effectLst/>
                        </a:rPr>
                        <a:t>1_</a:t>
                      </a:r>
                      <a:r>
                        <a:rPr lang="zh-TW" altLang="en-US" sz="1100" b="0" u="none" strike="noStrike">
                          <a:solidFill>
                            <a:schemeClr val="tx1"/>
                          </a:solidFill>
                          <a:effectLst/>
                        </a:rPr>
                        <a:t>共通部分</a:t>
                      </a:r>
                      <a:endParaRPr lang="en-US" altLang="ja-JP" sz="1100" b="0" u="none" strike="noStrike" dirty="0">
                        <a:solidFill>
                          <a:schemeClr val="tx1"/>
                        </a:solidFill>
                        <a:effectLst/>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4780535"/>
                  </a:ext>
                </a:extLst>
              </a:tr>
              <a:tr h="188608">
                <a:tc vMerge="1">
                  <a:txBody>
                    <a:bodyPr/>
                    <a:lstStyle/>
                    <a:p>
                      <a:pPr algn="l" fontAlgn="t"/>
                      <a:endParaRPr lang="ja-JP" altLang="en-US" sz="1200" b="1" i="0" u="none" strike="noStrike" dirty="0">
                        <a:solidFill>
                          <a:schemeClr val="tx1"/>
                        </a:solidFill>
                        <a:effectLst/>
                        <a:latin typeface="+mn-ea"/>
                        <a:ea typeface="+mn-ea"/>
                      </a:endParaRPr>
                    </a:p>
                  </a:txBody>
                  <a:tcPr marL="36000" marR="36000" marT="36000" marB="360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fontAlgn="t">
                        <a:buFont typeface="Arial" panose="020B0604020202020204" pitchFamily="34" charset="0"/>
                        <a:buNone/>
                      </a:pPr>
                      <a:r>
                        <a:rPr lang="en-US" altLang="ja-JP" sz="1100" b="0" u="none" strike="noStrike">
                          <a:solidFill>
                            <a:schemeClr val="tx1"/>
                          </a:solidFill>
                          <a:effectLst/>
                        </a:rPr>
                        <a:t>2-1_</a:t>
                      </a:r>
                      <a:r>
                        <a:rPr lang="zh-TW" altLang="en-US" sz="1100" b="0" u="none" strike="noStrike">
                          <a:solidFill>
                            <a:schemeClr val="tx1"/>
                          </a:solidFill>
                          <a:effectLst/>
                        </a:rPr>
                        <a:t>仕様書兼回答書</a:t>
                      </a:r>
                      <a:r>
                        <a:rPr lang="en-US" altLang="zh-TW" sz="1100" b="0" u="none" strike="noStrike">
                          <a:solidFill>
                            <a:schemeClr val="tx1"/>
                          </a:solidFill>
                          <a:effectLst/>
                        </a:rPr>
                        <a:t>2-1_</a:t>
                      </a:r>
                      <a:r>
                        <a:rPr lang="zh-TW" altLang="en-US" sz="1100" b="0" u="none" strike="noStrike">
                          <a:solidFill>
                            <a:schemeClr val="tx1"/>
                          </a:solidFill>
                          <a:effectLst/>
                        </a:rPr>
                        <a:t>桜山</a:t>
                      </a:r>
                      <a:r>
                        <a:rPr lang="en-US" altLang="zh-TW" sz="1100" b="0" u="none" strike="noStrike" dirty="0">
                          <a:solidFill>
                            <a:schemeClr val="tx1"/>
                          </a:solidFill>
                          <a:effectLst/>
                        </a:rPr>
                        <a:t>_</a:t>
                      </a:r>
                      <a:r>
                        <a:rPr lang="ja-JP" altLang="en-US" sz="1100" b="0" u="none" strike="noStrike">
                          <a:solidFill>
                            <a:schemeClr val="tx1"/>
                          </a:solidFill>
                          <a:effectLst/>
                        </a:rPr>
                        <a:t>電子カルテ</a:t>
                      </a:r>
                      <a:endParaRPr lang="en-US" altLang="ja-JP" sz="1100" b="0" u="none" strike="noStrike" dirty="0">
                        <a:solidFill>
                          <a:schemeClr val="tx1"/>
                        </a:solidFill>
                        <a:effectLst/>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8175448"/>
                  </a:ext>
                </a:extLst>
              </a:tr>
              <a:tr h="188608">
                <a:tc vMerge="1">
                  <a:txBody>
                    <a:bodyPr/>
                    <a:lstStyle/>
                    <a:p>
                      <a:pPr algn="l" fontAlgn="t"/>
                      <a:endParaRPr lang="ja-JP" altLang="en-US" sz="1200" b="1" i="0" u="none" strike="noStrike" dirty="0">
                        <a:solidFill>
                          <a:schemeClr val="tx1"/>
                        </a:solidFill>
                        <a:effectLst/>
                        <a:latin typeface="+mn-ea"/>
                        <a:ea typeface="+mn-ea"/>
                      </a:endParaRPr>
                    </a:p>
                  </a:txBody>
                  <a:tcPr marL="36000" marR="36000" marT="36000" marB="360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indent="0" algn="l" fontAlgn="t">
                        <a:buFont typeface="Arial" panose="020B0604020202020204" pitchFamily="34" charset="0"/>
                        <a:buNone/>
                      </a:pPr>
                      <a:endParaRPr lang="en-US" altLang="ja-JP" sz="1000" b="0" u="none" strike="noStrike" dirty="0">
                        <a:solidFill>
                          <a:schemeClr val="tx1"/>
                        </a:solidFill>
                        <a:effectLst/>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fontAlgn="t">
                        <a:buFont typeface="Arial" panose="020B0604020202020204" pitchFamily="34" charset="0"/>
                        <a:buNone/>
                      </a:pPr>
                      <a:r>
                        <a:rPr lang="en-US" altLang="ja-JP" sz="1100" b="0" u="none" strike="noStrike">
                          <a:solidFill>
                            <a:schemeClr val="tx1"/>
                          </a:solidFill>
                          <a:effectLst/>
                        </a:rPr>
                        <a:t>2-1_</a:t>
                      </a:r>
                      <a:r>
                        <a:rPr lang="zh-TW" altLang="en-US" sz="1100" b="0" u="none" strike="noStrike">
                          <a:solidFill>
                            <a:schemeClr val="tx1"/>
                          </a:solidFill>
                          <a:effectLst/>
                        </a:rPr>
                        <a:t>仕様書兼回答書</a:t>
                      </a:r>
                      <a:r>
                        <a:rPr lang="en-US" altLang="zh-TW" sz="1100" b="0" u="none" strike="noStrike">
                          <a:solidFill>
                            <a:schemeClr val="tx1"/>
                          </a:solidFill>
                          <a:effectLst/>
                        </a:rPr>
                        <a:t>2-2_</a:t>
                      </a:r>
                      <a:r>
                        <a:rPr lang="ja-JP" altLang="en-US" sz="1100" b="0" u="none" strike="noStrike">
                          <a:solidFill>
                            <a:schemeClr val="tx1"/>
                          </a:solidFill>
                          <a:effectLst/>
                        </a:rPr>
                        <a:t>桜山</a:t>
                      </a:r>
                      <a:r>
                        <a:rPr lang="en-US" altLang="ja-JP" sz="1100" b="0" u="none" strike="noStrike" dirty="0">
                          <a:solidFill>
                            <a:schemeClr val="tx1"/>
                          </a:solidFill>
                          <a:effectLst/>
                        </a:rPr>
                        <a:t>_</a:t>
                      </a:r>
                      <a:r>
                        <a:rPr lang="ja-JP" altLang="en-US" sz="1100" b="0" u="none" strike="noStrike">
                          <a:solidFill>
                            <a:schemeClr val="tx1"/>
                          </a:solidFill>
                          <a:effectLst/>
                        </a:rPr>
                        <a:t>部門システム</a:t>
                      </a:r>
                      <a:endParaRPr lang="en-US" altLang="ja-JP" sz="1100" b="0" u="none" strike="noStrike" dirty="0">
                        <a:solidFill>
                          <a:schemeClr val="tx1"/>
                        </a:solidFill>
                        <a:effectLst/>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7376483"/>
                  </a:ext>
                </a:extLst>
              </a:tr>
              <a:tr h="188608">
                <a:tc vMerge="1">
                  <a:txBody>
                    <a:bodyPr/>
                    <a:lstStyle/>
                    <a:p>
                      <a:pPr algn="l" fontAlgn="t"/>
                      <a:endParaRPr lang="ja-JP" altLang="en-US" sz="1200" b="1" i="0" u="none" strike="noStrike" dirty="0">
                        <a:solidFill>
                          <a:schemeClr val="tx1"/>
                        </a:solidFill>
                        <a:effectLst/>
                        <a:latin typeface="+mn-ea"/>
                        <a:ea typeface="+mn-ea"/>
                      </a:endParaRPr>
                    </a:p>
                  </a:txBody>
                  <a:tcPr marL="36000" marR="36000" marT="36000" marB="360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indent="0" algn="l" fontAlgn="t">
                        <a:buFont typeface="Arial" panose="020B0604020202020204" pitchFamily="34" charset="0"/>
                        <a:buNone/>
                      </a:pPr>
                      <a:endParaRPr lang="en-US" altLang="ja-JP" sz="1050" b="0" u="none" strike="noStrike" dirty="0">
                        <a:solidFill>
                          <a:schemeClr val="tx1"/>
                        </a:solidFill>
                        <a:effectLst/>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fontAlgn="t">
                        <a:buFont typeface="Arial" panose="020B0604020202020204" pitchFamily="34" charset="0"/>
                        <a:buNone/>
                      </a:pPr>
                      <a:r>
                        <a:rPr lang="en-US" altLang="ja-JP" sz="1100" b="0" u="none" strike="noStrike">
                          <a:solidFill>
                            <a:schemeClr val="tx1"/>
                          </a:solidFill>
                          <a:effectLst/>
                        </a:rPr>
                        <a:t>2-1_</a:t>
                      </a:r>
                      <a:r>
                        <a:rPr lang="zh-TW" altLang="en-US" sz="1100" b="0" u="none" strike="noStrike">
                          <a:solidFill>
                            <a:schemeClr val="tx1"/>
                          </a:solidFill>
                          <a:effectLst/>
                        </a:rPr>
                        <a:t>仕様書兼回答書</a:t>
                      </a:r>
                      <a:r>
                        <a:rPr lang="en-US" altLang="zh-TW" sz="1100" b="0" u="none" strike="noStrike">
                          <a:solidFill>
                            <a:schemeClr val="tx1"/>
                          </a:solidFill>
                          <a:effectLst/>
                        </a:rPr>
                        <a:t>3-1_</a:t>
                      </a:r>
                      <a:r>
                        <a:rPr lang="ja-JP" altLang="en-US" sz="1100" b="0" u="none" strike="noStrike">
                          <a:solidFill>
                            <a:schemeClr val="tx1"/>
                          </a:solidFill>
                          <a:effectLst/>
                        </a:rPr>
                        <a:t>西部</a:t>
                      </a:r>
                      <a:r>
                        <a:rPr lang="en-US" altLang="ja-JP" sz="1100" b="0" u="none" strike="noStrike" dirty="0">
                          <a:solidFill>
                            <a:schemeClr val="tx1"/>
                          </a:solidFill>
                          <a:effectLst/>
                        </a:rPr>
                        <a:t>_</a:t>
                      </a:r>
                      <a:r>
                        <a:rPr lang="ja-JP" altLang="en-US" sz="1100" b="0" u="none" strike="noStrike">
                          <a:solidFill>
                            <a:schemeClr val="tx1"/>
                          </a:solidFill>
                          <a:effectLst/>
                        </a:rPr>
                        <a:t>電子カルテ</a:t>
                      </a:r>
                      <a:endParaRPr lang="en-US" altLang="ja-JP" sz="1100" b="0" u="none" strike="noStrike" dirty="0">
                        <a:solidFill>
                          <a:schemeClr val="tx1"/>
                        </a:solidFill>
                        <a:effectLst/>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2190013"/>
                  </a:ext>
                </a:extLst>
              </a:tr>
              <a:tr h="188608">
                <a:tc vMerge="1">
                  <a:txBody>
                    <a:bodyPr/>
                    <a:lstStyle/>
                    <a:p>
                      <a:pPr algn="l" fontAlgn="t"/>
                      <a:endParaRPr lang="ja-JP" altLang="en-US" sz="1200" b="1" i="0" u="none" strike="noStrike" dirty="0">
                        <a:solidFill>
                          <a:schemeClr val="tx1"/>
                        </a:solidFill>
                        <a:effectLst/>
                        <a:latin typeface="+mn-ea"/>
                        <a:ea typeface="+mn-ea"/>
                      </a:endParaRPr>
                    </a:p>
                  </a:txBody>
                  <a:tcPr marL="36000" marR="36000" marT="36000" marB="360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indent="0" algn="l" fontAlgn="t">
                        <a:buFont typeface="Arial" panose="020B0604020202020204" pitchFamily="34" charset="0"/>
                        <a:buNone/>
                      </a:pPr>
                      <a:endParaRPr lang="en-US" altLang="ja-JP" sz="1200" b="0" u="none" strike="noStrike" dirty="0">
                        <a:solidFill>
                          <a:schemeClr val="tx1"/>
                        </a:solidFill>
                        <a:effectLst/>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fontAlgn="t">
                        <a:buFont typeface="Arial" panose="020B0604020202020204" pitchFamily="34" charset="0"/>
                        <a:buNone/>
                      </a:pPr>
                      <a:r>
                        <a:rPr lang="en-US" altLang="ja-JP" sz="1100" b="0" u="none" strike="noStrike">
                          <a:solidFill>
                            <a:schemeClr val="tx1"/>
                          </a:solidFill>
                          <a:effectLst/>
                        </a:rPr>
                        <a:t>2-1_</a:t>
                      </a:r>
                      <a:r>
                        <a:rPr lang="zh-TW" altLang="en-US" sz="1100" b="0" u="none" strike="noStrike">
                          <a:solidFill>
                            <a:schemeClr val="tx1"/>
                          </a:solidFill>
                          <a:effectLst/>
                        </a:rPr>
                        <a:t>仕様書兼回答書</a:t>
                      </a:r>
                      <a:r>
                        <a:rPr lang="en-US" altLang="zh-TW" sz="1100" b="0" u="none" strike="noStrike">
                          <a:solidFill>
                            <a:schemeClr val="tx1"/>
                          </a:solidFill>
                          <a:effectLst/>
                        </a:rPr>
                        <a:t>3-2_</a:t>
                      </a:r>
                      <a:r>
                        <a:rPr lang="ja-JP" altLang="en-US" sz="1100" b="0" u="none" strike="noStrike">
                          <a:solidFill>
                            <a:schemeClr val="tx1"/>
                          </a:solidFill>
                          <a:effectLst/>
                        </a:rPr>
                        <a:t>西部</a:t>
                      </a:r>
                      <a:r>
                        <a:rPr lang="en-US" altLang="ja-JP" sz="1100" b="0" u="none" strike="noStrike" dirty="0">
                          <a:solidFill>
                            <a:schemeClr val="tx1"/>
                          </a:solidFill>
                          <a:effectLst/>
                        </a:rPr>
                        <a:t>_</a:t>
                      </a:r>
                      <a:r>
                        <a:rPr lang="ja-JP" altLang="en-US" sz="1100" b="0" u="none" strike="noStrike">
                          <a:solidFill>
                            <a:schemeClr val="tx1"/>
                          </a:solidFill>
                          <a:effectLst/>
                        </a:rPr>
                        <a:t>部門システム</a:t>
                      </a:r>
                      <a:endParaRPr lang="en-US" altLang="ja-JP" sz="1100" b="0" u="none" strike="noStrike" dirty="0">
                        <a:solidFill>
                          <a:schemeClr val="tx1"/>
                        </a:solidFill>
                        <a:effectLst/>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6994595"/>
                  </a:ext>
                </a:extLst>
              </a:tr>
              <a:tr h="188608">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rowSpan="3">
                  <a:txBody>
                    <a:bodyPr/>
                    <a:lstStyle/>
                    <a:p>
                      <a:pPr marL="0" indent="0" algn="l" fontAlgn="t">
                        <a:buFont typeface="Arial" panose="020B0604020202020204" pitchFamily="34" charset="0"/>
                        <a:buNone/>
                      </a:pPr>
                      <a:r>
                        <a:rPr lang="ja-JP" altLang="en-US" sz="1100" b="0" u="none" strike="noStrike">
                          <a:solidFill>
                            <a:schemeClr val="tx1"/>
                          </a:solidFill>
                          <a:effectLst/>
                        </a:rPr>
                        <a:t>参考見積書</a:t>
                      </a:r>
                      <a:endParaRPr lang="en-US" altLang="ja-JP" sz="1100" b="0" u="none" strike="noStrike" dirty="0">
                        <a:solidFill>
                          <a:schemeClr val="tx1"/>
                        </a:solidFill>
                        <a:effectLst/>
                      </a:endParaRPr>
                    </a:p>
                  </a:txBody>
                  <a:tcPr marL="36000" marR="36000" marT="0" marB="0">
                    <a:lnT w="12700" cap="flat" cmpd="sng" algn="ctr">
                      <a:solidFill>
                        <a:schemeClr val="tx1"/>
                      </a:solidFill>
                      <a:prstDash val="solid"/>
                      <a:round/>
                      <a:headEnd type="none" w="med" len="med"/>
                      <a:tailEnd type="none" w="med" len="med"/>
                    </a:lnT>
                  </a:tcPr>
                </a:tc>
                <a:tc>
                  <a:txBody>
                    <a:bodyPr/>
                    <a:lstStyle/>
                    <a:p>
                      <a:pPr marL="0" marR="0" lvl="0" indent="0" algn="l" defTabSz="990564" rtl="0" eaLnBrk="1" fontAlgn="t" latinLnBrk="0" hangingPunct="1">
                        <a:lnSpc>
                          <a:spcPct val="100000"/>
                        </a:lnSpc>
                        <a:spcBef>
                          <a:spcPts val="0"/>
                        </a:spcBef>
                        <a:spcAft>
                          <a:spcPts val="0"/>
                        </a:spcAft>
                        <a:buClrTx/>
                        <a:buSzTx/>
                        <a:buFont typeface="Arial" panose="020B0604020202020204" pitchFamily="34" charset="0"/>
                        <a:buNone/>
                        <a:tabLst/>
                        <a:defRPr/>
                      </a:pPr>
                      <a:r>
                        <a:rPr lang="en-US" altLang="ja-JP" sz="1100" b="0" u="none" strike="noStrike">
                          <a:solidFill>
                            <a:schemeClr val="tx1"/>
                          </a:solidFill>
                          <a:effectLst/>
                        </a:rPr>
                        <a:t>2-2_</a:t>
                      </a:r>
                      <a:r>
                        <a:rPr lang="ja-JP" altLang="en-US" sz="1100" b="0" u="none" strike="noStrike">
                          <a:solidFill>
                            <a:schemeClr val="tx1"/>
                          </a:solidFill>
                          <a:effectLst/>
                        </a:rPr>
                        <a:t>参考見積書</a:t>
                      </a:r>
                      <a:r>
                        <a:rPr lang="en-US" altLang="ja-JP" sz="1100" b="0" u="none" strike="noStrike">
                          <a:solidFill>
                            <a:schemeClr val="tx1"/>
                          </a:solidFill>
                          <a:effectLst/>
                        </a:rPr>
                        <a:t>1</a:t>
                      </a:r>
                      <a:r>
                        <a:rPr lang="ja-JP" altLang="en-US" sz="1100" b="0" u="none" strike="noStrike">
                          <a:solidFill>
                            <a:schemeClr val="tx1"/>
                          </a:solidFill>
                          <a:effectLst/>
                        </a:rPr>
                        <a:t>（全体）</a:t>
                      </a:r>
                      <a:endParaRPr lang="en-US" altLang="ja-JP" sz="1100" b="0" u="none" strike="noStrike" dirty="0">
                        <a:solidFill>
                          <a:schemeClr val="tx1"/>
                        </a:solidFill>
                        <a:effectLst/>
                      </a:endParaRPr>
                    </a:p>
                  </a:txBody>
                  <a:tcPr marL="36000" marR="3600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5677986"/>
                  </a:ext>
                </a:extLst>
              </a:tr>
              <a:tr h="188608">
                <a:tc vMerge="1">
                  <a:txBody>
                    <a:bodyPr/>
                    <a:lstStyle/>
                    <a:p>
                      <a:pPr algn="l" fontAlgn="t"/>
                      <a:endParaRPr lang="ja-JP" altLang="en-US" sz="1000" b="0" i="0" u="none" strike="noStrike" dirty="0">
                        <a:solidFill>
                          <a:schemeClr val="tx1"/>
                        </a:solidFill>
                        <a:effectLst/>
                        <a:latin typeface="+mn-ea"/>
                        <a:ea typeface="+mn-ea"/>
                      </a:endParaRPr>
                    </a:p>
                  </a:txBody>
                  <a:tcPr marL="36000" marR="36000" marT="36000" marB="360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indent="0" algn="l" fontAlgn="t">
                        <a:buFont typeface="Arial" panose="020B0604020202020204" pitchFamily="34" charset="0"/>
                        <a:buNone/>
                      </a:pPr>
                      <a:endParaRPr lang="en-US" altLang="ja-JP" sz="1200" b="0" u="none" strike="noStrike" dirty="0">
                        <a:solidFill>
                          <a:schemeClr val="tx1"/>
                        </a:solidFill>
                        <a:effectLst/>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fontAlgn="t">
                        <a:buFont typeface="Arial" panose="020B0604020202020204" pitchFamily="34" charset="0"/>
                        <a:buNone/>
                      </a:pPr>
                      <a:r>
                        <a:rPr lang="en-US" altLang="ja-JP" sz="1100" b="0" u="none" strike="noStrike">
                          <a:solidFill>
                            <a:schemeClr val="tx1"/>
                          </a:solidFill>
                          <a:effectLst/>
                        </a:rPr>
                        <a:t>2-2_</a:t>
                      </a:r>
                      <a:r>
                        <a:rPr lang="ja-JP" altLang="en-US" sz="1100" b="0" u="none" strike="noStrike">
                          <a:solidFill>
                            <a:schemeClr val="tx1"/>
                          </a:solidFill>
                          <a:effectLst/>
                        </a:rPr>
                        <a:t>参考見積書</a:t>
                      </a:r>
                      <a:r>
                        <a:rPr lang="en-US" altLang="ja-JP" sz="1100" b="0" u="none" strike="noStrike">
                          <a:solidFill>
                            <a:schemeClr val="tx1"/>
                          </a:solidFill>
                          <a:effectLst/>
                        </a:rPr>
                        <a:t>2</a:t>
                      </a:r>
                      <a:r>
                        <a:rPr lang="ja-JP" altLang="en-US" sz="1100" b="0" u="none" strike="noStrike">
                          <a:solidFill>
                            <a:schemeClr val="tx1"/>
                          </a:solidFill>
                          <a:effectLst/>
                        </a:rPr>
                        <a:t>（桜山の更新・年額保守費用）</a:t>
                      </a:r>
                      <a:endParaRPr lang="en-US" altLang="ja-JP" sz="1100" b="0" u="none" strike="noStrike" dirty="0">
                        <a:solidFill>
                          <a:schemeClr val="tx1"/>
                        </a:solidFill>
                        <a:effectLst/>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5530732"/>
                  </a:ext>
                </a:extLst>
              </a:tr>
              <a:tr h="188608">
                <a:tc vMerge="1">
                  <a:txBody>
                    <a:bodyPr/>
                    <a:lstStyle/>
                    <a:p>
                      <a:pPr algn="l" fontAlgn="t"/>
                      <a:endParaRPr lang="ja-JP" altLang="en-US" sz="1000" b="0" i="0" u="none" strike="noStrike" dirty="0">
                        <a:solidFill>
                          <a:schemeClr val="tx1"/>
                        </a:solidFill>
                        <a:effectLst/>
                        <a:latin typeface="+mn-ea"/>
                        <a:ea typeface="+mn-ea"/>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indent="0" algn="l" fontAlgn="t">
                        <a:buFont typeface="Arial" panose="020B0604020202020204" pitchFamily="34" charset="0"/>
                        <a:buNone/>
                      </a:pPr>
                      <a:endParaRPr lang="en-US" altLang="ja-JP" sz="1050" b="0" u="none" strike="noStrike" dirty="0">
                        <a:solidFill>
                          <a:schemeClr val="tx1"/>
                        </a:solidFill>
                        <a:effectLst/>
                      </a:endParaRPr>
                    </a:p>
                  </a:txBody>
                  <a:tcPr marL="36000" marR="36000" marT="36000" marB="36000">
                    <a:lnR w="12700" cap="flat" cmpd="sng" algn="ctr">
                      <a:solidFill>
                        <a:schemeClr val="tx1"/>
                      </a:solidFill>
                      <a:prstDash val="solid"/>
                      <a:round/>
                      <a:headEnd type="none" w="med" len="med"/>
                      <a:tailEnd type="none" w="med" len="med"/>
                    </a:lnR>
                  </a:tcPr>
                </a:tc>
                <a:tc>
                  <a:txBody>
                    <a:bodyPr/>
                    <a:lstStyle/>
                    <a:p>
                      <a:pPr marL="0" indent="0" algn="l" fontAlgn="t">
                        <a:buFont typeface="Arial" panose="020B0604020202020204" pitchFamily="34" charset="0"/>
                        <a:buNone/>
                      </a:pPr>
                      <a:r>
                        <a:rPr lang="en-US" altLang="ja-JP" sz="1100" b="0" u="none" strike="noStrike">
                          <a:solidFill>
                            <a:schemeClr val="tx1"/>
                          </a:solidFill>
                          <a:effectLst/>
                        </a:rPr>
                        <a:t>2-2_</a:t>
                      </a:r>
                      <a:r>
                        <a:rPr lang="ja-JP" altLang="en-US" sz="1100" b="0" u="none" strike="noStrike">
                          <a:solidFill>
                            <a:schemeClr val="tx1"/>
                          </a:solidFill>
                          <a:effectLst/>
                        </a:rPr>
                        <a:t>参考見積書</a:t>
                      </a:r>
                      <a:r>
                        <a:rPr lang="en-US" altLang="ja-JP" sz="1100" b="0" u="none" strike="noStrike">
                          <a:solidFill>
                            <a:schemeClr val="tx1"/>
                          </a:solidFill>
                          <a:effectLst/>
                        </a:rPr>
                        <a:t>3</a:t>
                      </a:r>
                      <a:r>
                        <a:rPr lang="ja-JP" altLang="en-US" sz="1100" b="0" u="none" strike="noStrike">
                          <a:solidFill>
                            <a:schemeClr val="tx1"/>
                          </a:solidFill>
                          <a:effectLst/>
                        </a:rPr>
                        <a:t>（西部の更新・年額保守費用）</a:t>
                      </a:r>
                      <a:endParaRPr lang="en-US" altLang="ja-JP" sz="1100" b="0" u="none" strike="noStrike" dirty="0">
                        <a:solidFill>
                          <a:schemeClr val="tx1"/>
                        </a:solidFill>
                        <a:effectLst/>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9152448"/>
                  </a:ext>
                </a:extLst>
              </a:tr>
              <a:tr h="188608">
                <a:tc vMerge="1">
                  <a:txBody>
                    <a:bodyPr/>
                    <a:lstStyle/>
                    <a:p>
                      <a:pPr algn="l" fontAlgn="t"/>
                      <a:endParaRPr lang="ja-JP" altLang="en-US" sz="1050" b="0" i="0" u="none" strike="noStrike" dirty="0">
                        <a:solidFill>
                          <a:schemeClr val="tx1"/>
                        </a:solidFill>
                        <a:effectLst/>
                        <a:latin typeface="+mn-ea"/>
                        <a:ea typeface="+mn-ea"/>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fontAlgn="t">
                        <a:buFont typeface="Arial" panose="020B0604020202020204" pitchFamily="34" charset="0"/>
                        <a:buNone/>
                      </a:pPr>
                      <a:r>
                        <a:rPr lang="ja-JP" altLang="en-US" sz="1100" b="0" u="none" strike="noStrike">
                          <a:solidFill>
                            <a:schemeClr val="tx1"/>
                          </a:solidFill>
                          <a:effectLst/>
                        </a:rPr>
                        <a:t>質問書</a:t>
                      </a:r>
                      <a:endParaRPr lang="en-US" altLang="ja-JP" sz="1100" b="0" u="none" strike="noStrike" dirty="0">
                        <a:solidFill>
                          <a:schemeClr val="tx1"/>
                        </a:solidFill>
                        <a:effectLst/>
                      </a:endParaRPr>
                    </a:p>
                  </a:txBody>
                  <a:tcPr marL="36000" marR="36000" marT="0" marB="0">
                    <a:lnR w="12700" cap="flat" cmpd="sng" algn="ctr">
                      <a:solidFill>
                        <a:schemeClr val="tx1"/>
                      </a:solidFill>
                      <a:prstDash val="solid"/>
                      <a:round/>
                      <a:headEnd type="none" w="med" len="med"/>
                      <a:tailEnd type="none" w="med" len="med"/>
                    </a:lnR>
                  </a:tcPr>
                </a:tc>
                <a:tc>
                  <a:txBody>
                    <a:bodyPr/>
                    <a:lstStyle/>
                    <a:p>
                      <a:pPr marL="0" indent="0" algn="l" fontAlgn="t">
                        <a:buFont typeface="Arial" panose="020B0604020202020204" pitchFamily="34" charset="0"/>
                        <a:buNone/>
                      </a:pPr>
                      <a:r>
                        <a:rPr lang="en-US" altLang="ja-JP" sz="1100" b="0" u="none" strike="noStrike">
                          <a:solidFill>
                            <a:schemeClr val="tx1"/>
                          </a:solidFill>
                          <a:effectLst/>
                        </a:rPr>
                        <a:t>2-3_</a:t>
                      </a:r>
                      <a:r>
                        <a:rPr lang="ja-JP" altLang="en-US" sz="1100" b="0" u="none" strike="noStrike">
                          <a:solidFill>
                            <a:schemeClr val="tx1"/>
                          </a:solidFill>
                          <a:effectLst/>
                        </a:rPr>
                        <a:t>質問書</a:t>
                      </a:r>
                      <a:endParaRPr lang="en-US" altLang="ja-JP" sz="1100" b="0" u="none" strike="noStrike" dirty="0">
                        <a:solidFill>
                          <a:schemeClr val="tx1"/>
                        </a:solidFill>
                        <a:effectLst/>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2592244"/>
                  </a:ext>
                </a:extLst>
              </a:tr>
              <a:tr h="188608">
                <a:tc rowSpan="13">
                  <a:txBody>
                    <a:bodyPr/>
                    <a:lstStyle/>
                    <a:p>
                      <a:pPr marL="0" marR="0" lvl="0" indent="0" algn="l" defTabSz="990564" rtl="0" eaLnBrk="1" fontAlgn="t"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schemeClr val="tx1"/>
                          </a:solidFill>
                          <a:effectLst/>
                          <a:uLnTx/>
                          <a:uFillTx/>
                          <a:latin typeface="+mn-ea"/>
                        </a:rPr>
                        <a:t>3. </a:t>
                      </a:r>
                      <a:r>
                        <a:rPr kumimoji="0" lang="ja-JP" altLang="en-US" sz="1100" b="0" i="0" u="none" strike="noStrike" kern="0" cap="none" spc="0" normalizeH="0" baseline="0" noProof="0">
                          <a:ln>
                            <a:noFill/>
                          </a:ln>
                          <a:solidFill>
                            <a:schemeClr val="tx1"/>
                          </a:solidFill>
                          <a:effectLst/>
                          <a:uLnTx/>
                          <a:uFillTx/>
                          <a:latin typeface="+mn-ea"/>
                        </a:rPr>
                        <a:t>依頼内容に係る参考資料</a:t>
                      </a:r>
                      <a:endParaRPr kumimoji="0" lang="en-US" altLang="ja-JP" sz="1100" b="0" i="0" u="none" strike="noStrike" kern="0" cap="none" spc="0" normalizeH="0" baseline="0" noProof="0" dirty="0">
                        <a:ln>
                          <a:noFill/>
                        </a:ln>
                        <a:solidFill>
                          <a:schemeClr val="tx1"/>
                        </a:solidFill>
                        <a:effectLst/>
                        <a:uLnTx/>
                        <a:uFillTx/>
                        <a:latin typeface="+mn-ea"/>
                      </a:endParaRPr>
                    </a:p>
                    <a:p>
                      <a:pPr marL="0" marR="0" lvl="0" indent="0" algn="l" defTabSz="990564" rtl="0" eaLnBrk="1" fontAlgn="t"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chemeClr val="tx1"/>
                          </a:solidFill>
                          <a:effectLst/>
                          <a:uLnTx/>
                          <a:uFillTx/>
                          <a:latin typeface="+mn-ea"/>
                        </a:rPr>
                        <a:t>（秘密保持誓約書受領後に提供）</a:t>
                      </a:r>
                      <a:endParaRPr kumimoji="0" lang="en-US" altLang="ja-JP" sz="1100" b="0" i="0" u="none" strike="noStrike" kern="0" cap="none" spc="0" normalizeH="0" baseline="0" noProof="0" dirty="0">
                        <a:ln>
                          <a:noFill/>
                        </a:ln>
                        <a:solidFill>
                          <a:schemeClr val="tx1"/>
                        </a:solidFill>
                        <a:effectLst/>
                        <a:uLnTx/>
                        <a:uFillTx/>
                        <a:latin typeface="+mn-ea"/>
                      </a:endParaRPr>
                    </a:p>
                  </a:txBody>
                  <a:tcPr marL="36000" marR="3600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5">
                  <a:txBody>
                    <a:bodyPr/>
                    <a:lstStyle/>
                    <a:p>
                      <a:pPr marL="0" marR="0" lvl="0" indent="0" algn="l" defTabSz="990564" rtl="0" eaLnBrk="1" fontAlgn="t" latinLnBrk="0" hangingPunct="1">
                        <a:lnSpc>
                          <a:spcPct val="100000"/>
                        </a:lnSpc>
                        <a:spcBef>
                          <a:spcPts val="0"/>
                        </a:spcBef>
                        <a:spcAft>
                          <a:spcPts val="0"/>
                        </a:spcAft>
                        <a:buClrTx/>
                        <a:buSzTx/>
                        <a:buFont typeface="Arial" panose="020B0604020202020204" pitchFamily="34" charset="0"/>
                        <a:buNone/>
                        <a:tabLst/>
                        <a:defRPr/>
                      </a:pPr>
                      <a:r>
                        <a:rPr lang="ja-JP" altLang="en-US" sz="1100" b="0" i="0" u="none" strike="noStrike">
                          <a:solidFill>
                            <a:schemeClr val="tx1"/>
                          </a:solidFill>
                          <a:effectLst/>
                          <a:latin typeface="+mn-ea"/>
                          <a:ea typeface="+mn-ea"/>
                        </a:rPr>
                        <a:t>市大病院群</a:t>
                      </a: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indent="0" algn="l" fontAlgn="t">
                        <a:buFont typeface="Arial" panose="020B0604020202020204" pitchFamily="34" charset="0"/>
                        <a:buNone/>
                      </a:pPr>
                      <a:r>
                        <a:rPr lang="ja-JP" altLang="en-US" sz="1100" b="0" i="0" u="none" strike="noStrike">
                          <a:solidFill>
                            <a:schemeClr val="tx1"/>
                          </a:solidFill>
                          <a:effectLst/>
                          <a:latin typeface="+mn-ea"/>
                          <a:ea typeface="+mn-ea"/>
                        </a:rPr>
                        <a:t>資料</a:t>
                      </a:r>
                      <a:r>
                        <a:rPr lang="en-US" altLang="ja-JP" sz="1100" b="0" i="0" u="none" strike="noStrike">
                          <a:solidFill>
                            <a:schemeClr val="tx1"/>
                          </a:solidFill>
                          <a:effectLst/>
                          <a:latin typeface="+mn-ea"/>
                          <a:ea typeface="+mn-ea"/>
                        </a:rPr>
                        <a:t>1-1_</a:t>
                      </a:r>
                      <a:r>
                        <a:rPr lang="ja-JP" altLang="en-US" sz="1100" b="0" i="0" u="none" strike="noStrike">
                          <a:solidFill>
                            <a:schemeClr val="tx1"/>
                          </a:solidFill>
                          <a:effectLst/>
                          <a:latin typeface="+mn-ea"/>
                          <a:ea typeface="+mn-ea"/>
                        </a:rPr>
                        <a:t>基本方針資料</a:t>
                      </a:r>
                      <a:endParaRPr lang="ja-JP" altLang="en-US" sz="1100" b="0" i="0" u="none" strike="noStrike" dirty="0">
                        <a:solidFill>
                          <a:schemeClr val="tx1"/>
                        </a:solidFill>
                        <a:effectLst/>
                        <a:latin typeface="+mn-ea"/>
                        <a:ea typeface="+mn-ea"/>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0062504"/>
                  </a:ext>
                </a:extLst>
              </a:tr>
              <a:tr h="188608">
                <a:tc vMerge="1">
                  <a:txBody>
                    <a:bodyPr/>
                    <a:lstStyle/>
                    <a:p>
                      <a:endParaRPr kumimoji="1" lang="ja-JP" altLang="en-US"/>
                    </a:p>
                  </a:txBody>
                  <a:tcPr/>
                </a:tc>
                <a:tc vMerge="1">
                  <a:txBody>
                    <a:bodyPr/>
                    <a:lstStyle/>
                    <a:p>
                      <a:endParaRPr kumimoji="1" lang="ja-JP" altLang="en-US"/>
                    </a:p>
                  </a:txBody>
                  <a:tcPr/>
                </a:tc>
                <a:tc>
                  <a:txBody>
                    <a:bodyPr/>
                    <a:lstStyle/>
                    <a:p>
                      <a:pPr marL="0" indent="0" algn="l" fontAlgn="t">
                        <a:buFont typeface="Arial" panose="020B0604020202020204" pitchFamily="34" charset="0"/>
                        <a:buNone/>
                      </a:pPr>
                      <a:r>
                        <a:rPr lang="ja-JP" altLang="en-US" sz="1100" b="0" i="0" u="none" strike="noStrike">
                          <a:solidFill>
                            <a:schemeClr val="tx1"/>
                          </a:solidFill>
                          <a:effectLst/>
                          <a:latin typeface="+mn-ea"/>
                          <a:ea typeface="+mn-ea"/>
                        </a:rPr>
                        <a:t>資料</a:t>
                      </a:r>
                      <a:r>
                        <a:rPr lang="en-US" altLang="ja-JP" sz="1100" b="0" i="0" u="none" strike="noStrike">
                          <a:solidFill>
                            <a:schemeClr val="tx1"/>
                          </a:solidFill>
                          <a:effectLst/>
                          <a:latin typeface="+mn-ea"/>
                          <a:ea typeface="+mn-ea"/>
                        </a:rPr>
                        <a:t>1-2_</a:t>
                      </a:r>
                      <a:r>
                        <a:rPr lang="ja-JP" altLang="en-US" sz="1100" b="0" i="0" u="none" strike="noStrike">
                          <a:solidFill>
                            <a:schemeClr val="tx1"/>
                          </a:solidFill>
                          <a:effectLst/>
                          <a:latin typeface="+mn-ea"/>
                          <a:ea typeface="+mn-ea"/>
                        </a:rPr>
                        <a:t>市大病院群のシステム一覧</a:t>
                      </a:r>
                      <a:endParaRPr lang="en-US" altLang="ja-JP" sz="1100" b="0" i="0" u="none" strike="noStrike" dirty="0">
                        <a:solidFill>
                          <a:schemeClr val="tx1"/>
                        </a:solidFill>
                        <a:effectLst/>
                        <a:latin typeface="+mn-ea"/>
                        <a:ea typeface="+mn-ea"/>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7399682"/>
                  </a:ext>
                </a:extLst>
              </a:tr>
              <a:tr h="188608">
                <a:tc vMerge="1">
                  <a:txBody>
                    <a:bodyPr/>
                    <a:lstStyle/>
                    <a:p>
                      <a:endParaRPr kumimoji="1" lang="ja-JP" altLang="en-US"/>
                    </a:p>
                  </a:txBody>
                  <a:tcPr/>
                </a:tc>
                <a:tc vMerge="1">
                  <a:txBody>
                    <a:bodyPr/>
                    <a:lstStyle/>
                    <a:p>
                      <a:endParaRPr kumimoji="1" lang="ja-JP" altLang="en-US"/>
                    </a:p>
                  </a:txBody>
                  <a:tcPr/>
                </a:tc>
                <a:tc>
                  <a:txBody>
                    <a:bodyPr/>
                    <a:lstStyle/>
                    <a:p>
                      <a:pPr marL="0" indent="0" algn="l" fontAlgn="t">
                        <a:buFont typeface="Arial" panose="020B0604020202020204" pitchFamily="34" charset="0"/>
                        <a:buNone/>
                      </a:pPr>
                      <a:r>
                        <a:rPr lang="ja-JP" altLang="en-US" sz="1100" b="0" i="0" u="none" strike="noStrike">
                          <a:solidFill>
                            <a:schemeClr val="tx1"/>
                          </a:solidFill>
                          <a:effectLst/>
                          <a:latin typeface="+mn-ea"/>
                          <a:ea typeface="+mn-ea"/>
                        </a:rPr>
                        <a:t>資料</a:t>
                      </a:r>
                      <a:r>
                        <a:rPr lang="en-US" altLang="ja-JP" sz="1100" b="0" i="0" u="none" strike="noStrike">
                          <a:solidFill>
                            <a:schemeClr val="tx1"/>
                          </a:solidFill>
                          <a:effectLst/>
                          <a:latin typeface="+mn-ea"/>
                          <a:ea typeface="+mn-ea"/>
                        </a:rPr>
                        <a:t>1-3_</a:t>
                      </a:r>
                      <a:r>
                        <a:rPr lang="ja-JP" altLang="en-US" sz="1100" b="0" i="0" u="none" strike="noStrike">
                          <a:solidFill>
                            <a:schemeClr val="tx1"/>
                          </a:solidFill>
                          <a:effectLst/>
                          <a:latin typeface="+mn-ea"/>
                          <a:ea typeface="+mn-ea"/>
                        </a:rPr>
                        <a:t>各病院のサーバ室レイアウト・ラック構成等</a:t>
                      </a:r>
                      <a:endParaRPr lang="en-US" altLang="ja-JP" sz="1100" b="0" i="0" u="none" strike="noStrike" dirty="0">
                        <a:solidFill>
                          <a:schemeClr val="tx1"/>
                        </a:solidFill>
                        <a:effectLst/>
                        <a:latin typeface="+mn-ea"/>
                        <a:ea typeface="+mn-ea"/>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3243155"/>
                  </a:ext>
                </a:extLst>
              </a:tr>
              <a:tr h="188608">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90564" rtl="0" eaLnBrk="1" fontAlgn="t" latinLnBrk="0" hangingPunct="1">
                        <a:lnSpc>
                          <a:spcPct val="100000"/>
                        </a:lnSpc>
                        <a:spcBef>
                          <a:spcPts val="0"/>
                        </a:spcBef>
                        <a:spcAft>
                          <a:spcPts val="0"/>
                        </a:spcAft>
                        <a:buClrTx/>
                        <a:buSzTx/>
                        <a:buFont typeface="Arial" panose="020B0604020202020204" pitchFamily="34" charset="0"/>
                        <a:buNone/>
                        <a:tabLst/>
                        <a:defRPr/>
                      </a:pPr>
                      <a:r>
                        <a:rPr lang="ja-JP" altLang="en-US" sz="1100" b="0" i="0" u="none" strike="noStrike">
                          <a:solidFill>
                            <a:schemeClr val="tx1"/>
                          </a:solidFill>
                          <a:effectLst/>
                          <a:latin typeface="+mn-ea"/>
                          <a:ea typeface="+mn-ea"/>
                        </a:rPr>
                        <a:t>資料</a:t>
                      </a:r>
                      <a:r>
                        <a:rPr lang="en-US" altLang="ja-JP" sz="1100" b="0" i="0" u="none" strike="noStrike">
                          <a:solidFill>
                            <a:schemeClr val="tx1"/>
                          </a:solidFill>
                          <a:effectLst/>
                          <a:latin typeface="+mn-ea"/>
                          <a:ea typeface="+mn-ea"/>
                        </a:rPr>
                        <a:t>1-4_6</a:t>
                      </a:r>
                      <a:r>
                        <a:rPr lang="ja-JP" altLang="en-US" sz="1100" b="0" i="0" u="none" strike="noStrike">
                          <a:solidFill>
                            <a:schemeClr val="tx1"/>
                          </a:solidFill>
                          <a:effectLst/>
                          <a:latin typeface="+mn-ea"/>
                          <a:ea typeface="+mn-ea"/>
                        </a:rPr>
                        <a:t>病院を結ぶネットワーク構成概要</a:t>
                      </a:r>
                      <a:endParaRPr lang="en-US" altLang="ja-JP" sz="1100" b="0" i="0" u="none" strike="noStrike" dirty="0">
                        <a:solidFill>
                          <a:schemeClr val="tx1"/>
                        </a:solidFill>
                        <a:effectLst/>
                        <a:latin typeface="+mn-ea"/>
                        <a:ea typeface="+mn-ea"/>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1307714"/>
                  </a:ext>
                </a:extLst>
              </a:tr>
              <a:tr h="188608">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90564" rtl="0" eaLnBrk="1" fontAlgn="t" latinLnBrk="0" hangingPunct="1">
                        <a:lnSpc>
                          <a:spcPct val="100000"/>
                        </a:lnSpc>
                        <a:spcBef>
                          <a:spcPts val="0"/>
                        </a:spcBef>
                        <a:spcAft>
                          <a:spcPts val="0"/>
                        </a:spcAft>
                        <a:buClrTx/>
                        <a:buSzTx/>
                        <a:buFont typeface="Arial" panose="020B0604020202020204" pitchFamily="34" charset="0"/>
                        <a:buNone/>
                        <a:tabLst/>
                        <a:defRPr/>
                      </a:pPr>
                      <a:r>
                        <a:rPr lang="ja-JP" altLang="en-US" sz="1100" b="0" i="0" u="none" strike="noStrike">
                          <a:solidFill>
                            <a:schemeClr val="tx1"/>
                          </a:solidFill>
                          <a:effectLst/>
                          <a:latin typeface="+mn-ea"/>
                          <a:ea typeface="+mn-ea"/>
                        </a:rPr>
                        <a:t>資料</a:t>
                      </a:r>
                      <a:r>
                        <a:rPr lang="en-US" altLang="ja-JP" sz="1100" b="0" i="0" u="none" strike="noStrike">
                          <a:solidFill>
                            <a:schemeClr val="tx1"/>
                          </a:solidFill>
                          <a:effectLst/>
                          <a:latin typeface="+mn-ea"/>
                          <a:ea typeface="+mn-ea"/>
                        </a:rPr>
                        <a:t>1-5_</a:t>
                      </a:r>
                      <a:r>
                        <a:rPr lang="ja-JP" altLang="en-US" sz="1100" b="0" i="0" u="none" strike="noStrike">
                          <a:solidFill>
                            <a:schemeClr val="tx1"/>
                          </a:solidFill>
                          <a:effectLst/>
                          <a:latin typeface="+mn-ea"/>
                          <a:ea typeface="+mn-ea"/>
                        </a:rPr>
                        <a:t>各施設の電子カルテユーザ数・患者数等</a:t>
                      </a: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8556860"/>
                  </a:ext>
                </a:extLst>
              </a:tr>
              <a:tr h="188608">
                <a:tc vMerge="1">
                  <a:txBody>
                    <a:bodyPr/>
                    <a:lstStyle/>
                    <a:p>
                      <a:pPr marL="0" marR="0" lvl="0" indent="0" algn="l" defTabSz="990564" rtl="0" eaLnBrk="1" fontAlgn="t"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schemeClr val="tx1"/>
                        </a:solidFill>
                        <a:effectLst/>
                        <a:uLnTx/>
                        <a:uFillTx/>
                        <a:latin typeface="+mn-ea"/>
                      </a:endParaRPr>
                    </a:p>
                  </a:txBody>
                  <a:tcPr marL="36000" marR="36000" marT="36000" marB="36000">
                    <a:lnR w="12700" cap="flat" cmpd="sng" algn="ctr">
                      <a:solidFill>
                        <a:schemeClr val="tx1"/>
                      </a:solidFill>
                      <a:prstDash val="solid"/>
                      <a:round/>
                      <a:headEnd type="none" w="med" len="med"/>
                      <a:tailEnd type="none" w="med" len="med"/>
                    </a:lnR>
                  </a:tcPr>
                </a:tc>
                <a:tc rowSpan="8">
                  <a:txBody>
                    <a:bodyPr/>
                    <a:lstStyle/>
                    <a:p>
                      <a:pPr marL="0" marR="0" lvl="0" indent="0" algn="l" defTabSz="990564" rtl="0" eaLnBrk="1" fontAlgn="t" latinLnBrk="0" hangingPunct="1">
                        <a:lnSpc>
                          <a:spcPct val="100000"/>
                        </a:lnSpc>
                        <a:spcBef>
                          <a:spcPts val="0"/>
                        </a:spcBef>
                        <a:spcAft>
                          <a:spcPts val="0"/>
                        </a:spcAft>
                        <a:buClrTx/>
                        <a:buSzTx/>
                        <a:buFont typeface="Arial" panose="020B0604020202020204" pitchFamily="34" charset="0"/>
                        <a:buNone/>
                        <a:tabLst/>
                        <a:defRPr/>
                      </a:pPr>
                      <a:r>
                        <a:rPr lang="ja-JP" altLang="en-US" sz="1100" b="0" i="0" u="none" strike="noStrike">
                          <a:solidFill>
                            <a:schemeClr val="tx1"/>
                          </a:solidFill>
                          <a:effectLst/>
                          <a:latin typeface="+mn-ea"/>
                          <a:ea typeface="+mn-ea"/>
                        </a:rPr>
                        <a:t>名古屋市立大学病院</a:t>
                      </a: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indent="0" algn="l" fontAlgn="t">
                        <a:buFont typeface="Arial" panose="020B0604020202020204" pitchFamily="34" charset="0"/>
                        <a:buNone/>
                      </a:pPr>
                      <a:r>
                        <a:rPr lang="ja-JP" altLang="en-US" sz="1100" b="0" i="0" u="none" strike="noStrike">
                          <a:solidFill>
                            <a:schemeClr val="tx1"/>
                          </a:solidFill>
                          <a:effectLst/>
                          <a:latin typeface="+mn-ea"/>
                          <a:ea typeface="+mn-ea"/>
                        </a:rPr>
                        <a:t>資料</a:t>
                      </a:r>
                      <a:r>
                        <a:rPr lang="en-US" altLang="ja-JP" sz="1100" b="0" i="0" u="none" strike="noStrike">
                          <a:solidFill>
                            <a:schemeClr val="tx1"/>
                          </a:solidFill>
                          <a:effectLst/>
                          <a:latin typeface="+mn-ea"/>
                          <a:ea typeface="+mn-ea"/>
                        </a:rPr>
                        <a:t>2-1_</a:t>
                      </a:r>
                      <a:r>
                        <a:rPr lang="ja-JP" altLang="en-US" sz="1100" b="0" i="0" u="none" strike="noStrike">
                          <a:solidFill>
                            <a:schemeClr val="tx1"/>
                          </a:solidFill>
                          <a:effectLst/>
                          <a:latin typeface="+mn-ea"/>
                          <a:ea typeface="+mn-ea"/>
                        </a:rPr>
                        <a:t>システム</a:t>
                      </a:r>
                      <a:r>
                        <a:rPr lang="ja-JP" altLang="en-US" sz="1100" b="0" i="0" u="none" strike="noStrike" dirty="0">
                          <a:solidFill>
                            <a:schemeClr val="tx1"/>
                          </a:solidFill>
                          <a:effectLst/>
                          <a:latin typeface="+mn-ea"/>
                          <a:ea typeface="+mn-ea"/>
                        </a:rPr>
                        <a:t>全体図</a:t>
                      </a:r>
                      <a:endParaRPr lang="en-US" altLang="ja-JP" sz="1100" b="0" i="0" u="none" strike="noStrike" dirty="0">
                        <a:solidFill>
                          <a:schemeClr val="tx1"/>
                        </a:solidFill>
                        <a:effectLst/>
                        <a:latin typeface="+mn-ea"/>
                        <a:ea typeface="+mn-ea"/>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88608">
                <a:tc vMerge="1">
                  <a:txBody>
                    <a:bodyPr/>
                    <a:lstStyle/>
                    <a:p>
                      <a:pPr algn="l" fontAlgn="t"/>
                      <a:endParaRPr lang="ja-JP" altLang="en-US" sz="1200" b="1" i="0" u="none" strike="noStrike" dirty="0">
                        <a:solidFill>
                          <a:schemeClr val="tx1"/>
                        </a:solidFill>
                        <a:effectLst/>
                        <a:latin typeface="+mn-ea"/>
                        <a:ea typeface="+mn-ea"/>
                      </a:endParaRPr>
                    </a:p>
                  </a:txBody>
                  <a:tcPr marL="36000" marR="36000" marT="36000" marB="360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indent="0" algn="l" fontAlgn="t">
                        <a:buFont typeface="Arial" panose="020B0604020202020204" pitchFamily="34" charset="0"/>
                        <a:buNone/>
                      </a:pPr>
                      <a:endParaRPr lang="en-US" altLang="ja-JP" sz="1200" b="0" i="0" u="none" strike="noStrike" dirty="0">
                        <a:solidFill>
                          <a:schemeClr val="tx1"/>
                        </a:solidFill>
                        <a:effectLst/>
                        <a:latin typeface="+mn-ea"/>
                        <a:ea typeface="+mn-ea"/>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fontAlgn="t">
                        <a:buFont typeface="Arial" panose="020B0604020202020204" pitchFamily="34" charset="0"/>
                        <a:buNone/>
                      </a:pPr>
                      <a:r>
                        <a:rPr lang="ja-JP" altLang="en-US" sz="1100" b="0" i="0" u="none" strike="noStrike">
                          <a:solidFill>
                            <a:schemeClr val="tx1"/>
                          </a:solidFill>
                          <a:effectLst/>
                          <a:latin typeface="+mn-ea"/>
                          <a:ea typeface="+mn-ea"/>
                        </a:rPr>
                        <a:t>資料</a:t>
                      </a:r>
                      <a:r>
                        <a:rPr lang="en-US" altLang="ja-JP" sz="1100" b="0" i="0" u="none" strike="noStrike">
                          <a:solidFill>
                            <a:schemeClr val="tx1"/>
                          </a:solidFill>
                          <a:effectLst/>
                          <a:latin typeface="+mn-ea"/>
                          <a:ea typeface="+mn-ea"/>
                        </a:rPr>
                        <a:t>2-2_</a:t>
                      </a:r>
                      <a:r>
                        <a:rPr lang="ja-JP" altLang="en-US" sz="1100" b="0" i="0" u="none" strike="noStrike">
                          <a:solidFill>
                            <a:schemeClr val="tx1"/>
                          </a:solidFill>
                          <a:effectLst/>
                          <a:latin typeface="+mn-ea"/>
                          <a:ea typeface="+mn-ea"/>
                        </a:rPr>
                        <a:t>システム間</a:t>
                      </a:r>
                      <a:r>
                        <a:rPr lang="ja-JP" altLang="en-US" sz="1100" b="0" i="0" u="none" strike="noStrike" dirty="0">
                          <a:solidFill>
                            <a:schemeClr val="tx1"/>
                          </a:solidFill>
                          <a:effectLst/>
                          <a:latin typeface="+mn-ea"/>
                          <a:ea typeface="+mn-ea"/>
                        </a:rPr>
                        <a:t>連携一覧</a:t>
                      </a:r>
                      <a:endParaRPr lang="en-US" altLang="ja-JP" sz="1100" b="0" i="0" u="none" strike="noStrike" dirty="0">
                        <a:solidFill>
                          <a:schemeClr val="tx1"/>
                        </a:solidFill>
                        <a:effectLst/>
                        <a:latin typeface="+mn-ea"/>
                        <a:ea typeface="+mn-ea"/>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7650513"/>
                  </a:ext>
                </a:extLst>
              </a:tr>
              <a:tr h="188608">
                <a:tc vMerge="1">
                  <a:txBody>
                    <a:bodyPr/>
                    <a:lstStyle/>
                    <a:p>
                      <a:pPr algn="l" fontAlgn="t"/>
                      <a:endParaRPr lang="ja-JP" altLang="en-US" sz="1200" b="1" i="0" u="none" strike="noStrike" dirty="0">
                        <a:solidFill>
                          <a:schemeClr val="tx1"/>
                        </a:solidFill>
                        <a:effectLst/>
                        <a:latin typeface="+mn-ea"/>
                        <a:ea typeface="+mn-ea"/>
                      </a:endParaRPr>
                    </a:p>
                  </a:txBody>
                  <a:tcPr marL="36000" marR="36000" marT="36000" marB="3600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pPr marL="0" indent="0" algn="l" fontAlgn="t">
                        <a:buFont typeface="Arial" panose="020B0604020202020204" pitchFamily="34" charset="0"/>
                        <a:buNone/>
                      </a:pPr>
                      <a:endParaRPr lang="en-US" altLang="ja-JP" sz="1200" b="0" i="0" u="none" strike="noStrike" dirty="0">
                        <a:solidFill>
                          <a:schemeClr val="tx1"/>
                        </a:solidFill>
                        <a:effectLst/>
                        <a:latin typeface="+mn-ea"/>
                        <a:ea typeface="+mn-ea"/>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indent="0" algn="l" fontAlgn="t">
                        <a:buFont typeface="Arial" panose="020B0604020202020204" pitchFamily="34" charset="0"/>
                        <a:buNone/>
                      </a:pPr>
                      <a:r>
                        <a:rPr lang="ja-JP" altLang="en-US" sz="1100" b="0" i="0" u="none" strike="noStrike">
                          <a:solidFill>
                            <a:schemeClr val="tx1"/>
                          </a:solidFill>
                          <a:effectLst/>
                          <a:latin typeface="+mn-ea"/>
                          <a:ea typeface="+mn-ea"/>
                        </a:rPr>
                        <a:t>資料</a:t>
                      </a:r>
                      <a:r>
                        <a:rPr lang="en-US" altLang="ja-JP" sz="1100" b="0" i="0" u="none" strike="noStrike">
                          <a:solidFill>
                            <a:schemeClr val="tx1"/>
                          </a:solidFill>
                          <a:effectLst/>
                          <a:latin typeface="+mn-ea"/>
                          <a:ea typeface="+mn-ea"/>
                        </a:rPr>
                        <a:t>2-3_</a:t>
                      </a:r>
                      <a:r>
                        <a:rPr lang="ja-JP" altLang="en-US" sz="1100" b="0" i="0" u="none" strike="noStrike">
                          <a:solidFill>
                            <a:schemeClr val="tx1"/>
                          </a:solidFill>
                          <a:effectLst/>
                          <a:latin typeface="+mn-ea"/>
                          <a:ea typeface="+mn-ea"/>
                        </a:rPr>
                        <a:t>接続機器一覧</a:t>
                      </a:r>
                      <a:endParaRPr lang="en-US" altLang="ja-JP" sz="1100" b="0" i="0" u="none" strike="noStrike" dirty="0">
                        <a:solidFill>
                          <a:schemeClr val="tx1"/>
                        </a:solidFill>
                        <a:effectLst/>
                        <a:latin typeface="+mn-ea"/>
                        <a:ea typeface="+mn-ea"/>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6372397"/>
                  </a:ext>
                </a:extLst>
              </a:tr>
              <a:tr h="188608">
                <a:tc vMerge="1">
                  <a:txBody>
                    <a:bodyPr/>
                    <a:lstStyle/>
                    <a:p>
                      <a:pPr marL="0" marR="0" lvl="0" indent="0" algn="l" defTabSz="990564" rtl="0" eaLnBrk="1" fontAlgn="t"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dirty="0">
                        <a:ln>
                          <a:noFill/>
                        </a:ln>
                        <a:solidFill>
                          <a:schemeClr val="tx1"/>
                        </a:solidFill>
                        <a:effectLst/>
                        <a:uLnTx/>
                        <a:uFillTx/>
                        <a:latin typeface="+mn-ea"/>
                      </a:endParaRPr>
                    </a:p>
                  </a:txBody>
                  <a:tcPr marL="36000" marR="36000" marT="36000" marB="360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indent="0" algn="l" fontAlgn="t">
                        <a:buFont typeface="Arial" panose="020B0604020202020204" pitchFamily="34" charset="0"/>
                        <a:buNone/>
                      </a:pPr>
                      <a:endParaRPr lang="en-US" altLang="ja-JP" sz="1200" b="0" i="0" u="none" strike="noStrike" dirty="0">
                        <a:solidFill>
                          <a:schemeClr val="tx1"/>
                        </a:solidFill>
                        <a:effectLst/>
                        <a:latin typeface="+mn-ea"/>
                        <a:ea typeface="+mn-ea"/>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fontAlgn="t">
                        <a:buFont typeface="Arial" panose="020B0604020202020204" pitchFamily="34" charset="0"/>
                        <a:buNone/>
                      </a:pPr>
                      <a:r>
                        <a:rPr kumimoji="1" lang="ja-JP" altLang="en-US" sz="1100" b="0" i="0" u="none" strike="noStrike" kern="1200" cap="none" spc="0" normalizeH="0" baseline="0" noProof="0">
                          <a:ln>
                            <a:noFill/>
                          </a:ln>
                          <a:solidFill>
                            <a:prstClr val="black"/>
                          </a:solidFill>
                          <a:effectLst/>
                          <a:uLnTx/>
                          <a:uFillTx/>
                          <a:latin typeface="Yu Gothic UI"/>
                          <a:ea typeface="+mn-ea"/>
                          <a:cs typeface="+mn-cs"/>
                        </a:rPr>
                        <a:t>資料</a:t>
                      </a:r>
                      <a:r>
                        <a:rPr kumimoji="1" lang="en-US" altLang="ja-JP" sz="1100" b="0" i="0" u="none" strike="noStrike" kern="1200" cap="none" spc="0" normalizeH="0" baseline="0" noProof="0">
                          <a:ln>
                            <a:noFill/>
                          </a:ln>
                          <a:solidFill>
                            <a:prstClr val="black"/>
                          </a:solidFill>
                          <a:effectLst/>
                          <a:uLnTx/>
                          <a:uFillTx/>
                          <a:latin typeface="Yu Gothic UI"/>
                          <a:ea typeface="+mn-ea"/>
                          <a:cs typeface="+mn-cs"/>
                        </a:rPr>
                        <a:t>2-4_</a:t>
                      </a:r>
                      <a:r>
                        <a:rPr lang="ja-JP" altLang="en-US" sz="1100" b="0" i="0" u="none" strike="noStrike">
                          <a:solidFill>
                            <a:schemeClr val="tx1"/>
                          </a:solidFill>
                          <a:effectLst/>
                          <a:latin typeface="+mn-ea"/>
                          <a:ea typeface="+mn-ea"/>
                        </a:rPr>
                        <a:t>端末</a:t>
                      </a:r>
                      <a:r>
                        <a:rPr lang="ja-JP" altLang="en-US" sz="1100" b="0" i="0" u="none" strike="noStrike" dirty="0">
                          <a:solidFill>
                            <a:schemeClr val="tx1"/>
                          </a:solidFill>
                          <a:effectLst/>
                          <a:latin typeface="+mn-ea"/>
                          <a:ea typeface="+mn-ea"/>
                        </a:rPr>
                        <a:t>等機器台数一覧</a:t>
                      </a:r>
                      <a:endParaRPr lang="en-US" altLang="ja-JP" sz="1100" b="0" i="0" u="none" strike="noStrike" dirty="0">
                        <a:solidFill>
                          <a:schemeClr val="tx1"/>
                        </a:solidFill>
                        <a:effectLst/>
                        <a:latin typeface="+mn-ea"/>
                        <a:ea typeface="+mn-ea"/>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88608">
                <a:tc vMerge="1">
                  <a:txBody>
                    <a:bodyPr/>
                    <a:lstStyle/>
                    <a:p>
                      <a:pPr algn="l" fontAlgn="t"/>
                      <a:endParaRPr lang="ja-JP" altLang="en-US" sz="1200" b="1" i="0" u="none" strike="noStrike" dirty="0">
                        <a:solidFill>
                          <a:schemeClr val="tx1"/>
                        </a:solidFill>
                        <a:effectLst/>
                        <a:latin typeface="+mn-ea"/>
                        <a:ea typeface="+mn-ea"/>
                      </a:endParaRPr>
                    </a:p>
                  </a:txBody>
                  <a:tcPr marL="36000" marR="36000" marT="36000" marB="360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indent="0" algn="l" fontAlgn="t">
                        <a:buFont typeface="Arial" panose="020B0604020202020204" pitchFamily="34" charset="0"/>
                        <a:buNone/>
                      </a:pPr>
                      <a:endParaRPr lang="ja-JP" altLang="en-US" sz="1200" b="0" i="0" u="none" strike="noStrike" dirty="0">
                        <a:solidFill>
                          <a:schemeClr val="tx1"/>
                        </a:solidFill>
                        <a:effectLst/>
                        <a:latin typeface="+mn-ea"/>
                        <a:ea typeface="+mn-ea"/>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fontAlgn="t">
                        <a:buFont typeface="Arial" panose="020B0604020202020204" pitchFamily="34" charset="0"/>
                        <a:buNone/>
                      </a:pPr>
                      <a:r>
                        <a:rPr kumimoji="1" lang="ja-JP" altLang="en-US" sz="1100" b="0" i="0" u="none" strike="noStrike" kern="1200" cap="none" spc="0" normalizeH="0" baseline="0" noProof="0">
                          <a:ln>
                            <a:noFill/>
                          </a:ln>
                          <a:solidFill>
                            <a:prstClr val="black"/>
                          </a:solidFill>
                          <a:effectLst/>
                          <a:uLnTx/>
                          <a:uFillTx/>
                          <a:latin typeface="Yu Gothic UI"/>
                          <a:ea typeface="+mn-ea"/>
                          <a:cs typeface="+mn-cs"/>
                        </a:rPr>
                        <a:t>資料</a:t>
                      </a:r>
                      <a:r>
                        <a:rPr kumimoji="1" lang="en-US" altLang="ja-JP" sz="1100" b="0" i="0" u="none" strike="noStrike" kern="1200" cap="none" spc="0" normalizeH="0" baseline="0" noProof="0">
                          <a:ln>
                            <a:noFill/>
                          </a:ln>
                          <a:solidFill>
                            <a:prstClr val="black"/>
                          </a:solidFill>
                          <a:effectLst/>
                          <a:uLnTx/>
                          <a:uFillTx/>
                          <a:latin typeface="Yu Gothic UI"/>
                          <a:ea typeface="+mn-ea"/>
                          <a:cs typeface="+mn-cs"/>
                        </a:rPr>
                        <a:t>2-5_</a:t>
                      </a:r>
                      <a:r>
                        <a:rPr lang="ja-JP" altLang="en-US" sz="1100" b="0" i="0" u="none" strike="noStrike">
                          <a:solidFill>
                            <a:schemeClr val="tx1"/>
                          </a:solidFill>
                          <a:effectLst/>
                          <a:latin typeface="+mn-ea"/>
                          <a:ea typeface="+mn-ea"/>
                        </a:rPr>
                        <a:t>帳票一覧</a:t>
                      </a:r>
                      <a:endParaRPr lang="ja-JP" altLang="en-US" sz="1100" b="0" i="0" u="none" strike="noStrike" dirty="0">
                        <a:solidFill>
                          <a:schemeClr val="tx1"/>
                        </a:solidFill>
                        <a:effectLst/>
                        <a:latin typeface="+mn-ea"/>
                        <a:ea typeface="+mn-ea"/>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8417199"/>
                  </a:ext>
                </a:extLst>
              </a:tr>
              <a:tr h="188608">
                <a:tc vMerge="1">
                  <a:txBody>
                    <a:bodyPr/>
                    <a:lstStyle/>
                    <a:p>
                      <a:endParaRPr kumimoji="1" lang="ja-JP" altLang="en-US"/>
                    </a:p>
                  </a:txBody>
                  <a:tcPr/>
                </a:tc>
                <a:tc vMerge="1">
                  <a:txBody>
                    <a:bodyPr/>
                    <a:lstStyle/>
                    <a:p>
                      <a:endParaRPr kumimoji="1" lang="ja-JP" altLang="en-US"/>
                    </a:p>
                  </a:txBody>
                  <a:tcPr/>
                </a:tc>
                <a:tc>
                  <a:txBody>
                    <a:bodyPr/>
                    <a:lstStyle/>
                    <a:p>
                      <a:pPr marL="0" indent="0" algn="l" fontAlgn="t">
                        <a:buFont typeface="Arial" panose="020B0604020202020204" pitchFamily="34" charset="0"/>
                        <a:buNone/>
                      </a:pPr>
                      <a:r>
                        <a:rPr kumimoji="1" lang="ja-JP" altLang="en-US" sz="1100" b="0" i="0" u="none" strike="noStrike" kern="1200" cap="none" spc="0" normalizeH="0" baseline="0" noProof="0">
                          <a:ln>
                            <a:noFill/>
                          </a:ln>
                          <a:solidFill>
                            <a:prstClr val="black"/>
                          </a:solidFill>
                          <a:effectLst/>
                          <a:uLnTx/>
                          <a:uFillTx/>
                          <a:latin typeface="Yu Gothic UI"/>
                          <a:ea typeface="+mn-ea"/>
                          <a:cs typeface="+mn-cs"/>
                        </a:rPr>
                        <a:t>資料</a:t>
                      </a:r>
                      <a:r>
                        <a:rPr kumimoji="1" lang="en-US" altLang="ja-JP" sz="1100" b="0" i="0" u="none" strike="noStrike" kern="1200" cap="none" spc="0" normalizeH="0" baseline="0" noProof="0">
                          <a:ln>
                            <a:noFill/>
                          </a:ln>
                          <a:solidFill>
                            <a:prstClr val="black"/>
                          </a:solidFill>
                          <a:effectLst/>
                          <a:uLnTx/>
                          <a:uFillTx/>
                          <a:latin typeface="Yu Gothic UI"/>
                          <a:ea typeface="+mn-ea"/>
                          <a:cs typeface="+mn-cs"/>
                        </a:rPr>
                        <a:t>2-6_</a:t>
                      </a:r>
                      <a:r>
                        <a:rPr lang="ja-JP" altLang="en-US" sz="1100" b="0" i="0" u="none" strike="noStrike">
                          <a:solidFill>
                            <a:schemeClr val="tx1"/>
                          </a:solidFill>
                          <a:effectLst/>
                          <a:latin typeface="+mn-ea"/>
                          <a:ea typeface="+mn-ea"/>
                        </a:rPr>
                        <a:t>ネットワーク構成図</a:t>
                      </a:r>
                      <a:endParaRPr lang="ja-JP" altLang="en-US" sz="1100" b="0" i="0" u="none" strike="noStrike" dirty="0">
                        <a:solidFill>
                          <a:schemeClr val="tx1"/>
                        </a:solidFill>
                        <a:effectLst/>
                        <a:latin typeface="+mn-ea"/>
                        <a:ea typeface="+mn-ea"/>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5020367"/>
                  </a:ext>
                </a:extLst>
              </a:tr>
              <a:tr h="188608">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90564" rtl="0" eaLnBrk="1" fontAlgn="t"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i="0" u="none" strike="noStrike" kern="1200" cap="none" spc="0" normalizeH="0" baseline="0" noProof="0">
                          <a:ln>
                            <a:noFill/>
                          </a:ln>
                          <a:solidFill>
                            <a:prstClr val="black"/>
                          </a:solidFill>
                          <a:effectLst/>
                          <a:uLnTx/>
                          <a:uFillTx/>
                          <a:latin typeface="Yu Gothic UI"/>
                          <a:ea typeface="+mn-ea"/>
                          <a:cs typeface="+mn-cs"/>
                        </a:rPr>
                        <a:t>資料</a:t>
                      </a:r>
                      <a:r>
                        <a:rPr kumimoji="1" lang="en-US" altLang="ja-JP" sz="1100" b="0" i="0" u="none" strike="noStrike" kern="1200" cap="none" spc="0" normalizeH="0" baseline="0" noProof="0">
                          <a:ln>
                            <a:noFill/>
                          </a:ln>
                          <a:solidFill>
                            <a:prstClr val="black"/>
                          </a:solidFill>
                          <a:effectLst/>
                          <a:uLnTx/>
                          <a:uFillTx/>
                          <a:latin typeface="Yu Gothic UI"/>
                          <a:ea typeface="+mn-ea"/>
                          <a:cs typeface="+mn-cs"/>
                        </a:rPr>
                        <a:t>2-7_</a:t>
                      </a:r>
                      <a:r>
                        <a:rPr kumimoji="1" lang="ja-JP" altLang="en-US" sz="1100" b="0" i="0" u="none" strike="noStrike" kern="1200" cap="none" spc="0" normalizeH="0" baseline="0" noProof="0">
                          <a:ln>
                            <a:noFill/>
                          </a:ln>
                          <a:solidFill>
                            <a:prstClr val="black"/>
                          </a:solidFill>
                          <a:effectLst/>
                          <a:uLnTx/>
                          <a:uFillTx/>
                          <a:latin typeface="Yu Gothic UI"/>
                          <a:ea typeface="+mn-ea"/>
                          <a:cs typeface="+mn-cs"/>
                        </a:rPr>
                        <a:t>調達するソフトウェア一覧</a:t>
                      </a:r>
                      <a:endParaRPr lang="ja-JP" altLang="en-US" sz="1100" b="0" i="0" u="none" strike="noStrike">
                        <a:solidFill>
                          <a:schemeClr val="tx1"/>
                        </a:solidFill>
                        <a:effectLst/>
                        <a:latin typeface="+mn-ea"/>
                        <a:ea typeface="+mn-ea"/>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9774752"/>
                  </a:ext>
                </a:extLst>
              </a:tr>
              <a:tr h="188608">
                <a:tc vMerge="1">
                  <a:txBody>
                    <a:bodyPr/>
                    <a:lstStyle/>
                    <a:p>
                      <a:pPr algn="l" fontAlgn="t"/>
                      <a:endParaRPr lang="ja-JP" altLang="en-US" sz="1200" b="1" i="0" u="none" strike="noStrike" dirty="0">
                        <a:solidFill>
                          <a:schemeClr val="tx1"/>
                        </a:solidFill>
                        <a:effectLst/>
                        <a:latin typeface="+mn-ea"/>
                        <a:ea typeface="+mn-ea"/>
                      </a:endParaRPr>
                    </a:p>
                  </a:txBody>
                  <a:tcPr marL="36000" marR="36000" marT="36000" marB="360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indent="0" algn="l" fontAlgn="t">
                        <a:buFont typeface="Arial" panose="020B0604020202020204" pitchFamily="34" charset="0"/>
                        <a:buNone/>
                      </a:pPr>
                      <a:endParaRPr lang="ja-JP" altLang="en-US" sz="1200" b="0" i="0" u="none" strike="noStrike" dirty="0">
                        <a:solidFill>
                          <a:schemeClr val="tx1"/>
                        </a:solidFill>
                        <a:effectLst/>
                        <a:latin typeface="+mn-ea"/>
                        <a:ea typeface="+mn-ea"/>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fontAlgn="t">
                        <a:buFont typeface="Arial" panose="020B0604020202020204" pitchFamily="34" charset="0"/>
                        <a:buNone/>
                      </a:pPr>
                      <a:r>
                        <a:rPr kumimoji="1" lang="ja-JP" altLang="en-US" sz="1100" b="0" i="0" u="none" strike="noStrike" kern="1200" cap="none" spc="0" normalizeH="0" baseline="0" noProof="0">
                          <a:ln>
                            <a:noFill/>
                          </a:ln>
                          <a:solidFill>
                            <a:prstClr val="black"/>
                          </a:solidFill>
                          <a:effectLst/>
                          <a:uLnTx/>
                          <a:uFillTx/>
                          <a:latin typeface="Yu Gothic UI"/>
                          <a:ea typeface="+mn-ea"/>
                          <a:cs typeface="+mn-cs"/>
                        </a:rPr>
                        <a:t>資料</a:t>
                      </a:r>
                      <a:r>
                        <a:rPr kumimoji="1" lang="en-US" altLang="ja-JP" sz="1100" b="0" i="0" u="none" strike="noStrike" kern="1200" cap="none" spc="0" normalizeH="0" baseline="0" noProof="0">
                          <a:ln>
                            <a:noFill/>
                          </a:ln>
                          <a:solidFill>
                            <a:prstClr val="black"/>
                          </a:solidFill>
                          <a:effectLst/>
                          <a:uLnTx/>
                          <a:uFillTx/>
                          <a:latin typeface="Yu Gothic UI"/>
                          <a:ea typeface="+mn-ea"/>
                          <a:cs typeface="+mn-cs"/>
                        </a:rPr>
                        <a:t>2-8_</a:t>
                      </a:r>
                      <a:r>
                        <a:rPr lang="ja-JP" altLang="en-US" sz="1100" b="0" i="0" u="none" strike="noStrike">
                          <a:solidFill>
                            <a:schemeClr val="tx1"/>
                          </a:solidFill>
                          <a:effectLst/>
                          <a:latin typeface="+mn-ea"/>
                          <a:ea typeface="+mn-ea"/>
                        </a:rPr>
                        <a:t>ベンダー連絡先一覧</a:t>
                      </a:r>
                      <a:endParaRPr lang="ja-JP" altLang="en-US" sz="1100" b="0" i="0" u="none" strike="noStrike" dirty="0">
                        <a:solidFill>
                          <a:schemeClr val="tx1"/>
                        </a:solidFill>
                        <a:effectLst/>
                        <a:latin typeface="+mn-ea"/>
                        <a:ea typeface="+mn-ea"/>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6594136"/>
                  </a:ext>
                </a:extLst>
              </a:tr>
            </a:tbl>
          </a:graphicData>
        </a:graphic>
      </p:graphicFrame>
    </p:spTree>
    <p:extLst>
      <p:ext uri="{BB962C8B-B14F-4D97-AF65-F5344CB8AC3E}">
        <p14:creationId xmlns:p14="http://schemas.microsoft.com/office/powerpoint/2010/main" val="770684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B8539C7D-1AD3-7301-CCBE-66591D6BCEBA}"/>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3EB1B23-9AF8-425B-BAD7-B9FA00F18833}" type="slidenum">
              <a:rPr kumimoji="0" lang="ja-JP" altLang="en-US" sz="900" b="0" i="0" u="none" strike="noStrike" kern="1200" cap="none" spc="0" normalizeH="0" baseline="0" noProof="0" smtClean="0">
                <a:ln>
                  <a:noFill/>
                </a:ln>
                <a:solidFill>
                  <a:prstClr val="black"/>
                </a:solidFill>
                <a:effectLst/>
                <a:uLnTx/>
                <a:uFillTx/>
                <a:latin typeface="Calibri Light"/>
                <a:ea typeface="Yu Gothic UI"/>
                <a:cs typeface="+mn-cs"/>
                <a:sym typeface="+mn-lt"/>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ja-JP" altLang="en-US" sz="900" b="0" i="0" u="none" strike="noStrike" kern="1200" cap="none" spc="0" normalizeH="0" baseline="0" noProof="0" dirty="0">
              <a:ln>
                <a:noFill/>
              </a:ln>
              <a:solidFill>
                <a:prstClr val="black"/>
              </a:solidFill>
              <a:effectLst/>
              <a:uLnTx/>
              <a:uFillTx/>
              <a:latin typeface="Calibri Light"/>
              <a:ea typeface="Yu Gothic UI"/>
              <a:cs typeface="+mn-cs"/>
              <a:sym typeface="+mn-lt"/>
            </a:endParaRPr>
          </a:p>
        </p:txBody>
      </p:sp>
      <p:sp>
        <p:nvSpPr>
          <p:cNvPr id="6" name="テキスト プレースホルダー 5">
            <a:extLst>
              <a:ext uri="{FF2B5EF4-FFF2-40B4-BE49-F238E27FC236}">
                <a16:creationId xmlns:a16="http://schemas.microsoft.com/office/drawing/2014/main" id="{11406F9A-08D9-855F-D8E2-F0CB9881F7D3}"/>
              </a:ext>
            </a:extLst>
          </p:cNvPr>
          <p:cNvSpPr>
            <a:spLocks noGrp="1"/>
          </p:cNvSpPr>
          <p:nvPr>
            <p:ph type="body" sz="quarter" idx="15"/>
          </p:nvPr>
        </p:nvSpPr>
        <p:spPr/>
        <p:txBody>
          <a:bodyPr/>
          <a:lstStyle/>
          <a:p>
            <a:r>
              <a:rPr lang="en-US" altLang="ja-JP" dirty="0"/>
              <a:t>7</a:t>
            </a:r>
            <a:r>
              <a:rPr lang="ja-JP" altLang="en-US"/>
              <a:t>月情報提供依頼（</a:t>
            </a:r>
            <a:r>
              <a:rPr lang="en-US" altLang="ja-JP"/>
              <a:t>RFI</a:t>
            </a:r>
            <a:r>
              <a:rPr lang="ja-JP" altLang="en-US"/>
              <a:t>）に係る配布資料（</a:t>
            </a:r>
            <a:r>
              <a:rPr lang="en-US" altLang="ja-JP" dirty="0"/>
              <a:t>2/2</a:t>
            </a:r>
            <a:r>
              <a:rPr lang="ja-JP" altLang="en-US"/>
              <a:t>）</a:t>
            </a:r>
          </a:p>
        </p:txBody>
      </p:sp>
      <p:sp>
        <p:nvSpPr>
          <p:cNvPr id="12" name="タイトル 11">
            <a:extLst>
              <a:ext uri="{FF2B5EF4-FFF2-40B4-BE49-F238E27FC236}">
                <a16:creationId xmlns:a16="http://schemas.microsoft.com/office/drawing/2014/main" id="{48443FFA-2D33-8274-0772-C3848FE99C86}"/>
              </a:ext>
            </a:extLst>
          </p:cNvPr>
          <p:cNvSpPr>
            <a:spLocks noGrp="1"/>
          </p:cNvSpPr>
          <p:nvPr>
            <p:ph type="title"/>
          </p:nvPr>
        </p:nvSpPr>
        <p:spPr/>
        <p:txBody>
          <a:bodyPr/>
          <a:lstStyle/>
          <a:p>
            <a:r>
              <a:rPr lang="ja-JP" altLang="en-US">
                <a:cs typeface="Calibri"/>
              </a:rPr>
              <a:t>（続き）</a:t>
            </a:r>
          </a:p>
        </p:txBody>
      </p:sp>
      <p:graphicFrame>
        <p:nvGraphicFramePr>
          <p:cNvPr id="7" name="コンテンツ プレースホルダー 15">
            <a:extLst>
              <a:ext uri="{FF2B5EF4-FFF2-40B4-BE49-F238E27FC236}">
                <a16:creationId xmlns:a16="http://schemas.microsoft.com/office/drawing/2014/main" id="{246806FD-2323-D905-5303-03E6D2E80062}"/>
              </a:ext>
            </a:extLst>
          </p:cNvPr>
          <p:cNvGraphicFramePr>
            <a:graphicFrameLocks noGrp="1"/>
          </p:cNvGraphicFramePr>
          <p:nvPr>
            <p:ph idx="1"/>
            <p:extLst>
              <p:ext uri="{D42A27DB-BD31-4B8C-83A1-F6EECF244321}">
                <p14:modId xmlns:p14="http://schemas.microsoft.com/office/powerpoint/2010/main" val="849540221"/>
              </p:ext>
            </p:extLst>
          </p:nvPr>
        </p:nvGraphicFramePr>
        <p:xfrm>
          <a:off x="417513" y="1476375"/>
          <a:ext cx="9071487" cy="1849923"/>
        </p:xfrm>
        <a:graphic>
          <a:graphicData uri="http://schemas.openxmlformats.org/drawingml/2006/table">
            <a:tbl>
              <a:tblPr firstRow="1">
                <a:tableStyleId>{616DA210-FB5B-4158-B5E0-FEB733F419BA}</a:tableStyleId>
              </a:tblPr>
              <a:tblGrid>
                <a:gridCol w="1923001">
                  <a:extLst>
                    <a:ext uri="{9D8B030D-6E8A-4147-A177-3AD203B41FA5}">
                      <a16:colId xmlns:a16="http://schemas.microsoft.com/office/drawing/2014/main" val="736030326"/>
                    </a:ext>
                  </a:extLst>
                </a:gridCol>
                <a:gridCol w="1724670">
                  <a:extLst>
                    <a:ext uri="{9D8B030D-6E8A-4147-A177-3AD203B41FA5}">
                      <a16:colId xmlns:a16="http://schemas.microsoft.com/office/drawing/2014/main" val="2917884037"/>
                    </a:ext>
                  </a:extLst>
                </a:gridCol>
                <a:gridCol w="5423816">
                  <a:extLst>
                    <a:ext uri="{9D8B030D-6E8A-4147-A177-3AD203B41FA5}">
                      <a16:colId xmlns:a16="http://schemas.microsoft.com/office/drawing/2014/main" val="20002"/>
                    </a:ext>
                  </a:extLst>
                </a:gridCol>
              </a:tblGrid>
              <a:tr h="205547">
                <a:tc>
                  <a:txBody>
                    <a:bodyPr/>
                    <a:lstStyle/>
                    <a:p>
                      <a:pPr algn="ctr"/>
                      <a:r>
                        <a:rPr kumimoji="1" lang="ja-JP" altLang="en-US" sz="1100" b="1">
                          <a:solidFill>
                            <a:schemeClr val="bg1"/>
                          </a:solidFill>
                        </a:rPr>
                        <a:t>分類</a:t>
                      </a:r>
                      <a:r>
                        <a:rPr kumimoji="1" lang="en-US" altLang="ja-JP" sz="1100" b="1" dirty="0">
                          <a:solidFill>
                            <a:schemeClr val="bg1"/>
                          </a:solidFill>
                        </a:rPr>
                        <a:t>1</a:t>
                      </a:r>
                      <a:endParaRPr kumimoji="1" lang="ja-JP" altLang="en-US" sz="1100" b="1" dirty="0">
                        <a:solidFill>
                          <a:schemeClr val="bg1"/>
                        </a:solidFill>
                      </a:endParaRPr>
                    </a:p>
                  </a:txBody>
                  <a:tcPr marL="36000" marR="3600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1100">
                          <a:solidFill>
                            <a:schemeClr val="bg1"/>
                          </a:solidFill>
                        </a:rPr>
                        <a:t>分類</a:t>
                      </a:r>
                      <a:r>
                        <a:rPr kumimoji="1" lang="en-US" altLang="ja-JP" sz="1100" dirty="0">
                          <a:solidFill>
                            <a:schemeClr val="bg1"/>
                          </a:solidFill>
                        </a:rPr>
                        <a:t>2</a:t>
                      </a:r>
                      <a:endParaRPr kumimoji="1" lang="ja-JP" altLang="en-US" sz="1100" dirty="0">
                        <a:solidFill>
                          <a:schemeClr val="bg1"/>
                        </a:solidFill>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1100">
                          <a:solidFill>
                            <a:schemeClr val="bg1"/>
                          </a:solidFill>
                        </a:rPr>
                        <a:t>資料名</a:t>
                      </a:r>
                      <a:endParaRPr kumimoji="1" lang="ja-JP" altLang="en-US" sz="1100" dirty="0">
                        <a:solidFill>
                          <a:schemeClr val="bg1"/>
                        </a:solidFill>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1243370613"/>
                  </a:ext>
                </a:extLst>
              </a:tr>
              <a:tr h="205547">
                <a:tc rowSpan="8">
                  <a:txBody>
                    <a:bodyPr/>
                    <a:lstStyle/>
                    <a:p>
                      <a:pPr marL="0" marR="0" lvl="0" indent="0" algn="l" defTabSz="990564" rtl="0" eaLnBrk="1" fontAlgn="t" latinLnBrk="0" hangingPunct="1">
                        <a:lnSpc>
                          <a:spcPct val="100000"/>
                        </a:lnSpc>
                        <a:spcBef>
                          <a:spcPts val="0"/>
                        </a:spcBef>
                        <a:spcAft>
                          <a:spcPts val="0"/>
                        </a:spcAft>
                        <a:buClrTx/>
                        <a:buSzTx/>
                        <a:buFontTx/>
                        <a:buNone/>
                        <a:tabLst/>
                        <a:defRPr/>
                      </a:pPr>
                      <a:r>
                        <a:rPr kumimoji="0" lang="en-US" altLang="ja-JP" sz="1050" b="0" i="0" u="none" strike="noStrike" kern="0" cap="none" spc="0" normalizeH="0" baseline="0" noProof="0" dirty="0">
                          <a:ln>
                            <a:noFill/>
                          </a:ln>
                          <a:solidFill>
                            <a:schemeClr val="tx1"/>
                          </a:solidFill>
                          <a:effectLst/>
                          <a:uLnTx/>
                          <a:uFillTx/>
                          <a:latin typeface="+mn-ea"/>
                        </a:rPr>
                        <a:t>3. </a:t>
                      </a:r>
                      <a:r>
                        <a:rPr kumimoji="0" lang="ja-JP" altLang="en-US" sz="1050" b="0" i="0" u="none" strike="noStrike" kern="0" cap="none" spc="0" normalizeH="0" baseline="0" noProof="0">
                          <a:ln>
                            <a:noFill/>
                          </a:ln>
                          <a:solidFill>
                            <a:schemeClr val="tx1"/>
                          </a:solidFill>
                          <a:effectLst/>
                          <a:uLnTx/>
                          <a:uFillTx/>
                          <a:latin typeface="+mn-ea"/>
                        </a:rPr>
                        <a:t>依頼内容に係る参考資料</a:t>
                      </a:r>
                      <a:endParaRPr kumimoji="0" lang="en-US" altLang="ja-JP" sz="1050" b="0" i="0" u="none" strike="noStrike" kern="0" cap="none" spc="0" normalizeH="0" baseline="0" noProof="0" dirty="0">
                        <a:ln>
                          <a:noFill/>
                        </a:ln>
                        <a:solidFill>
                          <a:schemeClr val="tx1"/>
                        </a:solidFill>
                        <a:effectLst/>
                        <a:uLnTx/>
                        <a:uFillTx/>
                        <a:latin typeface="+mn-ea"/>
                      </a:endParaRPr>
                    </a:p>
                    <a:p>
                      <a:pPr marL="0" marR="0" lvl="0" indent="0" algn="l" defTabSz="990564" rtl="0" eaLnBrk="1" fontAlgn="t"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chemeClr val="tx1"/>
                          </a:solidFill>
                          <a:effectLst/>
                          <a:uLnTx/>
                          <a:uFillTx/>
                          <a:latin typeface="+mn-ea"/>
                        </a:rPr>
                        <a:t>（続き）</a:t>
                      </a:r>
                      <a:endParaRPr kumimoji="0" lang="en-US" altLang="ja-JP" sz="1050" b="0" i="0" u="none" strike="noStrike" kern="0" cap="none" spc="0" normalizeH="0" baseline="0" noProof="0" dirty="0">
                        <a:ln>
                          <a:noFill/>
                        </a:ln>
                        <a:solidFill>
                          <a:schemeClr val="tx1"/>
                        </a:solidFill>
                        <a:effectLst/>
                        <a:uLnTx/>
                        <a:uFillTx/>
                        <a:latin typeface="+mn-ea"/>
                      </a:endParaRPr>
                    </a:p>
                  </a:txBody>
                  <a:tcPr marL="36000" marR="3600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8">
                  <a:txBody>
                    <a:bodyPr/>
                    <a:lstStyle/>
                    <a:p>
                      <a:pPr marL="0" marR="0" lvl="0" indent="0" algn="l" defTabSz="990564" rtl="0" eaLnBrk="1" fontAlgn="t" latinLnBrk="0" hangingPunct="1">
                        <a:lnSpc>
                          <a:spcPct val="100000"/>
                        </a:lnSpc>
                        <a:spcBef>
                          <a:spcPts val="0"/>
                        </a:spcBef>
                        <a:spcAft>
                          <a:spcPts val="0"/>
                        </a:spcAft>
                        <a:buClrTx/>
                        <a:buSzTx/>
                        <a:buFont typeface="Arial" panose="020B0604020202020204" pitchFamily="34" charset="0"/>
                        <a:buNone/>
                        <a:tabLst/>
                        <a:defRPr/>
                      </a:pPr>
                      <a:r>
                        <a:rPr lang="ja-JP" altLang="en-US" sz="1050" b="0" i="0" u="none" strike="noStrike">
                          <a:solidFill>
                            <a:schemeClr val="tx1"/>
                          </a:solidFill>
                          <a:effectLst/>
                          <a:latin typeface="+mn-ea"/>
                          <a:ea typeface="+mn-ea"/>
                        </a:rPr>
                        <a:t>西部医療センター</a:t>
                      </a: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90564" rtl="0" eaLnBrk="1" fontAlgn="t" latinLnBrk="0" hangingPunct="1">
                        <a:lnSpc>
                          <a:spcPct val="100000"/>
                        </a:lnSpc>
                        <a:spcBef>
                          <a:spcPts val="0"/>
                        </a:spcBef>
                        <a:spcAft>
                          <a:spcPts val="0"/>
                        </a:spcAft>
                        <a:buClrTx/>
                        <a:buSzTx/>
                        <a:buFont typeface="Arial" panose="020B0604020202020204" pitchFamily="34" charset="0"/>
                        <a:buNone/>
                        <a:tabLst/>
                        <a:defRPr/>
                      </a:pPr>
                      <a:r>
                        <a:rPr lang="ja-JP" altLang="en-US" sz="1050" b="0" i="0" u="none" strike="noStrike">
                          <a:solidFill>
                            <a:schemeClr val="tx1"/>
                          </a:solidFill>
                          <a:effectLst/>
                          <a:latin typeface="+mn-ea"/>
                          <a:ea typeface="+mn-ea"/>
                        </a:rPr>
                        <a:t>資料</a:t>
                      </a:r>
                      <a:r>
                        <a:rPr lang="en-US" altLang="ja-JP" sz="1050" b="0" i="0" u="none" strike="noStrike">
                          <a:solidFill>
                            <a:schemeClr val="tx1"/>
                          </a:solidFill>
                          <a:effectLst/>
                          <a:latin typeface="+mn-ea"/>
                          <a:ea typeface="+mn-ea"/>
                        </a:rPr>
                        <a:t>3-1_</a:t>
                      </a:r>
                      <a:r>
                        <a:rPr lang="ja-JP" altLang="en-US" sz="1050" b="0" i="0" u="none" strike="noStrike">
                          <a:solidFill>
                            <a:schemeClr val="tx1"/>
                          </a:solidFill>
                          <a:effectLst/>
                          <a:latin typeface="+mn-ea"/>
                          <a:ea typeface="+mn-ea"/>
                        </a:rPr>
                        <a:t>システム</a:t>
                      </a:r>
                      <a:r>
                        <a:rPr lang="ja-JP" altLang="en-US" sz="1050" b="0" i="0" u="none" strike="noStrike" dirty="0">
                          <a:solidFill>
                            <a:schemeClr val="tx1"/>
                          </a:solidFill>
                          <a:effectLst/>
                          <a:latin typeface="+mn-ea"/>
                          <a:ea typeface="+mn-ea"/>
                        </a:rPr>
                        <a:t>全体図</a:t>
                      </a:r>
                      <a:endParaRPr lang="en-US" altLang="ja-JP" sz="1050" b="0" i="0" u="none" strike="noStrike" dirty="0">
                        <a:solidFill>
                          <a:schemeClr val="tx1"/>
                        </a:solidFill>
                        <a:effectLst/>
                        <a:latin typeface="+mn-ea"/>
                        <a:ea typeface="+mn-ea"/>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05547">
                <a:tc vMerge="1">
                  <a:txBody>
                    <a:bodyPr/>
                    <a:lstStyle/>
                    <a:p>
                      <a:pPr algn="l" fontAlgn="t"/>
                      <a:endParaRPr lang="ja-JP" altLang="en-US" sz="1200" b="1" i="0" u="none" strike="noStrike" dirty="0">
                        <a:solidFill>
                          <a:schemeClr val="tx1"/>
                        </a:solidFill>
                        <a:effectLst/>
                        <a:latin typeface="+mn-ea"/>
                        <a:ea typeface="+mn-ea"/>
                      </a:endParaRPr>
                    </a:p>
                  </a:txBody>
                  <a:tcPr marL="36000" marR="36000" marT="36000" marB="360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indent="0" algn="l" fontAlgn="t">
                        <a:buFont typeface="Arial" panose="020B0604020202020204" pitchFamily="34" charset="0"/>
                        <a:buNone/>
                      </a:pPr>
                      <a:endParaRPr lang="en-US" altLang="ja-JP" sz="1200" b="0" i="0" u="none" strike="noStrike" dirty="0">
                        <a:solidFill>
                          <a:schemeClr val="tx1"/>
                        </a:solidFill>
                        <a:effectLst/>
                        <a:latin typeface="+mn-ea"/>
                        <a:ea typeface="+mn-ea"/>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90564" rtl="0" eaLnBrk="1" fontAlgn="t" latinLnBrk="0" hangingPunct="1">
                        <a:lnSpc>
                          <a:spcPct val="100000"/>
                        </a:lnSpc>
                        <a:spcBef>
                          <a:spcPts val="0"/>
                        </a:spcBef>
                        <a:spcAft>
                          <a:spcPts val="0"/>
                        </a:spcAft>
                        <a:buClrTx/>
                        <a:buSzTx/>
                        <a:buFont typeface="Arial" panose="020B0604020202020204" pitchFamily="34" charset="0"/>
                        <a:buNone/>
                        <a:tabLst/>
                        <a:defRPr/>
                      </a:pPr>
                      <a:r>
                        <a:rPr lang="ja-JP" altLang="en-US" sz="1050" b="0" i="0" u="none" strike="noStrike">
                          <a:solidFill>
                            <a:schemeClr val="tx1"/>
                          </a:solidFill>
                          <a:effectLst/>
                          <a:latin typeface="+mn-ea"/>
                          <a:ea typeface="+mn-ea"/>
                        </a:rPr>
                        <a:t>資料</a:t>
                      </a:r>
                      <a:r>
                        <a:rPr lang="en-US" altLang="ja-JP" sz="1050" b="0" i="0" u="none" strike="noStrike">
                          <a:solidFill>
                            <a:schemeClr val="tx1"/>
                          </a:solidFill>
                          <a:effectLst/>
                          <a:latin typeface="+mn-ea"/>
                          <a:ea typeface="+mn-ea"/>
                        </a:rPr>
                        <a:t>3-2_</a:t>
                      </a:r>
                      <a:r>
                        <a:rPr lang="ja-JP" altLang="en-US" sz="1050" b="0" i="0" u="none" strike="noStrike">
                          <a:solidFill>
                            <a:schemeClr val="tx1"/>
                          </a:solidFill>
                          <a:effectLst/>
                          <a:latin typeface="+mn-ea"/>
                          <a:ea typeface="+mn-ea"/>
                        </a:rPr>
                        <a:t>システム間</a:t>
                      </a:r>
                      <a:r>
                        <a:rPr lang="ja-JP" altLang="en-US" sz="1050" b="0" i="0" u="none" strike="noStrike" dirty="0">
                          <a:solidFill>
                            <a:schemeClr val="tx1"/>
                          </a:solidFill>
                          <a:effectLst/>
                          <a:latin typeface="+mn-ea"/>
                          <a:ea typeface="+mn-ea"/>
                        </a:rPr>
                        <a:t>連携一覧</a:t>
                      </a:r>
                      <a:endParaRPr lang="en-US" altLang="ja-JP" sz="1050" b="0" i="0" u="none" strike="noStrike" dirty="0">
                        <a:solidFill>
                          <a:schemeClr val="tx1"/>
                        </a:solidFill>
                        <a:effectLst/>
                        <a:latin typeface="+mn-ea"/>
                        <a:ea typeface="+mn-ea"/>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9208188"/>
                  </a:ext>
                </a:extLst>
              </a:tr>
              <a:tr h="205547">
                <a:tc vMerge="1">
                  <a:txBody>
                    <a:bodyPr/>
                    <a:lstStyle/>
                    <a:p>
                      <a:pPr algn="l" fontAlgn="t"/>
                      <a:endParaRPr lang="ja-JP" altLang="en-US" sz="1200" b="1" i="0" u="none" strike="noStrike" dirty="0">
                        <a:solidFill>
                          <a:schemeClr val="tx1"/>
                        </a:solidFill>
                        <a:effectLst/>
                        <a:latin typeface="+mn-ea"/>
                        <a:ea typeface="+mn-ea"/>
                      </a:endParaRPr>
                    </a:p>
                  </a:txBody>
                  <a:tcPr marL="36000" marR="36000" marT="36000" marB="360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indent="0" algn="l" fontAlgn="t">
                        <a:buFont typeface="Arial" panose="020B0604020202020204" pitchFamily="34" charset="0"/>
                        <a:buNone/>
                      </a:pPr>
                      <a:endParaRPr lang="en-US" altLang="ja-JP" sz="1200" b="0" i="0" u="none" strike="noStrike" dirty="0">
                        <a:solidFill>
                          <a:schemeClr val="tx1"/>
                        </a:solidFill>
                        <a:effectLst/>
                        <a:latin typeface="+mn-ea"/>
                        <a:ea typeface="+mn-ea"/>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fontAlgn="t">
                        <a:buFont typeface="Arial" panose="020B0604020202020204" pitchFamily="34" charset="0"/>
                        <a:buNone/>
                      </a:pPr>
                      <a:r>
                        <a:rPr lang="ja-JP" altLang="en-US" sz="1050" b="0" i="0" u="none" strike="noStrike">
                          <a:solidFill>
                            <a:schemeClr val="tx1"/>
                          </a:solidFill>
                          <a:effectLst/>
                          <a:latin typeface="+mn-ea"/>
                          <a:ea typeface="+mn-ea"/>
                        </a:rPr>
                        <a:t>資料</a:t>
                      </a:r>
                      <a:r>
                        <a:rPr lang="en-US" altLang="ja-JP" sz="1050" b="0" i="0" u="none" strike="noStrike">
                          <a:solidFill>
                            <a:schemeClr val="tx1"/>
                          </a:solidFill>
                          <a:effectLst/>
                          <a:latin typeface="+mn-ea"/>
                          <a:ea typeface="+mn-ea"/>
                        </a:rPr>
                        <a:t>3-3_</a:t>
                      </a:r>
                      <a:r>
                        <a:rPr lang="ja-JP" altLang="en-US" sz="1050" b="0" i="0" u="none" strike="noStrike">
                          <a:solidFill>
                            <a:schemeClr val="tx1"/>
                          </a:solidFill>
                          <a:effectLst/>
                          <a:latin typeface="+mn-ea"/>
                          <a:ea typeface="+mn-ea"/>
                        </a:rPr>
                        <a:t>接続機器一覧</a:t>
                      </a:r>
                      <a:endParaRPr lang="en-US" altLang="ja-JP" sz="1050" b="0" i="0" u="none" strike="noStrike" dirty="0">
                        <a:solidFill>
                          <a:schemeClr val="tx1"/>
                        </a:solidFill>
                        <a:effectLst/>
                        <a:latin typeface="+mn-ea"/>
                        <a:ea typeface="+mn-ea"/>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4780535"/>
                  </a:ext>
                </a:extLst>
              </a:tr>
              <a:tr h="205547">
                <a:tc vMerge="1">
                  <a:txBody>
                    <a:bodyPr/>
                    <a:lstStyle/>
                    <a:p>
                      <a:pPr marL="0" marR="0" lvl="0" indent="0" algn="l" defTabSz="990564" rtl="0" eaLnBrk="1" fontAlgn="t"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dirty="0">
                        <a:ln>
                          <a:noFill/>
                        </a:ln>
                        <a:solidFill>
                          <a:schemeClr val="tx1"/>
                        </a:solidFill>
                        <a:effectLst/>
                        <a:uLnTx/>
                        <a:uFillTx/>
                        <a:latin typeface="+mn-ea"/>
                      </a:endParaRPr>
                    </a:p>
                  </a:txBody>
                  <a:tcPr marL="36000" marR="36000" marT="36000" marB="360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indent="0" algn="l" fontAlgn="t">
                        <a:buFont typeface="Arial" panose="020B0604020202020204" pitchFamily="34" charset="0"/>
                        <a:buNone/>
                      </a:pPr>
                      <a:endParaRPr lang="en-US" altLang="ja-JP" sz="1200" b="0" i="0" u="none" strike="noStrike" dirty="0">
                        <a:solidFill>
                          <a:schemeClr val="tx1"/>
                        </a:solidFill>
                        <a:effectLst/>
                        <a:latin typeface="+mn-ea"/>
                        <a:ea typeface="+mn-ea"/>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fontAlgn="t">
                        <a:buFont typeface="Arial" panose="020B0604020202020204" pitchFamily="34" charset="0"/>
                        <a:buNone/>
                      </a:pPr>
                      <a:r>
                        <a:rPr kumimoji="1" lang="ja-JP" altLang="en-US" sz="1050" b="0" i="0" u="none" strike="noStrike" kern="1200" cap="none" spc="0" normalizeH="0" baseline="0" noProof="0">
                          <a:ln>
                            <a:noFill/>
                          </a:ln>
                          <a:solidFill>
                            <a:prstClr val="black"/>
                          </a:solidFill>
                          <a:effectLst/>
                          <a:uLnTx/>
                          <a:uFillTx/>
                          <a:latin typeface="Yu Gothic UI"/>
                          <a:ea typeface="+mn-ea"/>
                          <a:cs typeface="+mn-cs"/>
                        </a:rPr>
                        <a:t>資料</a:t>
                      </a:r>
                      <a:r>
                        <a:rPr kumimoji="1" lang="en-US" altLang="ja-JP" sz="1050" b="0" i="0" u="none" strike="noStrike" kern="1200" cap="none" spc="0" normalizeH="0" baseline="0" noProof="0">
                          <a:ln>
                            <a:noFill/>
                          </a:ln>
                          <a:solidFill>
                            <a:prstClr val="black"/>
                          </a:solidFill>
                          <a:effectLst/>
                          <a:uLnTx/>
                          <a:uFillTx/>
                          <a:latin typeface="Yu Gothic UI"/>
                          <a:ea typeface="+mn-ea"/>
                          <a:cs typeface="+mn-cs"/>
                        </a:rPr>
                        <a:t>3-4_</a:t>
                      </a:r>
                      <a:r>
                        <a:rPr lang="ja-JP" altLang="en-US" sz="1050" b="0" i="0" u="none" strike="noStrike">
                          <a:solidFill>
                            <a:schemeClr val="tx1"/>
                          </a:solidFill>
                          <a:effectLst/>
                          <a:latin typeface="+mn-ea"/>
                          <a:ea typeface="+mn-ea"/>
                        </a:rPr>
                        <a:t>端末</a:t>
                      </a:r>
                      <a:r>
                        <a:rPr lang="ja-JP" altLang="en-US" sz="1050" b="0" i="0" u="none" strike="noStrike" dirty="0">
                          <a:solidFill>
                            <a:schemeClr val="tx1"/>
                          </a:solidFill>
                          <a:effectLst/>
                          <a:latin typeface="+mn-ea"/>
                          <a:ea typeface="+mn-ea"/>
                        </a:rPr>
                        <a:t>等機器台数一覧</a:t>
                      </a:r>
                      <a:endParaRPr lang="en-US" altLang="ja-JP" sz="1050" b="0" i="0" u="none" strike="noStrike" dirty="0">
                        <a:solidFill>
                          <a:schemeClr val="tx1"/>
                        </a:solidFill>
                        <a:effectLst/>
                        <a:latin typeface="+mn-ea"/>
                        <a:ea typeface="+mn-ea"/>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8175448"/>
                  </a:ext>
                </a:extLst>
              </a:tr>
              <a:tr h="205547">
                <a:tc vMerge="1">
                  <a:txBody>
                    <a:bodyPr/>
                    <a:lstStyle/>
                    <a:p>
                      <a:pPr algn="l" fontAlgn="t"/>
                      <a:endParaRPr lang="ja-JP" altLang="en-US" sz="1200" b="1" i="0" u="none" strike="noStrike" dirty="0">
                        <a:solidFill>
                          <a:schemeClr val="tx1"/>
                        </a:solidFill>
                        <a:effectLst/>
                        <a:latin typeface="+mn-ea"/>
                        <a:ea typeface="+mn-ea"/>
                      </a:endParaRPr>
                    </a:p>
                  </a:txBody>
                  <a:tcPr marL="36000" marR="36000" marT="36000" marB="360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indent="0" algn="l" fontAlgn="t">
                        <a:buFont typeface="Arial" panose="020B0604020202020204" pitchFamily="34" charset="0"/>
                        <a:buNone/>
                      </a:pPr>
                      <a:endParaRPr lang="ja-JP" altLang="en-US" sz="1200" b="0" i="0" u="none" strike="noStrike" dirty="0">
                        <a:solidFill>
                          <a:schemeClr val="tx1"/>
                        </a:solidFill>
                        <a:effectLst/>
                        <a:latin typeface="+mn-ea"/>
                        <a:ea typeface="+mn-ea"/>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fontAlgn="t">
                        <a:buFont typeface="Arial" panose="020B0604020202020204" pitchFamily="34" charset="0"/>
                        <a:buNone/>
                      </a:pPr>
                      <a:r>
                        <a:rPr kumimoji="1" lang="ja-JP" altLang="en-US" sz="1050" b="0" i="0" u="none" strike="noStrike" kern="1200" cap="none" spc="0" normalizeH="0" baseline="0" noProof="0">
                          <a:ln>
                            <a:noFill/>
                          </a:ln>
                          <a:solidFill>
                            <a:prstClr val="black"/>
                          </a:solidFill>
                          <a:effectLst/>
                          <a:uLnTx/>
                          <a:uFillTx/>
                          <a:latin typeface="Yu Gothic UI"/>
                          <a:ea typeface="+mn-ea"/>
                          <a:cs typeface="+mn-cs"/>
                        </a:rPr>
                        <a:t>資料</a:t>
                      </a:r>
                      <a:r>
                        <a:rPr kumimoji="1" lang="en-US" altLang="ja-JP" sz="1050" b="0" i="0" u="none" strike="noStrike" kern="1200" cap="none" spc="0" normalizeH="0" baseline="0" noProof="0">
                          <a:ln>
                            <a:noFill/>
                          </a:ln>
                          <a:solidFill>
                            <a:prstClr val="black"/>
                          </a:solidFill>
                          <a:effectLst/>
                          <a:uLnTx/>
                          <a:uFillTx/>
                          <a:latin typeface="Yu Gothic UI"/>
                          <a:ea typeface="+mn-ea"/>
                          <a:cs typeface="+mn-cs"/>
                        </a:rPr>
                        <a:t>3-5_</a:t>
                      </a:r>
                      <a:r>
                        <a:rPr lang="ja-JP" altLang="en-US" sz="1050" b="0" i="0" u="none" strike="noStrike">
                          <a:solidFill>
                            <a:schemeClr val="tx1"/>
                          </a:solidFill>
                          <a:effectLst/>
                          <a:latin typeface="+mn-ea"/>
                          <a:ea typeface="+mn-ea"/>
                        </a:rPr>
                        <a:t>帳票一覧</a:t>
                      </a:r>
                      <a:endParaRPr lang="ja-JP" altLang="en-US" sz="1050" b="0" i="0" u="none" strike="noStrike" dirty="0">
                        <a:solidFill>
                          <a:schemeClr val="tx1"/>
                        </a:solidFill>
                        <a:effectLst/>
                        <a:latin typeface="+mn-ea"/>
                        <a:ea typeface="+mn-ea"/>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7376483"/>
                  </a:ext>
                </a:extLst>
              </a:tr>
              <a:tr h="205547">
                <a:tc vMerge="1">
                  <a:txBody>
                    <a:bodyPr/>
                    <a:lstStyle/>
                    <a:p>
                      <a:endParaRPr kumimoji="1" lang="ja-JP" alt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fontAlgn="t">
                        <a:buFont typeface="Arial" panose="020B0604020202020204" pitchFamily="34" charset="0"/>
                        <a:buNone/>
                      </a:pPr>
                      <a:r>
                        <a:rPr kumimoji="1" lang="ja-JP" altLang="en-US" sz="1050" b="0" i="0" u="none" strike="noStrike" kern="1200" cap="none" spc="0" normalizeH="0" baseline="0" noProof="0">
                          <a:ln>
                            <a:noFill/>
                          </a:ln>
                          <a:solidFill>
                            <a:prstClr val="black"/>
                          </a:solidFill>
                          <a:effectLst/>
                          <a:uLnTx/>
                          <a:uFillTx/>
                          <a:latin typeface="Yu Gothic UI"/>
                          <a:ea typeface="+mn-ea"/>
                          <a:cs typeface="+mn-cs"/>
                        </a:rPr>
                        <a:t>資料</a:t>
                      </a:r>
                      <a:r>
                        <a:rPr kumimoji="1" lang="en-US" altLang="ja-JP" sz="1050" b="0" i="0" u="none" strike="noStrike" kern="1200" cap="none" spc="0" normalizeH="0" baseline="0" noProof="0">
                          <a:ln>
                            <a:noFill/>
                          </a:ln>
                          <a:solidFill>
                            <a:prstClr val="black"/>
                          </a:solidFill>
                          <a:effectLst/>
                          <a:uLnTx/>
                          <a:uFillTx/>
                          <a:latin typeface="Yu Gothic UI"/>
                          <a:ea typeface="+mn-ea"/>
                          <a:cs typeface="+mn-cs"/>
                        </a:rPr>
                        <a:t>3-6_</a:t>
                      </a:r>
                      <a:r>
                        <a:rPr lang="ja-JP" altLang="en-US" sz="1050" b="0" i="0" u="none" strike="noStrike">
                          <a:solidFill>
                            <a:schemeClr val="tx1"/>
                          </a:solidFill>
                          <a:effectLst/>
                          <a:latin typeface="+mn-ea"/>
                          <a:ea typeface="+mn-ea"/>
                        </a:rPr>
                        <a:t>ネットワーク構成図</a:t>
                      </a:r>
                      <a:endParaRPr lang="ja-JP" altLang="en-US" sz="1050" b="0" i="0" u="none" strike="noStrike" dirty="0">
                        <a:solidFill>
                          <a:schemeClr val="tx1"/>
                        </a:solidFill>
                        <a:effectLst/>
                        <a:latin typeface="+mn-ea"/>
                        <a:ea typeface="+mn-ea"/>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2190013"/>
                  </a:ext>
                </a:extLst>
              </a:tr>
              <a:tr h="205547">
                <a:tc vMerge="1">
                  <a:txBody>
                    <a:bodyPr/>
                    <a:lstStyle/>
                    <a:p>
                      <a:endParaRPr kumimoji="1" lang="ja-JP" altLang="en-US"/>
                    </a:p>
                  </a:txBody>
                  <a:tcPr/>
                </a:tc>
                <a:tc vMerge="1">
                  <a:txBody>
                    <a:bodyPr/>
                    <a:lstStyle/>
                    <a:p>
                      <a:endParaRPr kumimoji="1" lang="ja-JP" altLang="en-US"/>
                    </a:p>
                  </a:txBody>
                  <a:tcPr/>
                </a:tc>
                <a:tc>
                  <a:txBody>
                    <a:bodyPr/>
                    <a:lstStyle/>
                    <a:p>
                      <a:pPr marL="0" indent="0" algn="l" fontAlgn="t">
                        <a:buFont typeface="Arial" panose="020B0604020202020204" pitchFamily="34" charset="0"/>
                        <a:buNone/>
                      </a:pPr>
                      <a:r>
                        <a:rPr kumimoji="1" lang="ja-JP" altLang="en-US" sz="1050" b="0" i="0" u="none" strike="noStrike" kern="1200" cap="none" spc="0" normalizeH="0" baseline="0" noProof="0">
                          <a:ln>
                            <a:noFill/>
                          </a:ln>
                          <a:solidFill>
                            <a:prstClr val="black"/>
                          </a:solidFill>
                          <a:effectLst/>
                          <a:uLnTx/>
                          <a:uFillTx/>
                          <a:latin typeface="Yu Gothic UI"/>
                          <a:ea typeface="+mn-ea"/>
                          <a:cs typeface="+mn-cs"/>
                        </a:rPr>
                        <a:t>資料</a:t>
                      </a:r>
                      <a:r>
                        <a:rPr kumimoji="1" lang="en-US" altLang="ja-JP" sz="1050" b="0" i="0" u="none" strike="noStrike" kern="1200" cap="none" spc="0" normalizeH="0" baseline="0" noProof="0">
                          <a:ln>
                            <a:noFill/>
                          </a:ln>
                          <a:solidFill>
                            <a:prstClr val="black"/>
                          </a:solidFill>
                          <a:effectLst/>
                          <a:uLnTx/>
                          <a:uFillTx/>
                          <a:latin typeface="Yu Gothic UI"/>
                          <a:ea typeface="+mn-ea"/>
                          <a:cs typeface="+mn-cs"/>
                        </a:rPr>
                        <a:t>3-7_</a:t>
                      </a:r>
                      <a:r>
                        <a:rPr lang="ja-JP" altLang="en-US" sz="1050" b="0" i="0" u="none" strike="noStrike">
                          <a:solidFill>
                            <a:schemeClr val="tx1"/>
                          </a:solidFill>
                          <a:effectLst/>
                          <a:latin typeface="+mn-ea"/>
                          <a:ea typeface="+mn-ea"/>
                        </a:rPr>
                        <a:t>調達するソフトウェア一覧</a:t>
                      </a:r>
                      <a:endParaRPr lang="ja-JP" altLang="en-US" sz="1050" b="0" i="0" u="none" strike="noStrike" dirty="0">
                        <a:solidFill>
                          <a:schemeClr val="tx1"/>
                        </a:solidFill>
                        <a:effectLst/>
                        <a:latin typeface="+mn-ea"/>
                        <a:ea typeface="+mn-ea"/>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2099220"/>
                  </a:ext>
                </a:extLst>
              </a:tr>
              <a:tr h="205547">
                <a:tc vMerge="1">
                  <a:txBody>
                    <a:bodyPr/>
                    <a:lstStyle/>
                    <a:p>
                      <a:endParaRPr kumimoji="1" lang="ja-JP" altLang="en-US"/>
                    </a:p>
                  </a:txBody>
                  <a:tcPr/>
                </a:tc>
                <a:tc vMerge="1">
                  <a:txBody>
                    <a:bodyPr/>
                    <a:lstStyle/>
                    <a:p>
                      <a:endParaRPr kumimoji="1" lang="ja-JP" altLang="en-US"/>
                    </a:p>
                  </a:txBody>
                  <a:tcPr/>
                </a:tc>
                <a:tc>
                  <a:txBody>
                    <a:bodyPr/>
                    <a:lstStyle/>
                    <a:p>
                      <a:pPr marL="0" indent="0" algn="l" fontAlgn="t">
                        <a:buFont typeface="Arial" panose="020B0604020202020204" pitchFamily="34" charset="0"/>
                        <a:buNone/>
                      </a:pPr>
                      <a:r>
                        <a:rPr kumimoji="1" lang="ja-JP" altLang="en-US" sz="1050" b="0" i="0" u="none" strike="noStrike" kern="1200" cap="none" spc="0" normalizeH="0" baseline="0" noProof="0">
                          <a:ln>
                            <a:noFill/>
                          </a:ln>
                          <a:solidFill>
                            <a:prstClr val="black"/>
                          </a:solidFill>
                          <a:effectLst/>
                          <a:uLnTx/>
                          <a:uFillTx/>
                          <a:latin typeface="Yu Gothic UI"/>
                          <a:ea typeface="+mn-ea"/>
                          <a:cs typeface="+mn-cs"/>
                        </a:rPr>
                        <a:t>資料</a:t>
                      </a:r>
                      <a:r>
                        <a:rPr kumimoji="1" lang="en-US" altLang="ja-JP" sz="1050" b="0" i="0" u="none" strike="noStrike" kern="1200" cap="none" spc="0" normalizeH="0" baseline="0" noProof="0">
                          <a:ln>
                            <a:noFill/>
                          </a:ln>
                          <a:solidFill>
                            <a:prstClr val="black"/>
                          </a:solidFill>
                          <a:effectLst/>
                          <a:uLnTx/>
                          <a:uFillTx/>
                          <a:latin typeface="Yu Gothic UI"/>
                          <a:ea typeface="+mn-ea"/>
                          <a:cs typeface="+mn-cs"/>
                        </a:rPr>
                        <a:t>3-8_</a:t>
                      </a:r>
                      <a:r>
                        <a:rPr lang="ja-JP" altLang="en-US" sz="1050" b="0" i="0" u="none" strike="noStrike">
                          <a:solidFill>
                            <a:schemeClr val="tx1"/>
                          </a:solidFill>
                          <a:effectLst/>
                          <a:latin typeface="+mn-ea"/>
                          <a:ea typeface="+mn-ea"/>
                        </a:rPr>
                        <a:t>ベンダー連絡先一覧</a:t>
                      </a:r>
                      <a:endParaRPr lang="ja-JP" altLang="en-US" sz="1050" b="0" i="0" u="none" strike="noStrike" dirty="0">
                        <a:solidFill>
                          <a:schemeClr val="tx1"/>
                        </a:solidFill>
                        <a:effectLst/>
                        <a:latin typeface="+mn-ea"/>
                        <a:ea typeface="+mn-ea"/>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5787538"/>
                  </a:ext>
                </a:extLst>
              </a:tr>
            </a:tbl>
          </a:graphicData>
        </a:graphic>
      </p:graphicFrame>
    </p:spTree>
    <p:extLst>
      <p:ext uri="{BB962C8B-B14F-4D97-AF65-F5344CB8AC3E}">
        <p14:creationId xmlns:p14="http://schemas.microsoft.com/office/powerpoint/2010/main" val="637783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997DA5D-7764-AA06-4246-FD908776E51B}"/>
              </a:ext>
            </a:extLst>
          </p:cNvPr>
          <p:cNvSpPr>
            <a:spLocks noGrp="1"/>
          </p:cNvSpPr>
          <p:nvPr>
            <p:ph type="body" sz="quarter" idx="10"/>
          </p:nvPr>
        </p:nvSpPr>
        <p:spPr>
          <a:xfrm>
            <a:off x="1029599" y="2232000"/>
            <a:ext cx="7933426" cy="432000"/>
          </a:xfrm>
        </p:spPr>
        <p:txBody>
          <a:bodyPr/>
          <a:lstStyle/>
          <a:p>
            <a:r>
              <a:rPr kumimoji="1" lang="ja-JP" altLang="en-US"/>
              <a:t>更新範囲</a:t>
            </a:r>
          </a:p>
        </p:txBody>
      </p:sp>
      <p:sp>
        <p:nvSpPr>
          <p:cNvPr id="3" name="スライド番号プレースホルダー 2">
            <a:extLst>
              <a:ext uri="{FF2B5EF4-FFF2-40B4-BE49-F238E27FC236}">
                <a16:creationId xmlns:a16="http://schemas.microsoft.com/office/drawing/2014/main" id="{096E104C-E411-1AB2-4827-F46384C7E3BE}"/>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5FCFE5-FE56-4EF1-80A8-07776887C2A1}" type="slidenum">
              <a:rPr kumimoji="0" lang="ja-JP" altLang="en-US" sz="900" b="0" i="0" u="none" strike="noStrike" kern="1200" cap="none" spc="0" normalizeH="0" baseline="0" noProof="0" smtClean="0">
                <a:ln>
                  <a:noFill/>
                </a:ln>
                <a:solidFill>
                  <a:prstClr val="black"/>
                </a:solidFill>
                <a:effectLst/>
                <a:uLnTx/>
                <a:uFillTx/>
                <a:latin typeface="Calibri Light"/>
                <a:ea typeface="Yu Gothic UI"/>
                <a:cs typeface="+mn-cs"/>
                <a:sym typeface="+mn-lt"/>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ja-JP" altLang="en-US" sz="900" b="0" i="0" u="none" strike="noStrike" kern="1200" cap="none" spc="0" normalizeH="0" baseline="0" noProof="0" dirty="0">
              <a:ln>
                <a:noFill/>
              </a:ln>
              <a:solidFill>
                <a:prstClr val="black"/>
              </a:solidFill>
              <a:effectLst/>
              <a:uLnTx/>
              <a:uFillTx/>
              <a:latin typeface="Calibri Light"/>
              <a:ea typeface="Yu Gothic UI"/>
              <a:cs typeface="+mn-cs"/>
              <a:sym typeface="+mn-lt"/>
            </a:endParaRPr>
          </a:p>
        </p:txBody>
      </p:sp>
    </p:spTree>
    <p:extLst>
      <p:ext uri="{BB962C8B-B14F-4D97-AF65-F5344CB8AC3E}">
        <p14:creationId xmlns:p14="http://schemas.microsoft.com/office/powerpoint/2010/main" val="2022698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7F83E4DF-98EC-22B5-852D-CA0DBA212B85}"/>
              </a:ext>
            </a:extLst>
          </p:cNvPr>
          <p:cNvSpPr>
            <a:spLocks noGrp="1"/>
          </p:cNvSpPr>
          <p:nvPr>
            <p:ph idx="1"/>
          </p:nvPr>
        </p:nvSpPr>
        <p:spPr>
          <a:xfrm>
            <a:off x="416999" y="1475999"/>
            <a:ext cx="9072000" cy="2219701"/>
          </a:xfrm>
        </p:spPr>
        <p:txBody>
          <a:bodyPr/>
          <a:lstStyle/>
          <a:p>
            <a:pPr marL="171450" indent="-171450">
              <a:buFont typeface="Arial" panose="020B0604020202020204" pitchFamily="34" charset="0"/>
              <a:buChar char="•"/>
            </a:pPr>
            <a:r>
              <a:rPr lang="ja-JP" altLang="en-US"/>
              <a:t>本業務にて導入・更新する病院情報システムの主な更新・業務範囲は下記の通り。詳細な要件は仕様書の通り。</a:t>
            </a:r>
            <a:endParaRPr lang="en-US" altLang="ja-JP"/>
          </a:p>
          <a:p>
            <a:pPr marL="531450" lvl="2" indent="-171450">
              <a:buFont typeface="Wingdings" panose="05000000000000000000" pitchFamily="2" charset="2"/>
              <a:buChar char="ü"/>
            </a:pPr>
            <a:r>
              <a:rPr lang="ja-JP" altLang="en-US"/>
              <a:t>名古屋市立大学病院（桜山）の病院情報システムの更新（</a:t>
            </a:r>
            <a:r>
              <a:rPr lang="en-US" altLang="ja-JP"/>
              <a:t>※</a:t>
            </a:r>
            <a:r>
              <a:rPr lang="ja-JP" altLang="en-US"/>
              <a:t>）</a:t>
            </a:r>
            <a:endParaRPr lang="en-US" altLang="ja-JP"/>
          </a:p>
          <a:p>
            <a:pPr marL="531450" lvl="2" indent="-171450">
              <a:buFont typeface="Wingdings" panose="05000000000000000000" pitchFamily="2" charset="2"/>
              <a:buChar char="ü"/>
            </a:pPr>
            <a:r>
              <a:rPr lang="ja-JP" altLang="en-US"/>
              <a:t>西部医療センター（西部）の病院情報システムの更新（</a:t>
            </a:r>
            <a:r>
              <a:rPr lang="en-US" altLang="ja-JP"/>
              <a:t>※</a:t>
            </a:r>
            <a:r>
              <a:rPr lang="ja-JP" altLang="en-US"/>
              <a:t>）</a:t>
            </a:r>
            <a:endParaRPr lang="en-US" altLang="ja-JP"/>
          </a:p>
          <a:p>
            <a:pPr marL="531450" lvl="2" indent="-171450">
              <a:buFont typeface="Wingdings" panose="05000000000000000000" pitchFamily="2" charset="2"/>
              <a:buChar char="ü"/>
            </a:pPr>
            <a:r>
              <a:rPr lang="ja-JP" altLang="en-US"/>
              <a:t>市大病院群間でカルテの相互閲覧等の各種機能の実現及び、市大病院群の全施設のデータ利活用等を行える基盤の構築</a:t>
            </a:r>
            <a:endParaRPr lang="en-US" altLang="ja-JP"/>
          </a:p>
          <a:p>
            <a:pPr marL="531450" lvl="2" indent="-171450">
              <a:buFont typeface="Wingdings" panose="05000000000000000000" pitchFamily="2" charset="2"/>
              <a:buChar char="ü"/>
            </a:pPr>
            <a:r>
              <a:rPr lang="ja-JP" altLang="en-US"/>
              <a:t>上記に係る病院側作業の作業支援（マスタ移行、名寄せ・紐づけ等）</a:t>
            </a:r>
            <a:endParaRPr lang="en-US" altLang="ja-JP"/>
          </a:p>
          <a:p>
            <a:pPr marL="171450" indent="-171450">
              <a:buFont typeface="Arial" panose="020B0604020202020204" pitchFamily="34" charset="0"/>
              <a:buChar char="•"/>
            </a:pPr>
            <a:r>
              <a:rPr lang="ja-JP" altLang="en-US"/>
              <a:t>本業務にて調達する、ハードウェア、ソフトウェア、端末及び周辺機器等は仕様書及び、「依頼内容に係る資料」の通り。</a:t>
            </a:r>
            <a:endParaRPr lang="en-US" altLang="ja-JP"/>
          </a:p>
          <a:p>
            <a:pPr marL="171450" indent="-171450">
              <a:buFont typeface="Arial" panose="020B0604020202020204" pitchFamily="34" charset="0"/>
              <a:buChar char="•"/>
            </a:pPr>
            <a:r>
              <a:rPr lang="ja-JP" altLang="en-US"/>
              <a:t>本業務は、既設ネットワークの更新は含まない。ただし、病院情報システムを動かすための各種設定作業、既設ネットワークの経路変更・設定変更及び、新規にネットワークの敷設が必要となる場合は本業務に含めるものとする。</a:t>
            </a:r>
            <a:endParaRPr lang="en-US" altLang="ja-JP"/>
          </a:p>
          <a:p>
            <a:pPr marL="171450" indent="-171450">
              <a:buFont typeface="Arial" panose="020B0604020202020204" pitchFamily="34" charset="0"/>
              <a:buChar char="•"/>
            </a:pPr>
            <a:endParaRPr lang="en-US" altLang="ja-JP"/>
          </a:p>
          <a:p>
            <a:pPr marL="351450" lvl="1" indent="-171450">
              <a:buFont typeface="Yu Gothic" panose="020B0400000000000000" pitchFamily="50" charset="-128"/>
              <a:buChar char="※"/>
            </a:pPr>
            <a:r>
              <a:rPr lang="ja-JP" altLang="en-US"/>
              <a:t>名古屋市立大学病院（桜山）及び西部医療センター（西部）において本業務にて導入・更新するシステム範囲は「資料</a:t>
            </a:r>
            <a:r>
              <a:rPr lang="en-US" altLang="ja-JP"/>
              <a:t>1-2_</a:t>
            </a:r>
            <a:r>
              <a:rPr lang="ja-JP" altLang="en-US"/>
              <a:t>市大病院群のシステム一覧」 の通り。なお、 「資料</a:t>
            </a:r>
            <a:r>
              <a:rPr lang="en-US" altLang="ja-JP"/>
              <a:t>1-2_</a:t>
            </a:r>
            <a:r>
              <a:rPr lang="ja-JP" altLang="en-US"/>
              <a:t>市大病院群のシステム一覧」 における「更新区分」の説明は下記の通り。</a:t>
            </a:r>
            <a:endParaRPr lang="en-US" altLang="ja-JP"/>
          </a:p>
          <a:p>
            <a:pPr marL="171450" indent="-171450">
              <a:buFont typeface="Arial" panose="020B0604020202020204" pitchFamily="34" charset="0"/>
              <a:buChar char="•"/>
            </a:pPr>
            <a:endParaRPr lang="en-US" altLang="ja-JP"/>
          </a:p>
        </p:txBody>
      </p:sp>
      <p:sp>
        <p:nvSpPr>
          <p:cNvPr id="3" name="スライド番号プレースホルダー 2">
            <a:extLst>
              <a:ext uri="{FF2B5EF4-FFF2-40B4-BE49-F238E27FC236}">
                <a16:creationId xmlns:a16="http://schemas.microsoft.com/office/drawing/2014/main" id="{11833CB7-88D2-4738-9CA0-A1498EC4BFDC}"/>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5FCFE5-FE56-4EF1-80A8-07776887C2A1}" type="slidenum">
              <a:rPr kumimoji="0" lang="ja-JP" altLang="en-US" sz="900" b="0" i="0" u="none" strike="noStrike" kern="1200" cap="none" spc="0" normalizeH="0" baseline="0" noProof="0" smtClean="0">
                <a:ln>
                  <a:noFill/>
                </a:ln>
                <a:solidFill>
                  <a:prstClr val="black"/>
                </a:solidFill>
                <a:effectLst/>
                <a:uLnTx/>
                <a:uFillTx/>
                <a:latin typeface="Calibri Light"/>
                <a:ea typeface="Yu Gothic UI"/>
                <a:cs typeface="+mn-cs"/>
                <a:sym typeface="+mn-lt"/>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ja-JP" altLang="en-US" sz="900" b="0" i="0" u="none" strike="noStrike" kern="1200" cap="none" spc="0" normalizeH="0" baseline="0" noProof="0" dirty="0">
              <a:ln>
                <a:noFill/>
              </a:ln>
              <a:solidFill>
                <a:prstClr val="black"/>
              </a:solidFill>
              <a:effectLst/>
              <a:uLnTx/>
              <a:uFillTx/>
              <a:latin typeface="Calibri Light"/>
              <a:ea typeface="Yu Gothic UI"/>
              <a:cs typeface="+mn-cs"/>
              <a:sym typeface="+mn-lt"/>
            </a:endParaRPr>
          </a:p>
        </p:txBody>
      </p:sp>
      <p:sp>
        <p:nvSpPr>
          <p:cNvPr id="6" name="テキスト プレースホルダー 5">
            <a:extLst>
              <a:ext uri="{FF2B5EF4-FFF2-40B4-BE49-F238E27FC236}">
                <a16:creationId xmlns:a16="http://schemas.microsoft.com/office/drawing/2014/main" id="{4A7BF87C-80ED-4FF5-7000-721A02CFB9B4}"/>
              </a:ext>
            </a:extLst>
          </p:cNvPr>
          <p:cNvSpPr>
            <a:spLocks noGrp="1"/>
          </p:cNvSpPr>
          <p:nvPr>
            <p:ph type="body" sz="quarter" idx="15"/>
          </p:nvPr>
        </p:nvSpPr>
        <p:spPr/>
        <p:txBody>
          <a:bodyPr/>
          <a:lstStyle/>
          <a:p>
            <a:r>
              <a:rPr lang="ja-JP" altLang="en-US"/>
              <a:t>今回の更新範囲</a:t>
            </a:r>
          </a:p>
        </p:txBody>
      </p:sp>
      <p:sp>
        <p:nvSpPr>
          <p:cNvPr id="4" name="タイトル 3">
            <a:extLst>
              <a:ext uri="{FF2B5EF4-FFF2-40B4-BE49-F238E27FC236}">
                <a16:creationId xmlns:a16="http://schemas.microsoft.com/office/drawing/2014/main" id="{32C2448E-7826-2317-DC67-70ABDBC9D536}"/>
              </a:ext>
            </a:extLst>
          </p:cNvPr>
          <p:cNvSpPr>
            <a:spLocks noGrp="1"/>
          </p:cNvSpPr>
          <p:nvPr>
            <p:ph type="title"/>
          </p:nvPr>
        </p:nvSpPr>
        <p:spPr/>
        <p:txBody>
          <a:bodyPr/>
          <a:lstStyle/>
          <a:p>
            <a:r>
              <a:rPr lang="ja-JP" altLang="en-US"/>
              <a:t>今回の病院情報システムの更新範囲は下記の通り</a:t>
            </a:r>
          </a:p>
        </p:txBody>
      </p:sp>
      <p:graphicFrame>
        <p:nvGraphicFramePr>
          <p:cNvPr id="7" name="表 6">
            <a:extLst>
              <a:ext uri="{FF2B5EF4-FFF2-40B4-BE49-F238E27FC236}">
                <a16:creationId xmlns:a16="http://schemas.microsoft.com/office/drawing/2014/main" id="{344BE12A-F88A-C779-1724-06E36E670F8C}"/>
              </a:ext>
            </a:extLst>
          </p:cNvPr>
          <p:cNvGraphicFramePr>
            <a:graphicFrameLocks noGrp="1"/>
          </p:cNvGraphicFramePr>
          <p:nvPr>
            <p:extLst>
              <p:ext uri="{D42A27DB-BD31-4B8C-83A1-F6EECF244321}">
                <p14:modId xmlns:p14="http://schemas.microsoft.com/office/powerpoint/2010/main" val="2357232036"/>
              </p:ext>
            </p:extLst>
          </p:nvPr>
        </p:nvGraphicFramePr>
        <p:xfrm>
          <a:off x="771525" y="4434722"/>
          <a:ext cx="8717474" cy="1651200"/>
        </p:xfrm>
        <a:graphic>
          <a:graphicData uri="http://schemas.openxmlformats.org/drawingml/2006/table">
            <a:tbl>
              <a:tblPr>
                <a:tableStyleId>{5940675A-B579-460E-94D1-54222C63F5DA}</a:tableStyleId>
              </a:tblPr>
              <a:tblGrid>
                <a:gridCol w="895350">
                  <a:extLst>
                    <a:ext uri="{9D8B030D-6E8A-4147-A177-3AD203B41FA5}">
                      <a16:colId xmlns:a16="http://schemas.microsoft.com/office/drawing/2014/main" val="779325114"/>
                    </a:ext>
                  </a:extLst>
                </a:gridCol>
                <a:gridCol w="3971925">
                  <a:extLst>
                    <a:ext uri="{9D8B030D-6E8A-4147-A177-3AD203B41FA5}">
                      <a16:colId xmlns:a16="http://schemas.microsoft.com/office/drawing/2014/main" val="3417123287"/>
                    </a:ext>
                  </a:extLst>
                </a:gridCol>
                <a:gridCol w="3850199">
                  <a:extLst>
                    <a:ext uri="{9D8B030D-6E8A-4147-A177-3AD203B41FA5}">
                      <a16:colId xmlns:a16="http://schemas.microsoft.com/office/drawing/2014/main" val="1192276167"/>
                    </a:ext>
                  </a:extLst>
                </a:gridCol>
              </a:tblGrid>
              <a:tr h="165096">
                <a:tc>
                  <a:txBody>
                    <a:bodyPr/>
                    <a:lstStyle/>
                    <a:p>
                      <a:pPr algn="ctr" fontAlgn="ctr"/>
                      <a:r>
                        <a:rPr lang="ja-JP" altLang="en-US" sz="1000" u="none" strike="noStrike">
                          <a:effectLst/>
                        </a:rPr>
                        <a:t>区分</a:t>
                      </a: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36000" marR="36000" marT="36000" marB="36000" anchor="ctr">
                    <a:solidFill>
                      <a:schemeClr val="accent6">
                        <a:lumMod val="20000"/>
                        <a:lumOff val="80000"/>
                      </a:schemeClr>
                    </a:solidFill>
                  </a:tcPr>
                </a:tc>
                <a:tc>
                  <a:txBody>
                    <a:bodyPr/>
                    <a:lstStyle/>
                    <a:p>
                      <a:pPr algn="ctr" fontAlgn="ctr"/>
                      <a:r>
                        <a:rPr lang="ja-JP" altLang="en-US" sz="1000" u="none" strike="noStrike">
                          <a:effectLst/>
                        </a:rPr>
                        <a:t>内容</a:t>
                      </a: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36000" marR="36000" marT="36000" marB="36000" anchor="ctr">
                    <a:solidFill>
                      <a:schemeClr val="accent6">
                        <a:lumMod val="20000"/>
                        <a:lumOff val="80000"/>
                      </a:schemeClr>
                    </a:solidFill>
                  </a:tcPr>
                </a:tc>
                <a:tc>
                  <a:txBody>
                    <a:bodyPr/>
                    <a:lstStyle/>
                    <a:p>
                      <a:pPr algn="ctr" fontAlgn="ctr"/>
                      <a:r>
                        <a:rPr lang="ja-JP" altLang="en-US" sz="1000" u="none" strike="noStrike">
                          <a:effectLst/>
                        </a:rPr>
                        <a:t>備考</a:t>
                      </a: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36000" marR="36000" marT="36000" marB="36000" anchor="ctr">
                    <a:solidFill>
                      <a:schemeClr val="accent6">
                        <a:lumMod val="20000"/>
                        <a:lumOff val="80000"/>
                      </a:schemeClr>
                    </a:solidFill>
                  </a:tcPr>
                </a:tc>
                <a:extLst>
                  <a:ext uri="{0D108BD9-81ED-4DB2-BD59-A6C34878D82A}">
                    <a16:rowId xmlns:a16="http://schemas.microsoft.com/office/drawing/2014/main" val="3578682410"/>
                  </a:ext>
                </a:extLst>
              </a:tr>
              <a:tr h="209772">
                <a:tc>
                  <a:txBody>
                    <a:bodyPr/>
                    <a:lstStyle/>
                    <a:p>
                      <a:pPr algn="ctr" fontAlgn="ctr"/>
                      <a:r>
                        <a:rPr lang="ja-JP" altLang="en-US" sz="1000" u="none" strike="noStrike">
                          <a:effectLst/>
                        </a:rPr>
                        <a:t>更新</a:t>
                      </a: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l" fontAlgn="t"/>
                      <a:r>
                        <a:rPr lang="ja-JP" altLang="en-US" sz="1000" u="none" strike="noStrike">
                          <a:effectLst/>
                        </a:rPr>
                        <a:t>現在システムで運用されており、次期病院情報システムへの更新を実施する。</a:t>
                      </a: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36000" marR="36000" marT="36000" marB="36000"/>
                </a:tc>
                <a:tc>
                  <a:txBody>
                    <a:bodyPr/>
                    <a:lstStyle/>
                    <a:p>
                      <a:pPr algn="l" fontAlgn="t"/>
                      <a:r>
                        <a:rPr lang="ja-JP" altLang="en-US" sz="1000" u="none" strike="noStrike">
                          <a:effectLst/>
                        </a:rPr>
                        <a:t>　</a:t>
                      </a: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36000" marR="36000" marT="36000" marB="36000"/>
                </a:tc>
                <a:extLst>
                  <a:ext uri="{0D108BD9-81ED-4DB2-BD59-A6C34878D82A}">
                    <a16:rowId xmlns:a16="http://schemas.microsoft.com/office/drawing/2014/main" val="3556990302"/>
                  </a:ext>
                </a:extLst>
              </a:tr>
              <a:tr h="277220">
                <a:tc>
                  <a:txBody>
                    <a:bodyPr/>
                    <a:lstStyle/>
                    <a:p>
                      <a:pPr algn="ctr" fontAlgn="ctr"/>
                      <a:r>
                        <a:rPr lang="ja-JP" altLang="en-US" sz="1000" u="none" strike="noStrike">
                          <a:effectLst/>
                        </a:rPr>
                        <a:t>継続</a:t>
                      </a: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l" fontAlgn="t"/>
                      <a:r>
                        <a:rPr lang="ja-JP" altLang="en-US" sz="1000" u="none" strike="noStrike">
                          <a:effectLst/>
                        </a:rPr>
                        <a:t>現行のシステムのままでの継続利用を行う。</a:t>
                      </a: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36000" marR="36000" marT="36000" marB="36000"/>
                </a:tc>
                <a:tc>
                  <a:txBody>
                    <a:bodyPr/>
                    <a:lstStyle/>
                    <a:p>
                      <a:pPr algn="l" fontAlgn="t"/>
                      <a:r>
                        <a:rPr lang="ja-JP" altLang="en-US" sz="1000" u="none" strike="noStrike">
                          <a:effectLst/>
                        </a:rPr>
                        <a:t>更新するシステムとの再接続に係る連携費用は、費用に含めて提案すること。継続するシステムを</a:t>
                      </a:r>
                      <a:r>
                        <a:rPr kumimoji="1" lang="ja-JP" altLang="en-US" sz="1000" u="none" strike="noStrike" kern="1200">
                          <a:solidFill>
                            <a:schemeClr val="tx1"/>
                          </a:solidFill>
                          <a:effectLst/>
                          <a:latin typeface="+mn-lt"/>
                          <a:ea typeface="+mn-ea"/>
                          <a:cs typeface="+mn-cs"/>
                        </a:rPr>
                        <a:t>仮想基盤上に再構築する場合は当該再構築費用も含めて提案すること。</a:t>
                      </a:r>
                      <a:endParaRPr kumimoji="1" lang="en-US" altLang="ja-JP" sz="1000" u="none" strike="noStrike" kern="1200">
                        <a:solidFill>
                          <a:schemeClr val="tx1"/>
                        </a:solidFill>
                        <a:effectLst/>
                        <a:latin typeface="+mn-lt"/>
                        <a:ea typeface="+mn-ea"/>
                        <a:cs typeface="+mn-cs"/>
                      </a:endParaRPr>
                    </a:p>
                  </a:txBody>
                  <a:tcPr marL="36000" marR="36000" marT="36000" marB="36000"/>
                </a:tc>
                <a:extLst>
                  <a:ext uri="{0D108BD9-81ED-4DB2-BD59-A6C34878D82A}">
                    <a16:rowId xmlns:a16="http://schemas.microsoft.com/office/drawing/2014/main" val="855556633"/>
                  </a:ext>
                </a:extLst>
              </a:tr>
              <a:tr h="209772">
                <a:tc>
                  <a:txBody>
                    <a:bodyPr/>
                    <a:lstStyle/>
                    <a:p>
                      <a:pPr algn="ctr" fontAlgn="ctr"/>
                      <a:r>
                        <a:rPr lang="ja-JP" altLang="en-US" sz="1000" u="none" strike="noStrike">
                          <a:effectLst/>
                        </a:rPr>
                        <a:t>廃止</a:t>
                      </a: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l" fontAlgn="t"/>
                      <a:r>
                        <a:rPr lang="ja-JP" altLang="en-US" sz="1000" u="none" strike="noStrike">
                          <a:effectLst/>
                        </a:rPr>
                        <a:t>当該システムの廃止を行う。</a:t>
                      </a: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36000" marR="36000" marT="36000" marB="36000"/>
                </a:tc>
                <a:tc>
                  <a:txBody>
                    <a:bodyPr/>
                    <a:lstStyle/>
                    <a:p>
                      <a:pPr algn="l" fontAlgn="t"/>
                      <a:r>
                        <a:rPr lang="ja-JP" altLang="en-US" sz="1000" u="none" strike="noStrike">
                          <a:effectLst/>
                        </a:rPr>
                        <a:t>　</a:t>
                      </a: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36000" marR="36000" marT="36000" marB="36000"/>
                </a:tc>
                <a:extLst>
                  <a:ext uri="{0D108BD9-81ED-4DB2-BD59-A6C34878D82A}">
                    <a16:rowId xmlns:a16="http://schemas.microsoft.com/office/drawing/2014/main" val="2504881868"/>
                  </a:ext>
                </a:extLst>
              </a:tr>
              <a:tr h="209772">
                <a:tc>
                  <a:txBody>
                    <a:bodyPr/>
                    <a:lstStyle/>
                    <a:p>
                      <a:pPr algn="ctr" fontAlgn="ctr"/>
                      <a:r>
                        <a:rPr lang="ja-JP" altLang="en-US" sz="1000" u="none" strike="noStrike">
                          <a:effectLst/>
                        </a:rPr>
                        <a:t>新規</a:t>
                      </a: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l" fontAlgn="t"/>
                      <a:r>
                        <a:rPr lang="ja-JP" altLang="en-US" sz="1000" u="none" strike="noStrike">
                          <a:effectLst/>
                        </a:rPr>
                        <a:t>現行病院情報システムで運用されておらず、新規に導入する。</a:t>
                      </a: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36000" marR="36000" marT="36000" marB="36000"/>
                </a:tc>
                <a:tc>
                  <a:txBody>
                    <a:bodyPr/>
                    <a:lstStyle/>
                    <a:p>
                      <a:pPr algn="l" fontAlgn="t"/>
                      <a:r>
                        <a:rPr lang="ja-JP" altLang="en-US" sz="1000" u="none" strike="noStrike">
                          <a:effectLst/>
                        </a:rPr>
                        <a:t>　</a:t>
                      </a: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36000" marR="36000" marT="36000" marB="36000"/>
                </a:tc>
                <a:extLst>
                  <a:ext uri="{0D108BD9-81ED-4DB2-BD59-A6C34878D82A}">
                    <a16:rowId xmlns:a16="http://schemas.microsoft.com/office/drawing/2014/main" val="2018169328"/>
                  </a:ext>
                </a:extLst>
              </a:tr>
              <a:tr h="209772">
                <a:tc>
                  <a:txBody>
                    <a:bodyPr/>
                    <a:lstStyle/>
                    <a:p>
                      <a:pPr algn="ctr" fontAlgn="ctr"/>
                      <a:r>
                        <a:rPr lang="ja-JP" altLang="en-US" sz="1000" u="none" strike="noStrike">
                          <a:effectLst/>
                        </a:rPr>
                        <a:t>対象外</a:t>
                      </a: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l" fontAlgn="t"/>
                      <a:r>
                        <a:rPr lang="ja-JP" altLang="en-US" sz="1000" u="none" strike="noStrike">
                          <a:effectLst/>
                        </a:rPr>
                        <a:t>本調達の対象外。</a:t>
                      </a: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36000" marR="36000" marT="36000" marB="36000"/>
                </a:tc>
                <a:tc>
                  <a:txBody>
                    <a:bodyPr/>
                    <a:lstStyle/>
                    <a:p>
                      <a:pPr algn="l" fontAlgn="t"/>
                      <a:r>
                        <a:rPr lang="ja-JP" altLang="en-US" sz="1000" u="none" strike="noStrike">
                          <a:effectLst/>
                        </a:rPr>
                        <a:t>　</a:t>
                      </a: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36000" marR="36000" marT="36000" marB="36000"/>
                </a:tc>
                <a:extLst>
                  <a:ext uri="{0D108BD9-81ED-4DB2-BD59-A6C34878D82A}">
                    <a16:rowId xmlns:a16="http://schemas.microsoft.com/office/drawing/2014/main" val="448786580"/>
                  </a:ext>
                </a:extLst>
              </a:tr>
            </a:tbl>
          </a:graphicData>
        </a:graphic>
      </p:graphicFrame>
    </p:spTree>
    <p:extLst>
      <p:ext uri="{BB962C8B-B14F-4D97-AF65-F5344CB8AC3E}">
        <p14:creationId xmlns:p14="http://schemas.microsoft.com/office/powerpoint/2010/main" val="1746289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997DA5D-7764-AA06-4246-FD908776E51B}"/>
              </a:ext>
            </a:extLst>
          </p:cNvPr>
          <p:cNvSpPr>
            <a:spLocks noGrp="1"/>
          </p:cNvSpPr>
          <p:nvPr>
            <p:ph type="body" sz="quarter" idx="10"/>
          </p:nvPr>
        </p:nvSpPr>
        <p:spPr>
          <a:xfrm>
            <a:off x="1029599" y="2232000"/>
            <a:ext cx="7933426" cy="432000"/>
          </a:xfrm>
        </p:spPr>
        <p:txBody>
          <a:bodyPr/>
          <a:lstStyle/>
          <a:p>
            <a:r>
              <a:rPr lang="ja-JP" altLang="en-US" dirty="0">
                <a:cs typeface="Calibri"/>
              </a:rPr>
              <a:t>情報提供依頼事項</a:t>
            </a:r>
            <a:endParaRPr kumimoji="1" lang="ja-JP" altLang="en-US" dirty="0"/>
          </a:p>
        </p:txBody>
      </p:sp>
      <p:sp>
        <p:nvSpPr>
          <p:cNvPr id="3" name="スライド番号プレースホルダー 2">
            <a:extLst>
              <a:ext uri="{FF2B5EF4-FFF2-40B4-BE49-F238E27FC236}">
                <a16:creationId xmlns:a16="http://schemas.microsoft.com/office/drawing/2014/main" id="{096E104C-E411-1AB2-4827-F46384C7E3BE}"/>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5FCFE5-FE56-4EF1-80A8-07776887C2A1}" type="slidenum">
              <a:rPr kumimoji="0" lang="ja-JP" altLang="en-US" sz="900" b="0" i="0" u="none" strike="noStrike" kern="1200" cap="none" spc="0" normalizeH="0" baseline="0" noProof="0" smtClean="0">
                <a:ln>
                  <a:noFill/>
                </a:ln>
                <a:solidFill>
                  <a:prstClr val="black"/>
                </a:solidFill>
                <a:effectLst/>
                <a:uLnTx/>
                <a:uFillTx/>
                <a:latin typeface="Calibri Light"/>
                <a:ea typeface="Yu Gothic UI"/>
                <a:cs typeface="+mn-cs"/>
                <a:sym typeface="+mn-lt"/>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ja-JP" altLang="en-US" sz="900" b="0" i="0" u="none" strike="noStrike" kern="1200" cap="none" spc="0" normalizeH="0" baseline="0" noProof="0" dirty="0">
              <a:ln>
                <a:noFill/>
              </a:ln>
              <a:solidFill>
                <a:prstClr val="black"/>
              </a:solidFill>
              <a:effectLst/>
              <a:uLnTx/>
              <a:uFillTx/>
              <a:latin typeface="Calibri Light"/>
              <a:ea typeface="Yu Gothic UI"/>
              <a:cs typeface="+mn-cs"/>
              <a:sym typeface="+mn-lt"/>
            </a:endParaRPr>
          </a:p>
        </p:txBody>
      </p:sp>
    </p:spTree>
    <p:extLst>
      <p:ext uri="{BB962C8B-B14F-4D97-AF65-F5344CB8AC3E}">
        <p14:creationId xmlns:p14="http://schemas.microsoft.com/office/powerpoint/2010/main" val="2177709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コンテンツ プレースホルダー 1">
            <a:extLst>
              <a:ext uri="{FF2B5EF4-FFF2-40B4-BE49-F238E27FC236}">
                <a16:creationId xmlns:a16="http://schemas.microsoft.com/office/drawing/2014/main" id="{055F7351-CD5F-5A1E-800C-5A69F52E0E5E}"/>
              </a:ext>
            </a:extLst>
          </p:cNvPr>
          <p:cNvGraphicFramePr>
            <a:graphicFrameLocks noGrp="1"/>
          </p:cNvGraphicFramePr>
          <p:nvPr>
            <p:ph idx="1"/>
            <p:extLst>
              <p:ext uri="{D42A27DB-BD31-4B8C-83A1-F6EECF244321}">
                <p14:modId xmlns:p14="http://schemas.microsoft.com/office/powerpoint/2010/main" val="3578873162"/>
              </p:ext>
            </p:extLst>
          </p:nvPr>
        </p:nvGraphicFramePr>
        <p:xfrm>
          <a:off x="417513" y="1476375"/>
          <a:ext cx="9071489" cy="5006640"/>
        </p:xfrm>
        <a:graphic>
          <a:graphicData uri="http://schemas.openxmlformats.org/drawingml/2006/table">
            <a:tbl>
              <a:tblPr firstRow="1" bandRow="1">
                <a:tableStyleId>{5C22544A-7EE6-4342-B048-85BDC9FD1C3A}</a:tableStyleId>
              </a:tblPr>
              <a:tblGrid>
                <a:gridCol w="1011238">
                  <a:extLst>
                    <a:ext uri="{9D8B030D-6E8A-4147-A177-3AD203B41FA5}">
                      <a16:colId xmlns:a16="http://schemas.microsoft.com/office/drawing/2014/main" val="3442601131"/>
                    </a:ext>
                  </a:extLst>
                </a:gridCol>
                <a:gridCol w="514350">
                  <a:extLst>
                    <a:ext uri="{9D8B030D-6E8A-4147-A177-3AD203B41FA5}">
                      <a16:colId xmlns:a16="http://schemas.microsoft.com/office/drawing/2014/main" val="1244328412"/>
                    </a:ext>
                  </a:extLst>
                </a:gridCol>
                <a:gridCol w="4341462">
                  <a:extLst>
                    <a:ext uri="{9D8B030D-6E8A-4147-A177-3AD203B41FA5}">
                      <a16:colId xmlns:a16="http://schemas.microsoft.com/office/drawing/2014/main" val="460267200"/>
                    </a:ext>
                  </a:extLst>
                </a:gridCol>
                <a:gridCol w="3204439">
                  <a:extLst>
                    <a:ext uri="{9D8B030D-6E8A-4147-A177-3AD203B41FA5}">
                      <a16:colId xmlns:a16="http://schemas.microsoft.com/office/drawing/2014/main" val="3156370569"/>
                    </a:ext>
                  </a:extLst>
                </a:gridCol>
              </a:tblGrid>
              <a:tr h="178665">
                <a:tc>
                  <a:txBody>
                    <a:bodyPr/>
                    <a:lstStyle/>
                    <a:p>
                      <a:pPr algn="ctr" fontAlgn="ctr">
                        <a:spcBef>
                          <a:spcPts val="600"/>
                        </a:spcBef>
                      </a:pPr>
                      <a:r>
                        <a:rPr lang="ja-JP" altLang="en-US" sz="1050" b="1" i="0" u="none" strike="noStrike">
                          <a:solidFill>
                            <a:srgbClr val="FFFFFF"/>
                          </a:solidFill>
                          <a:effectLst/>
                          <a:latin typeface="+mn-ea"/>
                          <a:ea typeface="+mn-ea"/>
                        </a:rPr>
                        <a:t>分類</a:t>
                      </a:r>
                      <a:r>
                        <a:rPr lang="en-US" altLang="ja-JP" sz="1050" b="1" i="0" u="none" strike="noStrike" dirty="0">
                          <a:solidFill>
                            <a:srgbClr val="FFFFFF"/>
                          </a:solidFill>
                          <a:effectLst/>
                          <a:latin typeface="+mn-ea"/>
                          <a:ea typeface="+mn-ea"/>
                        </a:rPr>
                        <a:t>1</a:t>
                      </a:r>
                      <a:endParaRPr lang="ja-JP" altLang="en-US" sz="1050" b="1" i="0" u="none" strike="noStrike" dirty="0">
                        <a:solidFill>
                          <a:srgbClr val="FFFFFF"/>
                        </a:solidFill>
                        <a:effectLst/>
                        <a:latin typeface="+mn-ea"/>
                        <a:ea typeface="+mn-ea"/>
                      </a:endParaRPr>
                    </a:p>
                  </a:txBody>
                  <a:tcPr marL="36000" marR="36000" marT="36000" marB="36000" anchor="ctr"/>
                </a:tc>
                <a:tc>
                  <a:txBody>
                    <a:bodyPr/>
                    <a:lstStyle/>
                    <a:p>
                      <a:pPr algn="ctr" fontAlgn="ctr">
                        <a:spcBef>
                          <a:spcPts val="600"/>
                        </a:spcBef>
                      </a:pPr>
                      <a:r>
                        <a:rPr lang="ja-JP" altLang="en-US" sz="1050" b="1" i="0" u="none" strike="noStrike">
                          <a:solidFill>
                            <a:srgbClr val="FFFFFF"/>
                          </a:solidFill>
                          <a:effectLst/>
                          <a:latin typeface="+mn-ea"/>
                          <a:ea typeface="+mn-ea"/>
                        </a:rPr>
                        <a:t>項番</a:t>
                      </a:r>
                      <a:endParaRPr lang="ja-JP" altLang="en-US" sz="1050" b="1" i="0" u="none" strike="noStrike" dirty="0">
                        <a:solidFill>
                          <a:srgbClr val="FFFFFF"/>
                        </a:solidFill>
                        <a:effectLst/>
                        <a:latin typeface="+mn-ea"/>
                        <a:ea typeface="+mn-ea"/>
                      </a:endParaRPr>
                    </a:p>
                  </a:txBody>
                  <a:tcPr marL="36000" marR="36000" marT="36000" marB="36000" anchor="ctr"/>
                </a:tc>
                <a:tc>
                  <a:txBody>
                    <a:bodyPr/>
                    <a:lstStyle/>
                    <a:p>
                      <a:pPr algn="ctr" fontAlgn="ctr">
                        <a:spcBef>
                          <a:spcPts val="600"/>
                        </a:spcBef>
                      </a:pPr>
                      <a:r>
                        <a:rPr lang="ja-JP" altLang="en-US" sz="1050" b="1" u="none" strike="noStrike">
                          <a:effectLst/>
                          <a:latin typeface="+mn-ea"/>
                          <a:ea typeface="+mn-ea"/>
                        </a:rPr>
                        <a:t>情報提供依頼事項</a:t>
                      </a:r>
                    </a:p>
                  </a:txBody>
                  <a:tcPr marL="36000" marR="36000" marT="36000" marB="36000" anchor="ctr"/>
                </a:tc>
                <a:tc>
                  <a:txBody>
                    <a:bodyPr/>
                    <a:lstStyle/>
                    <a:p>
                      <a:pPr algn="ctr" fontAlgn="ctr">
                        <a:spcBef>
                          <a:spcPts val="600"/>
                        </a:spcBef>
                      </a:pPr>
                      <a:r>
                        <a:rPr lang="ja-JP" altLang="en-US" sz="1050" b="1" u="none" strike="noStrike">
                          <a:effectLst/>
                          <a:latin typeface="+mn-ea"/>
                          <a:ea typeface="+mn-ea"/>
                        </a:rPr>
                        <a:t>回答様式</a:t>
                      </a:r>
                    </a:p>
                  </a:txBody>
                  <a:tcPr marL="36000" marR="36000" marT="36000" marB="36000" anchor="ctr"/>
                </a:tc>
                <a:extLst>
                  <a:ext uri="{0D108BD9-81ED-4DB2-BD59-A6C34878D82A}">
                    <a16:rowId xmlns:a16="http://schemas.microsoft.com/office/drawing/2014/main" val="3658320624"/>
                  </a:ext>
                </a:extLst>
              </a:tr>
              <a:tr h="485447">
                <a:tc rowSpan="5">
                  <a:txBody>
                    <a:bodyPr/>
                    <a:lstStyle/>
                    <a:p>
                      <a:pPr algn="l" fontAlgn="ctr">
                        <a:spcBef>
                          <a:spcPts val="600"/>
                        </a:spcBef>
                      </a:pPr>
                      <a:r>
                        <a:rPr lang="en-US" altLang="ja-JP" sz="1050" b="0" i="0" u="none" strike="noStrike" dirty="0">
                          <a:effectLst/>
                          <a:latin typeface="+mn-ea"/>
                          <a:ea typeface="+mn-ea"/>
                        </a:rPr>
                        <a:t>(1)</a:t>
                      </a:r>
                      <a:r>
                        <a:rPr lang="ja-JP" altLang="en-US" sz="1050" b="0" i="0" u="none" strike="noStrike">
                          <a:effectLst/>
                          <a:latin typeface="+mn-ea"/>
                          <a:ea typeface="+mn-ea"/>
                        </a:rPr>
                        <a:t>市大病院群の病院情報システム更新・共通化</a:t>
                      </a:r>
                      <a:endParaRPr lang="en-US" altLang="ja-JP" sz="1050" b="0" i="0" u="none" strike="noStrike" dirty="0">
                        <a:effectLst/>
                        <a:latin typeface="+mn-ea"/>
                        <a:ea typeface="+mn-ea"/>
                      </a:endParaRPr>
                    </a:p>
                  </a:txBody>
                  <a:tcPr marL="36000" marR="36000" marT="36000" marB="36000">
                    <a:solidFill>
                      <a:srgbClr val="D9E7CD"/>
                    </a:solidFill>
                  </a:tcPr>
                </a:tc>
                <a:tc>
                  <a:txBody>
                    <a:bodyPr/>
                    <a:lstStyle/>
                    <a:p>
                      <a:pPr algn="ctr" fontAlgn="ctr">
                        <a:spcBef>
                          <a:spcPts val="600"/>
                        </a:spcBef>
                      </a:pPr>
                      <a:r>
                        <a:rPr lang="en-US" altLang="ja-JP" sz="1050" b="0" i="0" u="none" strike="noStrike">
                          <a:effectLst/>
                          <a:latin typeface="+mn-ea"/>
                          <a:ea typeface="+mn-ea"/>
                        </a:rPr>
                        <a:t>1-1</a:t>
                      </a:r>
                      <a:endParaRPr lang="en-US" altLang="ja-JP" sz="1050" b="0" i="0" u="none" strike="noStrike" dirty="0">
                        <a:effectLst/>
                        <a:latin typeface="+mn-ea"/>
                        <a:ea typeface="+mn-ea"/>
                      </a:endParaRPr>
                    </a:p>
                  </a:txBody>
                  <a:tcPr marL="36000" marR="36000" marT="36000" marB="36000" anchor="ctr"/>
                </a:tc>
                <a:tc>
                  <a:txBody>
                    <a:bodyPr/>
                    <a:lstStyle/>
                    <a:p>
                      <a:pPr algn="just">
                        <a:spcBef>
                          <a:spcPts val="600"/>
                        </a:spcBef>
                      </a:pPr>
                      <a:r>
                        <a:rPr lang="ja-JP" sz="1050" kern="100">
                          <a:effectLst/>
                          <a:latin typeface="+mn-ea"/>
                          <a:ea typeface="+mn-ea"/>
                          <a:cs typeface="Times New Roman" panose="02020603050405020304" pitchFamily="18" charset="0"/>
                        </a:rPr>
                        <a:t>市大病院群の病院情報システム更新・共通化後のシステム構成概要</a:t>
                      </a:r>
                      <a:endParaRPr lang="en-US" altLang="ja-JP" sz="1050" kern="100" dirty="0">
                        <a:effectLst/>
                        <a:latin typeface="+mn-ea"/>
                        <a:ea typeface="+mn-ea"/>
                        <a:cs typeface="Times New Roman" panose="02020603050405020304" pitchFamily="18" charset="0"/>
                      </a:endParaRPr>
                    </a:p>
                    <a:p>
                      <a:pPr marL="0" marR="0" lvl="0" indent="0" algn="just" defTabSz="990564" rtl="0" eaLnBrk="1" fontAlgn="auto" latinLnBrk="0" hangingPunct="1">
                        <a:lnSpc>
                          <a:spcPct val="100000"/>
                        </a:lnSpc>
                        <a:spcBef>
                          <a:spcPts val="600"/>
                        </a:spcBef>
                        <a:spcAft>
                          <a:spcPts val="0"/>
                        </a:spcAft>
                        <a:buClrTx/>
                        <a:buSzTx/>
                        <a:buFontTx/>
                        <a:buNone/>
                        <a:tabLst/>
                        <a:defRPr/>
                      </a:pPr>
                      <a:r>
                        <a:rPr lang="ja-JP" altLang="en-US" sz="1050" kern="100">
                          <a:effectLst/>
                          <a:latin typeface="+mn-ea"/>
                          <a:ea typeface="+mn-ea"/>
                          <a:cs typeface="Times New Roman" panose="02020603050405020304" pitchFamily="18" charset="0"/>
                        </a:rPr>
                        <a:t>（資料</a:t>
                      </a:r>
                      <a:r>
                        <a:rPr lang="en-US" altLang="ja-JP" sz="1050" kern="100" dirty="0">
                          <a:effectLst/>
                          <a:latin typeface="+mn-ea"/>
                          <a:ea typeface="+mn-ea"/>
                          <a:cs typeface="Times New Roman" panose="02020603050405020304" pitchFamily="18" charset="0"/>
                        </a:rPr>
                        <a:t>1-3</a:t>
                      </a:r>
                      <a:r>
                        <a:rPr lang="ja-JP" altLang="en-US" sz="1050" kern="100">
                          <a:effectLst/>
                          <a:latin typeface="+mn-ea"/>
                          <a:ea typeface="+mn-ea"/>
                          <a:cs typeface="Times New Roman" panose="02020603050405020304" pitchFamily="18" charset="0"/>
                        </a:rPr>
                        <a:t>「</a:t>
                      </a:r>
                      <a:r>
                        <a:rPr lang="ja-JP" altLang="en-US" sz="1050" b="0" i="0" u="none" strike="noStrike">
                          <a:solidFill>
                            <a:schemeClr val="tx1"/>
                          </a:solidFill>
                          <a:effectLst/>
                          <a:latin typeface="+mn-ea"/>
                          <a:ea typeface="+mn-ea"/>
                        </a:rPr>
                        <a:t>各病院のサーバ室レイアウト・ラック構成等」等を参考に、サーバの設置場所についてもご提案・情報提供頂けると幸いです）</a:t>
                      </a:r>
                      <a:endParaRPr lang="ja-JP" sz="1050" kern="100">
                        <a:effectLst/>
                        <a:latin typeface="+mn-ea"/>
                        <a:ea typeface="+mn-ea"/>
                        <a:cs typeface="Times New Roman" panose="02020603050405020304" pitchFamily="18" charset="0"/>
                      </a:endParaRPr>
                    </a:p>
                  </a:txBody>
                  <a:tcPr marL="36000" marR="36000" marT="36000" marB="36000"/>
                </a:tc>
                <a:tc>
                  <a:txBody>
                    <a:bodyPr/>
                    <a:lstStyle/>
                    <a:p>
                      <a:pPr marL="171450" indent="-171450" algn="just">
                        <a:spcBef>
                          <a:spcPts val="600"/>
                        </a:spcBef>
                        <a:buFont typeface="Arial" panose="020B0604020202020204" pitchFamily="34" charset="0"/>
                        <a:buChar char="•"/>
                      </a:pPr>
                      <a:r>
                        <a:rPr lang="ja-JP" sz="1050" kern="100">
                          <a:effectLst/>
                          <a:latin typeface="+mn-ea"/>
                          <a:ea typeface="+mn-ea"/>
                          <a:cs typeface="Times New Roman" panose="02020603050405020304" pitchFamily="18" charset="0"/>
                        </a:rPr>
                        <a:t>様式任意</a:t>
                      </a:r>
                    </a:p>
                  </a:txBody>
                  <a:tcPr marL="36000" marR="36000" marT="36000" marB="36000"/>
                </a:tc>
                <a:extLst>
                  <a:ext uri="{0D108BD9-81ED-4DB2-BD59-A6C34878D82A}">
                    <a16:rowId xmlns:a16="http://schemas.microsoft.com/office/drawing/2014/main" val="1959548010"/>
                  </a:ext>
                </a:extLst>
              </a:tr>
              <a:tr h="407280">
                <a:tc vMerge="1">
                  <a:txBody>
                    <a:bodyPr/>
                    <a:lstStyle/>
                    <a:p>
                      <a:pPr algn="l" fontAlgn="ctr"/>
                      <a:endParaRPr lang="en-US" altLang="ja-JP" sz="1100" b="0" i="0" u="none" strike="noStrike">
                        <a:effectLst/>
                        <a:latin typeface="+mn-ea"/>
                        <a:ea typeface="+mn-ea"/>
                      </a:endParaRPr>
                    </a:p>
                  </a:txBody>
                  <a:tcPr marL="36000" marR="36000" marT="36000" marB="36000"/>
                </a:tc>
                <a:tc>
                  <a:txBody>
                    <a:bodyPr/>
                    <a:lstStyle/>
                    <a:p>
                      <a:pPr algn="ctr" fontAlgn="ctr">
                        <a:spcBef>
                          <a:spcPts val="600"/>
                        </a:spcBef>
                      </a:pPr>
                      <a:r>
                        <a:rPr kumimoji="1" lang="en-US" altLang="ja-JP" sz="1050" b="0" i="0" u="none" strike="noStrike" kern="1200" cap="none" spc="0" normalizeH="0" baseline="0" noProof="0">
                          <a:ln>
                            <a:noFill/>
                          </a:ln>
                          <a:solidFill>
                            <a:prstClr val="black"/>
                          </a:solidFill>
                          <a:effectLst/>
                          <a:uLnTx/>
                          <a:uFillTx/>
                          <a:latin typeface="Yu Gothic UI"/>
                          <a:ea typeface="Yu Gothic UI"/>
                          <a:cs typeface="+mn-cs"/>
                        </a:rPr>
                        <a:t>1-2</a:t>
                      </a:r>
                      <a:endParaRPr lang="en-US" altLang="ja-JP" sz="1050" b="0" i="0" u="none" strike="noStrike" dirty="0">
                        <a:effectLst/>
                        <a:latin typeface="+mn-ea"/>
                        <a:ea typeface="+mn-ea"/>
                      </a:endParaRPr>
                    </a:p>
                  </a:txBody>
                  <a:tcPr marL="36000" marR="36000" marT="36000" marB="36000" anchor="ctr"/>
                </a:tc>
                <a:tc>
                  <a:txBody>
                    <a:bodyPr/>
                    <a:lstStyle/>
                    <a:p>
                      <a:pPr algn="just">
                        <a:spcBef>
                          <a:spcPts val="600"/>
                        </a:spcBef>
                      </a:pPr>
                      <a:r>
                        <a:rPr lang="ja-JP" altLang="en-US" sz="1050" kern="100">
                          <a:effectLst/>
                          <a:latin typeface="+mn-ea"/>
                          <a:ea typeface="+mn-ea"/>
                          <a:cs typeface="Times New Roman" panose="02020603050405020304" pitchFamily="18" charset="0"/>
                        </a:rPr>
                        <a:t>市大病院群の</a:t>
                      </a:r>
                      <a:r>
                        <a:rPr lang="ja-JP" altLang="ja-JP" sz="1050" kern="100">
                          <a:effectLst/>
                          <a:latin typeface="+mn-ea"/>
                          <a:ea typeface="+mn-ea"/>
                          <a:cs typeface="Times New Roman" panose="02020603050405020304" pitchFamily="18" charset="0"/>
                        </a:rPr>
                        <a:t>病院情報システム更新・共通化後</a:t>
                      </a:r>
                      <a:r>
                        <a:rPr lang="ja-JP" altLang="en-US" sz="1050" kern="100">
                          <a:effectLst/>
                          <a:latin typeface="+mn-ea"/>
                          <a:ea typeface="+mn-ea"/>
                          <a:cs typeface="Times New Roman" panose="02020603050405020304" pitchFamily="18" charset="0"/>
                        </a:rPr>
                        <a:t>に実現するシステムについて、</a:t>
                      </a:r>
                      <a:r>
                        <a:rPr lang="ja-JP" altLang="ja-JP" sz="1050" kern="100">
                          <a:effectLst/>
                          <a:latin typeface="+mn-ea"/>
                          <a:ea typeface="+mn-ea"/>
                          <a:cs typeface="Times New Roman" panose="02020603050405020304" pitchFamily="18" charset="0"/>
                        </a:rPr>
                        <a:t>要求仕様書案の各項目についての対応可否等</a:t>
                      </a:r>
                      <a:endParaRPr lang="ja-JP" sz="1050" kern="100">
                        <a:effectLst/>
                        <a:latin typeface="+mn-ea"/>
                        <a:ea typeface="+mn-ea"/>
                        <a:cs typeface="Times New Roman" panose="02020603050405020304" pitchFamily="18" charset="0"/>
                      </a:endParaRPr>
                    </a:p>
                  </a:txBody>
                  <a:tcPr marL="36000" marR="36000" marT="36000" marB="36000"/>
                </a:tc>
                <a:tc>
                  <a:txBody>
                    <a:bodyPr/>
                    <a:lstStyle/>
                    <a:p>
                      <a:pPr marL="171450" indent="-171450" algn="just">
                        <a:spcBef>
                          <a:spcPts val="600"/>
                        </a:spcBef>
                        <a:buFont typeface="Arial" panose="020B0604020202020204" pitchFamily="34" charset="0"/>
                        <a:buChar char="•"/>
                      </a:pPr>
                      <a:r>
                        <a:rPr lang="en-US" altLang="zh-TW" sz="1050" kern="100">
                          <a:effectLst/>
                          <a:latin typeface="+mn-ea"/>
                          <a:ea typeface="+mn-ea"/>
                          <a:cs typeface="Times New Roman" panose="02020603050405020304" pitchFamily="18" charset="0"/>
                        </a:rPr>
                        <a:t>2-1_</a:t>
                      </a:r>
                      <a:r>
                        <a:rPr lang="zh-TW" altLang="en-US" sz="1050" kern="100">
                          <a:effectLst/>
                          <a:latin typeface="+mn-ea"/>
                          <a:ea typeface="+mn-ea"/>
                          <a:cs typeface="Times New Roman" panose="02020603050405020304" pitchFamily="18" charset="0"/>
                        </a:rPr>
                        <a:t>仕様書兼回答書</a:t>
                      </a:r>
                      <a:r>
                        <a:rPr lang="en-US" altLang="zh-TW" sz="1050" kern="100">
                          <a:effectLst/>
                          <a:latin typeface="+mn-ea"/>
                          <a:ea typeface="+mn-ea"/>
                          <a:cs typeface="Times New Roman" panose="02020603050405020304" pitchFamily="18" charset="0"/>
                        </a:rPr>
                        <a:t>1_</a:t>
                      </a:r>
                      <a:r>
                        <a:rPr lang="zh-TW" altLang="en-US" sz="1050" kern="100">
                          <a:effectLst/>
                          <a:latin typeface="+mn-ea"/>
                          <a:ea typeface="+mn-ea"/>
                          <a:cs typeface="Times New Roman" panose="02020603050405020304" pitchFamily="18" charset="0"/>
                        </a:rPr>
                        <a:t>共通部分</a:t>
                      </a:r>
                    </a:p>
                  </a:txBody>
                  <a:tcPr marL="36000" marR="36000" marT="36000" marB="36000"/>
                </a:tc>
                <a:extLst>
                  <a:ext uri="{0D108BD9-81ED-4DB2-BD59-A6C34878D82A}">
                    <a16:rowId xmlns:a16="http://schemas.microsoft.com/office/drawing/2014/main" val="1169173362"/>
                  </a:ext>
                </a:extLst>
              </a:tr>
              <a:tr h="407280">
                <a:tc vMerge="1">
                  <a:txBody>
                    <a:bodyPr/>
                    <a:lstStyle/>
                    <a:p>
                      <a:pPr algn="l" fontAlgn="ctr"/>
                      <a:endParaRPr lang="en-US" altLang="ja-JP" sz="1100" b="0" i="0" u="none" strike="noStrike">
                        <a:effectLst/>
                        <a:latin typeface="+mn-ea"/>
                        <a:ea typeface="+mn-ea"/>
                      </a:endParaRPr>
                    </a:p>
                  </a:txBody>
                  <a:tcPr marL="36000" marR="36000" marT="36000" marB="36000"/>
                </a:tc>
                <a:tc>
                  <a:txBody>
                    <a:bodyPr/>
                    <a:lstStyle/>
                    <a:p>
                      <a:pPr algn="ctr" fontAlgn="ctr">
                        <a:spcBef>
                          <a:spcPts val="600"/>
                        </a:spcBef>
                      </a:pPr>
                      <a:r>
                        <a:rPr kumimoji="1" lang="en-US" altLang="ja-JP" sz="1050" b="0" i="0" u="none" strike="noStrike" kern="1200" cap="none" spc="0" normalizeH="0" baseline="0" noProof="0">
                          <a:ln>
                            <a:noFill/>
                          </a:ln>
                          <a:solidFill>
                            <a:prstClr val="black"/>
                          </a:solidFill>
                          <a:effectLst/>
                          <a:uLnTx/>
                          <a:uFillTx/>
                          <a:latin typeface="Yu Gothic UI"/>
                          <a:ea typeface="Yu Gothic UI"/>
                          <a:cs typeface="+mn-cs"/>
                        </a:rPr>
                        <a:t>1-3</a:t>
                      </a:r>
                      <a:endParaRPr lang="en-US" altLang="ja-JP" sz="1050" b="0" i="0" u="none" strike="noStrike" dirty="0">
                        <a:effectLst/>
                        <a:latin typeface="+mn-ea"/>
                        <a:ea typeface="+mn-ea"/>
                      </a:endParaRPr>
                    </a:p>
                  </a:txBody>
                  <a:tcPr marL="36000" marR="36000" marT="36000" marB="36000" anchor="ctr"/>
                </a:tc>
                <a:tc>
                  <a:txBody>
                    <a:bodyPr/>
                    <a:lstStyle/>
                    <a:p>
                      <a:pPr algn="just">
                        <a:spcBef>
                          <a:spcPts val="600"/>
                        </a:spcBef>
                      </a:pPr>
                      <a:r>
                        <a:rPr lang="ja-JP" sz="1050" kern="100">
                          <a:effectLst/>
                          <a:latin typeface="+mn-ea"/>
                          <a:ea typeface="+mn-ea"/>
                          <a:cs typeface="Times New Roman" panose="02020603050405020304" pitchFamily="18" charset="0"/>
                        </a:rPr>
                        <a:t>市大病院群の病院情報システム更新・共通化を実現するにあたってのスケジュール</a:t>
                      </a:r>
                      <a:endParaRPr lang="en-US" altLang="ja-JP" sz="1050" kern="100">
                        <a:effectLst/>
                        <a:latin typeface="+mn-ea"/>
                        <a:ea typeface="+mn-ea"/>
                        <a:cs typeface="Times New Roman" panose="02020603050405020304" pitchFamily="18" charset="0"/>
                      </a:endParaRPr>
                    </a:p>
                    <a:p>
                      <a:pPr algn="just">
                        <a:spcBef>
                          <a:spcPts val="600"/>
                        </a:spcBef>
                      </a:pPr>
                      <a:r>
                        <a:rPr lang="ja-JP" altLang="en-US" sz="1050" kern="100">
                          <a:effectLst/>
                          <a:latin typeface="+mn-ea"/>
                          <a:ea typeface="+mn-ea"/>
                          <a:cs typeface="Times New Roman" panose="02020603050405020304" pitchFamily="18" charset="0"/>
                        </a:rPr>
                        <a:t>（桜山及び西部の更新については、設計</a:t>
                      </a:r>
                      <a:r>
                        <a:rPr lang="en-US" altLang="ja-JP" sz="1050" kern="100">
                          <a:effectLst/>
                          <a:latin typeface="+mn-ea"/>
                          <a:ea typeface="+mn-ea"/>
                          <a:cs typeface="Times New Roman" panose="02020603050405020304" pitchFamily="18" charset="0"/>
                        </a:rPr>
                        <a:t>/</a:t>
                      </a:r>
                      <a:r>
                        <a:rPr lang="ja-JP" altLang="en-US" sz="1050" kern="100">
                          <a:effectLst/>
                          <a:latin typeface="+mn-ea"/>
                          <a:ea typeface="+mn-ea"/>
                          <a:cs typeface="Times New Roman" panose="02020603050405020304" pitchFamily="18" charset="0"/>
                        </a:rPr>
                        <a:t>構築</a:t>
                      </a:r>
                      <a:r>
                        <a:rPr lang="en-US" altLang="ja-JP" sz="1050" kern="100">
                          <a:effectLst/>
                          <a:latin typeface="+mn-ea"/>
                          <a:ea typeface="+mn-ea"/>
                          <a:cs typeface="Times New Roman" panose="02020603050405020304" pitchFamily="18" charset="0"/>
                        </a:rPr>
                        <a:t>/</a:t>
                      </a:r>
                      <a:r>
                        <a:rPr lang="ja-JP" altLang="en-US" sz="1050" kern="100">
                          <a:effectLst/>
                          <a:latin typeface="+mn-ea"/>
                          <a:ea typeface="+mn-ea"/>
                          <a:cs typeface="Times New Roman" panose="02020603050405020304" pitchFamily="18" charset="0"/>
                        </a:rPr>
                        <a:t>テスト</a:t>
                      </a:r>
                      <a:r>
                        <a:rPr lang="en-US" altLang="ja-JP" sz="1050" kern="100">
                          <a:effectLst/>
                          <a:latin typeface="+mn-ea"/>
                          <a:ea typeface="+mn-ea"/>
                          <a:cs typeface="Times New Roman" panose="02020603050405020304" pitchFamily="18" charset="0"/>
                        </a:rPr>
                        <a:t>/</a:t>
                      </a:r>
                      <a:r>
                        <a:rPr lang="ja-JP" altLang="en-US" sz="1050" kern="100">
                          <a:effectLst/>
                          <a:latin typeface="+mn-ea"/>
                          <a:ea typeface="+mn-ea"/>
                          <a:cs typeface="Times New Roman" panose="02020603050405020304" pitchFamily="18" charset="0"/>
                        </a:rPr>
                        <a:t>移行作業等の各期間を明記した構築スケジュールを記載ください。また、入院・外来の具体的な稼働日付まで記載ください）</a:t>
                      </a:r>
                      <a:endParaRPr lang="ja-JP" sz="1050" kern="100">
                        <a:effectLst/>
                        <a:latin typeface="+mn-ea"/>
                        <a:ea typeface="+mn-ea"/>
                        <a:cs typeface="Times New Roman" panose="02020603050405020304" pitchFamily="18" charset="0"/>
                      </a:endParaRPr>
                    </a:p>
                  </a:txBody>
                  <a:tcPr marL="36000" marR="36000" marT="36000" marB="36000"/>
                </a:tc>
                <a:tc>
                  <a:txBody>
                    <a:bodyPr/>
                    <a:lstStyle/>
                    <a:p>
                      <a:pPr marL="171450" indent="-171450" algn="just">
                        <a:spcBef>
                          <a:spcPts val="600"/>
                        </a:spcBef>
                        <a:buFont typeface="Arial" panose="020B0604020202020204" pitchFamily="34" charset="0"/>
                        <a:buChar char="•"/>
                      </a:pPr>
                      <a:r>
                        <a:rPr lang="ja-JP" sz="1050" kern="100">
                          <a:effectLst/>
                          <a:latin typeface="+mn-ea"/>
                          <a:ea typeface="+mn-ea"/>
                          <a:cs typeface="Times New Roman" panose="02020603050405020304" pitchFamily="18" charset="0"/>
                        </a:rPr>
                        <a:t>様式任意</a:t>
                      </a:r>
                    </a:p>
                  </a:txBody>
                  <a:tcPr marL="36000" marR="36000" marT="36000" marB="36000"/>
                </a:tc>
                <a:extLst>
                  <a:ext uri="{0D108BD9-81ED-4DB2-BD59-A6C34878D82A}">
                    <a16:rowId xmlns:a16="http://schemas.microsoft.com/office/drawing/2014/main" val="3534673466"/>
                  </a:ext>
                </a:extLst>
              </a:tr>
              <a:tr h="407280">
                <a:tc vMerge="1">
                  <a:txBody>
                    <a:bodyPr/>
                    <a:lstStyle/>
                    <a:p>
                      <a:pPr algn="l" fontAlgn="ctr"/>
                      <a:endParaRPr lang="en-US" altLang="ja-JP" sz="1100" b="0" i="0" u="none" strike="noStrike">
                        <a:effectLst/>
                        <a:latin typeface="+mn-ea"/>
                        <a:ea typeface="+mn-ea"/>
                      </a:endParaRPr>
                    </a:p>
                  </a:txBody>
                  <a:tcPr marL="36000" marR="36000" marT="36000" marB="36000"/>
                </a:tc>
                <a:tc>
                  <a:txBody>
                    <a:bodyPr/>
                    <a:lstStyle/>
                    <a:p>
                      <a:pPr algn="ctr" fontAlgn="ctr">
                        <a:spcBef>
                          <a:spcPts val="600"/>
                        </a:spcBef>
                      </a:pPr>
                      <a:r>
                        <a:rPr kumimoji="1" lang="en-US" altLang="ja-JP" sz="1050" b="0" i="0" u="none" strike="noStrike" kern="1200" cap="none" spc="0" normalizeH="0" baseline="0" noProof="0">
                          <a:ln>
                            <a:noFill/>
                          </a:ln>
                          <a:solidFill>
                            <a:prstClr val="black"/>
                          </a:solidFill>
                          <a:effectLst/>
                          <a:uLnTx/>
                          <a:uFillTx/>
                          <a:latin typeface="Yu Gothic UI"/>
                          <a:ea typeface="Yu Gothic UI"/>
                          <a:cs typeface="+mn-cs"/>
                        </a:rPr>
                        <a:t>1-4</a:t>
                      </a:r>
                      <a:endParaRPr lang="en-US" altLang="ja-JP" sz="1050" b="0" i="0" u="none" strike="noStrike" dirty="0">
                        <a:effectLst/>
                        <a:latin typeface="+mn-ea"/>
                        <a:ea typeface="+mn-ea"/>
                      </a:endParaRPr>
                    </a:p>
                  </a:txBody>
                  <a:tcPr marL="36000" marR="36000" marT="36000" marB="36000" anchor="ctr"/>
                </a:tc>
                <a:tc>
                  <a:txBody>
                    <a:bodyPr/>
                    <a:lstStyle/>
                    <a:p>
                      <a:pPr algn="just">
                        <a:spcBef>
                          <a:spcPts val="600"/>
                        </a:spcBef>
                      </a:pPr>
                      <a:r>
                        <a:rPr lang="ja-JP" sz="1050" kern="100">
                          <a:effectLst/>
                          <a:latin typeface="+mn-ea"/>
                          <a:ea typeface="+mn-ea"/>
                          <a:cs typeface="Times New Roman" panose="02020603050405020304" pitchFamily="18" charset="0"/>
                        </a:rPr>
                        <a:t>市大病院群の病院情報システム更新・共通化を実現するにあたっての概算費用</a:t>
                      </a:r>
                    </a:p>
                  </a:txBody>
                  <a:tcPr marL="36000" marR="36000" marT="36000" marB="36000"/>
                </a:tc>
                <a:tc>
                  <a:txBody>
                    <a:bodyPr/>
                    <a:lstStyle/>
                    <a:p>
                      <a:pPr marL="171450" indent="-171450" algn="just">
                        <a:spcBef>
                          <a:spcPts val="600"/>
                        </a:spcBef>
                        <a:buFont typeface="Arial" panose="020B0604020202020204" pitchFamily="34" charset="0"/>
                        <a:buChar char="•"/>
                      </a:pPr>
                      <a:r>
                        <a:rPr lang="en-US" altLang="zh-TW" sz="1050" kern="100">
                          <a:effectLst/>
                          <a:latin typeface="+mn-ea"/>
                          <a:ea typeface="+mn-ea"/>
                          <a:cs typeface="Times New Roman" panose="02020603050405020304" pitchFamily="18" charset="0"/>
                        </a:rPr>
                        <a:t>2-2_</a:t>
                      </a:r>
                      <a:r>
                        <a:rPr lang="zh-TW" altLang="en-US" sz="1050" kern="100">
                          <a:effectLst/>
                          <a:latin typeface="+mn-ea"/>
                          <a:ea typeface="+mn-ea"/>
                          <a:cs typeface="Times New Roman" panose="02020603050405020304" pitchFamily="18" charset="0"/>
                        </a:rPr>
                        <a:t>参考見積書</a:t>
                      </a:r>
                      <a:r>
                        <a:rPr lang="en-US" altLang="zh-TW" sz="1050" kern="100">
                          <a:effectLst/>
                          <a:latin typeface="+mn-ea"/>
                          <a:ea typeface="+mn-ea"/>
                          <a:cs typeface="Times New Roman" panose="02020603050405020304" pitchFamily="18" charset="0"/>
                        </a:rPr>
                        <a:t>1</a:t>
                      </a:r>
                      <a:r>
                        <a:rPr lang="zh-TW" altLang="en-US" sz="1050" kern="100">
                          <a:effectLst/>
                          <a:latin typeface="+mn-ea"/>
                          <a:ea typeface="+mn-ea"/>
                          <a:cs typeface="Times New Roman" panose="02020603050405020304" pitchFamily="18" charset="0"/>
                        </a:rPr>
                        <a:t>（全体）</a:t>
                      </a:r>
                    </a:p>
                  </a:txBody>
                  <a:tcPr marL="36000" marR="36000" marT="36000" marB="36000"/>
                </a:tc>
                <a:extLst>
                  <a:ext uri="{0D108BD9-81ED-4DB2-BD59-A6C34878D82A}">
                    <a16:rowId xmlns:a16="http://schemas.microsoft.com/office/drawing/2014/main" val="1218300361"/>
                  </a:ext>
                </a:extLst>
              </a:tr>
              <a:tr h="407280">
                <a:tc vMerge="1">
                  <a:txBody>
                    <a:bodyPr/>
                    <a:lstStyle/>
                    <a:p>
                      <a:pPr algn="l" fontAlgn="ctr"/>
                      <a:endParaRPr lang="en-US" altLang="ja-JP" sz="1100" b="0" i="0" u="none" strike="noStrike">
                        <a:effectLst/>
                        <a:latin typeface="+mn-ea"/>
                        <a:ea typeface="+mn-ea"/>
                      </a:endParaRPr>
                    </a:p>
                  </a:txBody>
                  <a:tcPr marL="36000" marR="36000" marT="36000" marB="36000"/>
                </a:tc>
                <a:tc>
                  <a:txBody>
                    <a:bodyPr/>
                    <a:lstStyle/>
                    <a:p>
                      <a:pPr algn="ctr" fontAlgn="ctr">
                        <a:spcBef>
                          <a:spcPts val="600"/>
                        </a:spcBef>
                      </a:pPr>
                      <a:r>
                        <a:rPr kumimoji="1" lang="en-US" altLang="ja-JP" sz="1050" b="0" i="0" u="none" strike="noStrike" kern="1200" cap="none" spc="0" normalizeH="0" baseline="0" noProof="0">
                          <a:ln>
                            <a:noFill/>
                          </a:ln>
                          <a:solidFill>
                            <a:prstClr val="black"/>
                          </a:solidFill>
                          <a:effectLst/>
                          <a:uLnTx/>
                          <a:uFillTx/>
                          <a:latin typeface="Yu Gothic UI"/>
                          <a:ea typeface="Yu Gothic UI"/>
                          <a:cs typeface="+mn-cs"/>
                        </a:rPr>
                        <a:t>1-5</a:t>
                      </a:r>
                      <a:endParaRPr lang="en-US" altLang="ja-JP" sz="1050" b="0" i="0" u="none" strike="noStrike" dirty="0">
                        <a:effectLst/>
                        <a:latin typeface="+mn-ea"/>
                        <a:ea typeface="+mn-ea"/>
                      </a:endParaRPr>
                    </a:p>
                  </a:txBody>
                  <a:tcPr marL="36000" marR="36000" marT="36000" marB="36000" anchor="ctr"/>
                </a:tc>
                <a:tc>
                  <a:txBody>
                    <a:bodyPr/>
                    <a:lstStyle/>
                    <a:p>
                      <a:pPr algn="just">
                        <a:spcBef>
                          <a:spcPts val="600"/>
                        </a:spcBef>
                      </a:pPr>
                      <a:r>
                        <a:rPr lang="ja-JP" sz="1050" kern="100">
                          <a:effectLst/>
                          <a:latin typeface="+mn-ea"/>
                          <a:ea typeface="+mn-ea"/>
                          <a:cs typeface="Times New Roman" panose="02020603050405020304" pitchFamily="18" charset="0"/>
                        </a:rPr>
                        <a:t>基本方針実現に係る</a:t>
                      </a:r>
                      <a:r>
                        <a:rPr lang="en-US" sz="1050" kern="100" dirty="0">
                          <a:effectLst/>
                          <a:latin typeface="+mn-ea"/>
                          <a:ea typeface="+mn-ea"/>
                          <a:cs typeface="Times New Roman" panose="02020603050405020304" pitchFamily="18" charset="0"/>
                        </a:rPr>
                        <a:t>DX</a:t>
                      </a:r>
                      <a:r>
                        <a:rPr lang="ja-JP" sz="1050" kern="100">
                          <a:effectLst/>
                          <a:latin typeface="+mn-ea"/>
                          <a:ea typeface="+mn-ea"/>
                          <a:cs typeface="Times New Roman" panose="02020603050405020304" pitchFamily="18" charset="0"/>
                        </a:rPr>
                        <a:t>を実現する</a:t>
                      </a:r>
                      <a:r>
                        <a:rPr lang="ja-JP" altLang="en-US" sz="1050" kern="100">
                          <a:effectLst/>
                          <a:latin typeface="+mn-ea"/>
                          <a:ea typeface="+mn-ea"/>
                          <a:cs typeface="Times New Roman" panose="02020603050405020304" pitchFamily="18" charset="0"/>
                        </a:rPr>
                        <a:t>各種</a:t>
                      </a:r>
                      <a:r>
                        <a:rPr lang="ja-JP" sz="1050" kern="100">
                          <a:effectLst/>
                          <a:latin typeface="+mn-ea"/>
                          <a:ea typeface="+mn-ea"/>
                          <a:cs typeface="Times New Roman" panose="02020603050405020304" pitchFamily="18" charset="0"/>
                        </a:rPr>
                        <a:t>サービス概要</a:t>
                      </a:r>
                    </a:p>
                  </a:txBody>
                  <a:tcPr marL="36000" marR="36000" marT="36000" marB="36000"/>
                </a:tc>
                <a:tc>
                  <a:txBody>
                    <a:bodyPr/>
                    <a:lstStyle/>
                    <a:p>
                      <a:pPr marL="171450" indent="-171450" algn="just">
                        <a:spcBef>
                          <a:spcPts val="600"/>
                        </a:spcBef>
                        <a:buFont typeface="Arial" panose="020B0604020202020204" pitchFamily="34" charset="0"/>
                        <a:buChar char="•"/>
                      </a:pPr>
                      <a:r>
                        <a:rPr lang="ja-JP" sz="1050" kern="100">
                          <a:effectLst/>
                          <a:latin typeface="+mn-ea"/>
                          <a:ea typeface="+mn-ea"/>
                          <a:cs typeface="Times New Roman" panose="02020603050405020304" pitchFamily="18" charset="0"/>
                        </a:rPr>
                        <a:t>様式任意</a:t>
                      </a:r>
                    </a:p>
                  </a:txBody>
                  <a:tcPr marL="36000" marR="36000" marT="36000" marB="36000"/>
                </a:tc>
                <a:extLst>
                  <a:ext uri="{0D108BD9-81ED-4DB2-BD59-A6C34878D82A}">
                    <a16:rowId xmlns:a16="http://schemas.microsoft.com/office/drawing/2014/main" val="4146210227"/>
                  </a:ext>
                </a:extLst>
              </a:tr>
              <a:tr h="553621">
                <a:tc rowSpan="3">
                  <a:txBody>
                    <a:bodyPr/>
                    <a:lstStyle/>
                    <a:p>
                      <a:pPr marL="0" marR="0" lvl="0" indent="0" algn="l" defTabSz="990564" rtl="0" eaLnBrk="1" fontAlgn="ctr" latinLnBrk="0" hangingPunct="1">
                        <a:lnSpc>
                          <a:spcPct val="100000"/>
                        </a:lnSpc>
                        <a:spcBef>
                          <a:spcPts val="600"/>
                        </a:spcBef>
                        <a:spcAft>
                          <a:spcPts val="0"/>
                        </a:spcAft>
                        <a:buClrTx/>
                        <a:buSzTx/>
                        <a:buFontTx/>
                        <a:buNone/>
                        <a:tabLst/>
                        <a:defRPr/>
                      </a:pPr>
                      <a:r>
                        <a:rPr lang="en-US" altLang="ja-JP" sz="1050" b="0" i="0" u="none" strike="noStrike">
                          <a:effectLst/>
                          <a:latin typeface="+mn-ea"/>
                          <a:ea typeface="+mn-ea"/>
                        </a:rPr>
                        <a:t>(2)</a:t>
                      </a:r>
                      <a:r>
                        <a:rPr lang="ja-JP" altLang="en-US" sz="1050" b="0" i="0" u="none" strike="noStrike">
                          <a:effectLst/>
                          <a:latin typeface="+mn-ea"/>
                          <a:ea typeface="+mn-ea"/>
                        </a:rPr>
                        <a:t>桜山及び西部の更新</a:t>
                      </a:r>
                      <a:endParaRPr lang="en-US" altLang="ja-JP" sz="1050" b="0" i="0" u="none" strike="noStrike">
                        <a:effectLst/>
                        <a:latin typeface="+mn-ea"/>
                        <a:ea typeface="+mn-ea"/>
                      </a:endParaRPr>
                    </a:p>
                  </a:txBody>
                  <a:tcPr marL="36000" marR="36000" marT="36000" marB="36000">
                    <a:solidFill>
                      <a:srgbClr val="D9E7CD"/>
                    </a:solidFill>
                  </a:tcPr>
                </a:tc>
                <a:tc>
                  <a:txBody>
                    <a:bodyPr/>
                    <a:lstStyle/>
                    <a:p>
                      <a:pPr algn="ctr" fontAlgn="ctr"/>
                      <a:r>
                        <a:rPr lang="en-US" altLang="ja-JP" sz="1050" b="0" i="0" u="none" strike="noStrike">
                          <a:effectLst/>
                          <a:latin typeface="+mn-ea"/>
                          <a:ea typeface="+mn-ea"/>
                        </a:rPr>
                        <a:t>2-1</a:t>
                      </a:r>
                      <a:endParaRPr lang="en-US" altLang="ja-JP" sz="1050" b="0" i="0" u="none" strike="noStrike" dirty="0">
                        <a:effectLst/>
                        <a:latin typeface="+mn-ea"/>
                        <a:ea typeface="+mn-ea"/>
                      </a:endParaRPr>
                    </a:p>
                  </a:txBody>
                  <a:tcPr marL="36000" marR="36000" marT="36000" marB="36000" anchor="ctr"/>
                </a:tc>
                <a:tc>
                  <a:txBody>
                    <a:bodyPr/>
                    <a:lstStyle/>
                    <a:p>
                      <a:pPr algn="just"/>
                      <a:r>
                        <a:rPr lang="ja-JP" sz="1050" kern="100">
                          <a:effectLst/>
                          <a:latin typeface="+mn-ea"/>
                          <a:ea typeface="+mn-ea"/>
                          <a:cs typeface="Times New Roman" panose="02020603050405020304" pitchFamily="18" charset="0"/>
                        </a:rPr>
                        <a:t>桜山及び西部の更新にあたり提案するシステム一覧</a:t>
                      </a:r>
                    </a:p>
                  </a:txBody>
                  <a:tcPr marL="36000" marR="36000" marT="36000" marB="36000"/>
                </a:tc>
                <a:tc>
                  <a:txBody>
                    <a:bodyPr/>
                    <a:lstStyle/>
                    <a:p>
                      <a:pPr marL="171450" indent="-171450" algn="just">
                        <a:buFont typeface="Arial" panose="020B0604020202020204" pitchFamily="34" charset="0"/>
                        <a:buChar char="•"/>
                      </a:pPr>
                      <a:r>
                        <a:rPr lang="ja-JP" altLang="en-US" sz="1050" kern="100">
                          <a:effectLst/>
                          <a:latin typeface="+mn-ea"/>
                          <a:ea typeface="+mn-ea"/>
                          <a:cs typeface="Times New Roman" panose="02020603050405020304" pitchFamily="18" charset="0"/>
                        </a:rPr>
                        <a:t>「</a:t>
                      </a:r>
                      <a:r>
                        <a:rPr lang="en-US" altLang="ja-JP" sz="1050" kern="100">
                          <a:effectLst/>
                          <a:latin typeface="+mn-ea"/>
                          <a:ea typeface="+mn-ea"/>
                          <a:cs typeface="Times New Roman" panose="02020603050405020304" pitchFamily="18" charset="0"/>
                        </a:rPr>
                        <a:t>2-2_</a:t>
                      </a:r>
                      <a:r>
                        <a:rPr lang="ja-JP" altLang="en-US" sz="1050" kern="100">
                          <a:effectLst/>
                          <a:latin typeface="+mn-ea"/>
                          <a:ea typeface="+mn-ea"/>
                          <a:cs typeface="Times New Roman" panose="02020603050405020304" pitchFamily="18" charset="0"/>
                        </a:rPr>
                        <a:t>参考見積書</a:t>
                      </a:r>
                      <a:r>
                        <a:rPr lang="en-US" altLang="ja-JP" sz="1050" kern="100">
                          <a:effectLst/>
                          <a:latin typeface="+mn-ea"/>
                          <a:ea typeface="+mn-ea"/>
                          <a:cs typeface="Times New Roman" panose="02020603050405020304" pitchFamily="18" charset="0"/>
                        </a:rPr>
                        <a:t>2</a:t>
                      </a:r>
                      <a:r>
                        <a:rPr lang="ja-JP" altLang="en-US" sz="1050" kern="100">
                          <a:effectLst/>
                          <a:latin typeface="+mn-ea"/>
                          <a:ea typeface="+mn-ea"/>
                          <a:cs typeface="Times New Roman" panose="02020603050405020304" pitchFamily="18" charset="0"/>
                        </a:rPr>
                        <a:t>（桜山の更新・年額保守費用）」及び「</a:t>
                      </a:r>
                      <a:r>
                        <a:rPr lang="en-US" altLang="ja-JP" sz="1050" kern="100">
                          <a:effectLst/>
                          <a:latin typeface="+mn-ea"/>
                          <a:ea typeface="+mn-ea"/>
                          <a:cs typeface="Times New Roman" panose="02020603050405020304" pitchFamily="18" charset="0"/>
                        </a:rPr>
                        <a:t>2-2_</a:t>
                      </a:r>
                      <a:r>
                        <a:rPr lang="ja-JP" altLang="en-US" sz="1050" kern="100">
                          <a:effectLst/>
                          <a:latin typeface="+mn-ea"/>
                          <a:ea typeface="+mn-ea"/>
                          <a:cs typeface="Times New Roman" panose="02020603050405020304" pitchFamily="18" charset="0"/>
                        </a:rPr>
                        <a:t>参考見積書</a:t>
                      </a:r>
                      <a:r>
                        <a:rPr lang="en-US" altLang="ja-JP" sz="1050" kern="100">
                          <a:effectLst/>
                          <a:latin typeface="+mn-ea"/>
                          <a:ea typeface="+mn-ea"/>
                          <a:cs typeface="Times New Roman" panose="02020603050405020304" pitchFamily="18" charset="0"/>
                        </a:rPr>
                        <a:t>3</a:t>
                      </a:r>
                      <a:r>
                        <a:rPr lang="ja-JP" altLang="en-US" sz="1050" kern="100">
                          <a:effectLst/>
                          <a:latin typeface="+mn-ea"/>
                          <a:ea typeface="+mn-ea"/>
                          <a:cs typeface="Times New Roman" panose="02020603050405020304" pitchFamily="18" charset="0"/>
                        </a:rPr>
                        <a:t>（西部の更新・年額保守費用）」における下記項目</a:t>
                      </a:r>
                      <a:endParaRPr lang="en-US" altLang="ja-JP" sz="1050" kern="100">
                        <a:effectLst/>
                        <a:latin typeface="+mn-ea"/>
                        <a:ea typeface="+mn-ea"/>
                        <a:cs typeface="Times New Roman" panose="02020603050405020304" pitchFamily="18" charset="0"/>
                      </a:endParaRPr>
                    </a:p>
                    <a:p>
                      <a:pPr marL="357188" marR="0" lvl="0" indent="-174625" algn="just" defTabSz="990564"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ja-JP" altLang="en-US" sz="1050" kern="100">
                          <a:effectLst/>
                          <a:latin typeface="+mn-ea"/>
                          <a:ea typeface="+mn-ea"/>
                          <a:cs typeface="Times New Roman" panose="02020603050405020304" pitchFamily="18" charset="0"/>
                        </a:rPr>
                        <a:t>パッケージ名</a:t>
                      </a:r>
                      <a:endParaRPr lang="en-US" altLang="ja-JP" sz="1050" kern="100">
                        <a:effectLst/>
                        <a:latin typeface="+mn-ea"/>
                        <a:ea typeface="+mn-ea"/>
                        <a:cs typeface="Times New Roman" panose="02020603050405020304" pitchFamily="18" charset="0"/>
                      </a:endParaRPr>
                    </a:p>
                    <a:p>
                      <a:pPr marL="357188" marR="0" lvl="0" indent="-174625" algn="just" defTabSz="990564"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ja-JP" altLang="en-US" sz="1050" kern="100">
                          <a:effectLst/>
                          <a:latin typeface="+mn-ea"/>
                          <a:ea typeface="+mn-ea"/>
                          <a:cs typeface="Times New Roman" panose="02020603050405020304" pitchFamily="18" charset="0"/>
                        </a:rPr>
                        <a:t>ベンダー名</a:t>
                      </a:r>
                      <a:endParaRPr lang="en-US" altLang="ja-JP" sz="1050" kern="100">
                        <a:effectLst/>
                        <a:latin typeface="+mn-ea"/>
                        <a:ea typeface="+mn-ea"/>
                        <a:cs typeface="Times New Roman" panose="02020603050405020304" pitchFamily="18" charset="0"/>
                      </a:endParaRPr>
                    </a:p>
                    <a:p>
                      <a:pPr marL="357188" indent="-174625" algn="just">
                        <a:buFont typeface="Wingdings" panose="05000000000000000000" pitchFamily="2" charset="2"/>
                        <a:buChar char="ü"/>
                      </a:pPr>
                      <a:endParaRPr lang="ja-JP" altLang="en-US" sz="1050" kern="100">
                        <a:effectLst/>
                        <a:latin typeface="+mn-ea"/>
                        <a:ea typeface="+mn-ea"/>
                        <a:cs typeface="Times New Roman" panose="02020603050405020304" pitchFamily="18" charset="0"/>
                      </a:endParaRPr>
                    </a:p>
                  </a:txBody>
                  <a:tcPr marL="36000" marR="36000" marT="36000" marB="36000"/>
                </a:tc>
                <a:extLst>
                  <a:ext uri="{0D108BD9-81ED-4DB2-BD59-A6C34878D82A}">
                    <a16:rowId xmlns:a16="http://schemas.microsoft.com/office/drawing/2014/main" val="659645819"/>
                  </a:ext>
                </a:extLst>
              </a:tr>
              <a:tr h="553621">
                <a:tc vMerge="1">
                  <a:txBody>
                    <a:bodyPr/>
                    <a:lstStyle/>
                    <a:p>
                      <a:pPr algn="l" fontAlgn="ctr">
                        <a:spcBef>
                          <a:spcPts val="600"/>
                        </a:spcBef>
                      </a:pPr>
                      <a:endParaRPr lang="en-US" altLang="ja-JP" sz="1100" b="0" i="0" u="none" strike="noStrike" dirty="0">
                        <a:effectLst/>
                        <a:latin typeface="+mn-ea"/>
                        <a:ea typeface="+mn-ea"/>
                      </a:endParaRPr>
                    </a:p>
                  </a:txBody>
                  <a:tcPr marL="36000" marR="36000" marT="36000" marB="36000">
                    <a:solidFill>
                      <a:srgbClr val="D9E7CD"/>
                    </a:solidFill>
                  </a:tcPr>
                </a:tc>
                <a:tc>
                  <a:txBody>
                    <a:bodyPr/>
                    <a:lstStyle/>
                    <a:p>
                      <a:pPr algn="ctr" fontAlgn="ctr"/>
                      <a:r>
                        <a:rPr lang="en-US" altLang="ja-JP" sz="1050" b="0" i="0" u="none" strike="noStrike">
                          <a:effectLst/>
                          <a:latin typeface="+mn-ea"/>
                          <a:ea typeface="+mn-ea"/>
                        </a:rPr>
                        <a:t>2-2</a:t>
                      </a:r>
                      <a:endParaRPr lang="en-US" altLang="ja-JP" sz="1050" b="0" i="0" u="none" strike="noStrike" dirty="0">
                        <a:effectLst/>
                        <a:latin typeface="+mn-ea"/>
                        <a:ea typeface="+mn-ea"/>
                      </a:endParaRPr>
                    </a:p>
                  </a:txBody>
                  <a:tcPr marL="36000" marR="36000" marT="36000" marB="36000" anchor="ctr"/>
                </a:tc>
                <a:tc>
                  <a:txBody>
                    <a:bodyPr/>
                    <a:lstStyle/>
                    <a:p>
                      <a:pPr algn="just"/>
                      <a:r>
                        <a:rPr lang="ja-JP" sz="1050" kern="100">
                          <a:effectLst/>
                          <a:latin typeface="+mn-ea"/>
                          <a:ea typeface="+mn-ea"/>
                          <a:cs typeface="Times New Roman" panose="02020603050405020304" pitchFamily="18" charset="0"/>
                        </a:rPr>
                        <a:t>桜山及び西部の更新にあたり提案するシステムについて、要求仕様書案の各項目についての対応可否等</a:t>
                      </a:r>
                    </a:p>
                  </a:txBody>
                  <a:tcPr marL="36000" marR="36000" marT="36000" marB="36000"/>
                </a:tc>
                <a:tc>
                  <a:txBody>
                    <a:bodyPr/>
                    <a:lstStyle/>
                    <a:p>
                      <a:pPr marL="171450" indent="-171450" algn="just">
                        <a:buFont typeface="Arial" panose="020B0604020202020204" pitchFamily="34" charset="0"/>
                        <a:buChar char="•"/>
                      </a:pPr>
                      <a:r>
                        <a:rPr lang="en-US" altLang="ja-JP" sz="1050" kern="100">
                          <a:effectLst/>
                          <a:latin typeface="+mn-ea"/>
                          <a:ea typeface="+mn-ea"/>
                          <a:cs typeface="Times New Roman" panose="02020603050405020304" pitchFamily="18" charset="0"/>
                        </a:rPr>
                        <a:t>2-1_</a:t>
                      </a:r>
                      <a:r>
                        <a:rPr lang="ja-JP" altLang="en-US" sz="1050" kern="100">
                          <a:effectLst/>
                          <a:latin typeface="+mn-ea"/>
                          <a:ea typeface="+mn-ea"/>
                          <a:cs typeface="Times New Roman" panose="02020603050405020304" pitchFamily="18" charset="0"/>
                        </a:rPr>
                        <a:t>仕様書兼回答書</a:t>
                      </a:r>
                      <a:r>
                        <a:rPr lang="en-US" altLang="ja-JP" sz="1050" kern="100">
                          <a:effectLst/>
                          <a:latin typeface="+mn-ea"/>
                          <a:ea typeface="+mn-ea"/>
                          <a:cs typeface="Times New Roman" panose="02020603050405020304" pitchFamily="18" charset="0"/>
                        </a:rPr>
                        <a:t>2-1_</a:t>
                      </a:r>
                      <a:r>
                        <a:rPr lang="ja-JP" altLang="en-US" sz="1050" kern="100">
                          <a:effectLst/>
                          <a:latin typeface="+mn-ea"/>
                          <a:ea typeface="+mn-ea"/>
                          <a:cs typeface="Times New Roman" panose="02020603050405020304" pitchFamily="18" charset="0"/>
                        </a:rPr>
                        <a:t>桜山</a:t>
                      </a:r>
                      <a:r>
                        <a:rPr lang="en-US" altLang="ja-JP" sz="1050" kern="100">
                          <a:effectLst/>
                          <a:latin typeface="+mn-ea"/>
                          <a:ea typeface="+mn-ea"/>
                          <a:cs typeface="Times New Roman" panose="02020603050405020304" pitchFamily="18" charset="0"/>
                        </a:rPr>
                        <a:t>_</a:t>
                      </a:r>
                      <a:r>
                        <a:rPr lang="ja-JP" altLang="en-US" sz="1050" kern="100">
                          <a:effectLst/>
                          <a:latin typeface="+mn-ea"/>
                          <a:ea typeface="+mn-ea"/>
                          <a:cs typeface="Times New Roman" panose="02020603050405020304" pitchFamily="18" charset="0"/>
                        </a:rPr>
                        <a:t>電子カルテ</a:t>
                      </a:r>
                    </a:p>
                    <a:p>
                      <a:pPr marL="171450" indent="-171450" algn="just">
                        <a:buFont typeface="Arial" panose="020B0604020202020204" pitchFamily="34" charset="0"/>
                        <a:buChar char="•"/>
                      </a:pPr>
                      <a:r>
                        <a:rPr lang="en-US" altLang="ja-JP" sz="1050" kern="100">
                          <a:effectLst/>
                          <a:latin typeface="+mn-ea"/>
                          <a:ea typeface="+mn-ea"/>
                          <a:cs typeface="Times New Roman" panose="02020603050405020304" pitchFamily="18" charset="0"/>
                        </a:rPr>
                        <a:t>2-1_</a:t>
                      </a:r>
                      <a:r>
                        <a:rPr lang="ja-JP" altLang="en-US" sz="1050" kern="100">
                          <a:effectLst/>
                          <a:latin typeface="+mn-ea"/>
                          <a:ea typeface="+mn-ea"/>
                          <a:cs typeface="Times New Roman" panose="02020603050405020304" pitchFamily="18" charset="0"/>
                        </a:rPr>
                        <a:t>仕様書兼回答書</a:t>
                      </a:r>
                      <a:r>
                        <a:rPr lang="en-US" altLang="ja-JP" sz="1050" kern="100">
                          <a:effectLst/>
                          <a:latin typeface="+mn-ea"/>
                          <a:ea typeface="+mn-ea"/>
                          <a:cs typeface="Times New Roman" panose="02020603050405020304" pitchFamily="18" charset="0"/>
                        </a:rPr>
                        <a:t>2-2_</a:t>
                      </a:r>
                      <a:r>
                        <a:rPr lang="ja-JP" altLang="en-US" sz="1050" kern="100">
                          <a:effectLst/>
                          <a:latin typeface="+mn-ea"/>
                          <a:ea typeface="+mn-ea"/>
                          <a:cs typeface="Times New Roman" panose="02020603050405020304" pitchFamily="18" charset="0"/>
                        </a:rPr>
                        <a:t>桜山</a:t>
                      </a:r>
                      <a:r>
                        <a:rPr lang="en-US" altLang="ja-JP" sz="1050" kern="100">
                          <a:effectLst/>
                          <a:latin typeface="+mn-ea"/>
                          <a:ea typeface="+mn-ea"/>
                          <a:cs typeface="Times New Roman" panose="02020603050405020304" pitchFamily="18" charset="0"/>
                        </a:rPr>
                        <a:t>_</a:t>
                      </a:r>
                      <a:r>
                        <a:rPr lang="ja-JP" altLang="en-US" sz="1050" kern="100">
                          <a:effectLst/>
                          <a:latin typeface="+mn-ea"/>
                          <a:ea typeface="+mn-ea"/>
                          <a:cs typeface="Times New Roman" panose="02020603050405020304" pitchFamily="18" charset="0"/>
                        </a:rPr>
                        <a:t>部門システム</a:t>
                      </a:r>
                    </a:p>
                    <a:p>
                      <a:pPr marL="171450" indent="-171450" algn="just">
                        <a:buFont typeface="Arial" panose="020B0604020202020204" pitchFamily="34" charset="0"/>
                        <a:buChar char="•"/>
                      </a:pPr>
                      <a:r>
                        <a:rPr lang="en-US" altLang="ja-JP" sz="1050" kern="100">
                          <a:effectLst/>
                          <a:latin typeface="+mn-ea"/>
                          <a:ea typeface="+mn-ea"/>
                          <a:cs typeface="Times New Roman" panose="02020603050405020304" pitchFamily="18" charset="0"/>
                        </a:rPr>
                        <a:t>2-1_</a:t>
                      </a:r>
                      <a:r>
                        <a:rPr lang="ja-JP" altLang="en-US" sz="1050" kern="100">
                          <a:effectLst/>
                          <a:latin typeface="+mn-ea"/>
                          <a:ea typeface="+mn-ea"/>
                          <a:cs typeface="Times New Roman" panose="02020603050405020304" pitchFamily="18" charset="0"/>
                        </a:rPr>
                        <a:t>仕様書兼回答書</a:t>
                      </a:r>
                      <a:r>
                        <a:rPr lang="en-US" altLang="ja-JP" sz="1050" kern="100">
                          <a:effectLst/>
                          <a:latin typeface="+mn-ea"/>
                          <a:ea typeface="+mn-ea"/>
                          <a:cs typeface="Times New Roman" panose="02020603050405020304" pitchFamily="18" charset="0"/>
                        </a:rPr>
                        <a:t>3-1_</a:t>
                      </a:r>
                      <a:r>
                        <a:rPr lang="ja-JP" altLang="en-US" sz="1050" kern="100">
                          <a:effectLst/>
                          <a:latin typeface="+mn-ea"/>
                          <a:ea typeface="+mn-ea"/>
                          <a:cs typeface="Times New Roman" panose="02020603050405020304" pitchFamily="18" charset="0"/>
                        </a:rPr>
                        <a:t>西部</a:t>
                      </a:r>
                      <a:r>
                        <a:rPr lang="en-US" altLang="ja-JP" sz="1050" kern="100">
                          <a:effectLst/>
                          <a:latin typeface="+mn-ea"/>
                          <a:ea typeface="+mn-ea"/>
                          <a:cs typeface="Times New Roman" panose="02020603050405020304" pitchFamily="18" charset="0"/>
                        </a:rPr>
                        <a:t>_</a:t>
                      </a:r>
                      <a:r>
                        <a:rPr lang="ja-JP" altLang="en-US" sz="1050" kern="100">
                          <a:effectLst/>
                          <a:latin typeface="+mn-ea"/>
                          <a:ea typeface="+mn-ea"/>
                          <a:cs typeface="Times New Roman" panose="02020603050405020304" pitchFamily="18" charset="0"/>
                        </a:rPr>
                        <a:t>電子カルテ</a:t>
                      </a:r>
                    </a:p>
                    <a:p>
                      <a:pPr marL="171450" indent="-171450" algn="just">
                        <a:buFont typeface="Arial" panose="020B0604020202020204" pitchFamily="34" charset="0"/>
                        <a:buChar char="•"/>
                      </a:pPr>
                      <a:r>
                        <a:rPr lang="en-US" altLang="ja-JP" sz="1050" kern="100">
                          <a:effectLst/>
                          <a:latin typeface="+mn-ea"/>
                          <a:ea typeface="+mn-ea"/>
                          <a:cs typeface="Times New Roman" panose="02020603050405020304" pitchFamily="18" charset="0"/>
                        </a:rPr>
                        <a:t>2-1_</a:t>
                      </a:r>
                      <a:r>
                        <a:rPr lang="ja-JP" altLang="en-US" sz="1050" kern="100">
                          <a:effectLst/>
                          <a:latin typeface="+mn-ea"/>
                          <a:ea typeface="+mn-ea"/>
                          <a:cs typeface="Times New Roman" panose="02020603050405020304" pitchFamily="18" charset="0"/>
                        </a:rPr>
                        <a:t>仕様書兼回答書</a:t>
                      </a:r>
                      <a:r>
                        <a:rPr lang="en-US" altLang="ja-JP" sz="1050" kern="100">
                          <a:effectLst/>
                          <a:latin typeface="+mn-ea"/>
                          <a:ea typeface="+mn-ea"/>
                          <a:cs typeface="Times New Roman" panose="02020603050405020304" pitchFamily="18" charset="0"/>
                        </a:rPr>
                        <a:t>3-2_</a:t>
                      </a:r>
                      <a:r>
                        <a:rPr lang="ja-JP" altLang="en-US" sz="1050" kern="100">
                          <a:effectLst/>
                          <a:latin typeface="+mn-ea"/>
                          <a:ea typeface="+mn-ea"/>
                          <a:cs typeface="Times New Roman" panose="02020603050405020304" pitchFamily="18" charset="0"/>
                        </a:rPr>
                        <a:t>西部</a:t>
                      </a:r>
                      <a:r>
                        <a:rPr lang="en-US" altLang="ja-JP" sz="1050" kern="100">
                          <a:effectLst/>
                          <a:latin typeface="+mn-ea"/>
                          <a:ea typeface="+mn-ea"/>
                          <a:cs typeface="Times New Roman" panose="02020603050405020304" pitchFamily="18" charset="0"/>
                        </a:rPr>
                        <a:t>_</a:t>
                      </a:r>
                      <a:r>
                        <a:rPr lang="ja-JP" altLang="en-US" sz="1050" kern="100">
                          <a:effectLst/>
                          <a:latin typeface="+mn-ea"/>
                          <a:ea typeface="+mn-ea"/>
                          <a:cs typeface="Times New Roman" panose="02020603050405020304" pitchFamily="18" charset="0"/>
                        </a:rPr>
                        <a:t>部門システム</a:t>
                      </a:r>
                    </a:p>
                  </a:txBody>
                  <a:tcPr marL="36000" marR="36000" marT="36000" marB="36000"/>
                </a:tc>
                <a:extLst>
                  <a:ext uri="{0D108BD9-81ED-4DB2-BD59-A6C34878D82A}">
                    <a16:rowId xmlns:a16="http://schemas.microsoft.com/office/drawing/2014/main" val="2799466620"/>
                  </a:ext>
                </a:extLst>
              </a:tr>
              <a:tr h="303650">
                <a:tc vMerge="1">
                  <a:txBody>
                    <a:bodyPr/>
                    <a:lstStyle/>
                    <a:p>
                      <a:pPr algn="l" fontAlgn="ctr">
                        <a:spcBef>
                          <a:spcPts val="600"/>
                        </a:spcBef>
                      </a:pPr>
                      <a:endParaRPr lang="en-US" altLang="ja-JP" sz="1100" b="0" i="0" u="none" strike="noStrike" dirty="0">
                        <a:effectLst/>
                        <a:latin typeface="+mn-ea"/>
                        <a:ea typeface="+mn-ea"/>
                      </a:endParaRPr>
                    </a:p>
                  </a:txBody>
                  <a:tcPr marL="36000" marR="36000" marT="36000" marB="36000">
                    <a:solidFill>
                      <a:srgbClr val="D9E7CD"/>
                    </a:solidFill>
                  </a:tcPr>
                </a:tc>
                <a:tc>
                  <a:txBody>
                    <a:bodyPr/>
                    <a:lstStyle/>
                    <a:p>
                      <a:pPr algn="ctr" fontAlgn="ctr"/>
                      <a:r>
                        <a:rPr lang="en-US" altLang="ja-JP" sz="1050" b="0" i="0" u="none" strike="noStrike">
                          <a:effectLst/>
                          <a:latin typeface="+mn-ea"/>
                          <a:ea typeface="+mn-ea"/>
                        </a:rPr>
                        <a:t>2-3</a:t>
                      </a:r>
                      <a:endParaRPr lang="en-US" altLang="ja-JP" sz="1050" b="0" i="0" u="none" strike="noStrike" dirty="0">
                        <a:effectLst/>
                        <a:latin typeface="+mn-ea"/>
                        <a:ea typeface="+mn-ea"/>
                      </a:endParaRPr>
                    </a:p>
                  </a:txBody>
                  <a:tcPr marL="36000" marR="36000" marT="36000" marB="36000" anchor="ctr"/>
                </a:tc>
                <a:tc>
                  <a:txBody>
                    <a:bodyPr/>
                    <a:lstStyle/>
                    <a:p>
                      <a:pPr algn="just"/>
                      <a:r>
                        <a:rPr lang="ja-JP" sz="1050" kern="100">
                          <a:effectLst/>
                          <a:latin typeface="+mn-ea"/>
                          <a:ea typeface="+mn-ea"/>
                          <a:cs typeface="Times New Roman" panose="02020603050405020304" pitchFamily="18" charset="0"/>
                        </a:rPr>
                        <a:t>桜山及び西部の更新に係る費用</a:t>
                      </a:r>
                    </a:p>
                  </a:txBody>
                  <a:tcPr marL="36000" marR="36000" marT="36000" marB="36000"/>
                </a:tc>
                <a:tc>
                  <a:txBody>
                    <a:bodyPr/>
                    <a:lstStyle/>
                    <a:p>
                      <a:pPr marL="171450" indent="-171450" algn="just">
                        <a:buFont typeface="Arial" panose="020B0604020202020204" pitchFamily="34" charset="0"/>
                        <a:buChar char="•"/>
                      </a:pPr>
                      <a:r>
                        <a:rPr lang="en-US" altLang="ja-JP" sz="1050" kern="100">
                          <a:effectLst/>
                          <a:latin typeface="+mn-ea"/>
                          <a:ea typeface="+mn-ea"/>
                          <a:cs typeface="Times New Roman" panose="02020603050405020304" pitchFamily="18" charset="0"/>
                        </a:rPr>
                        <a:t>2-2_</a:t>
                      </a:r>
                      <a:r>
                        <a:rPr lang="ja-JP" altLang="en-US" sz="1050" kern="100">
                          <a:effectLst/>
                          <a:latin typeface="+mn-ea"/>
                          <a:ea typeface="+mn-ea"/>
                          <a:cs typeface="Times New Roman" panose="02020603050405020304" pitchFamily="18" charset="0"/>
                        </a:rPr>
                        <a:t>参考見積書</a:t>
                      </a:r>
                      <a:r>
                        <a:rPr lang="en-US" altLang="ja-JP" sz="1050" kern="100">
                          <a:effectLst/>
                          <a:latin typeface="+mn-ea"/>
                          <a:ea typeface="+mn-ea"/>
                          <a:cs typeface="Times New Roman" panose="02020603050405020304" pitchFamily="18" charset="0"/>
                        </a:rPr>
                        <a:t>2</a:t>
                      </a:r>
                      <a:r>
                        <a:rPr lang="ja-JP" altLang="en-US" sz="1050" kern="100">
                          <a:effectLst/>
                          <a:latin typeface="+mn-ea"/>
                          <a:ea typeface="+mn-ea"/>
                          <a:cs typeface="Times New Roman" panose="02020603050405020304" pitchFamily="18" charset="0"/>
                        </a:rPr>
                        <a:t>（桜山の更新・年額保守費用）</a:t>
                      </a:r>
                    </a:p>
                    <a:p>
                      <a:pPr marL="171450" indent="-171450" algn="just">
                        <a:buFont typeface="Arial" panose="020B0604020202020204" pitchFamily="34" charset="0"/>
                        <a:buChar char="•"/>
                      </a:pPr>
                      <a:r>
                        <a:rPr lang="en-US" altLang="ja-JP" sz="1050" kern="100">
                          <a:effectLst/>
                          <a:latin typeface="+mn-ea"/>
                          <a:ea typeface="+mn-ea"/>
                          <a:cs typeface="Times New Roman" panose="02020603050405020304" pitchFamily="18" charset="0"/>
                        </a:rPr>
                        <a:t>2-2_</a:t>
                      </a:r>
                      <a:r>
                        <a:rPr lang="ja-JP" altLang="en-US" sz="1050" kern="100">
                          <a:effectLst/>
                          <a:latin typeface="+mn-ea"/>
                          <a:ea typeface="+mn-ea"/>
                          <a:cs typeface="Times New Roman" panose="02020603050405020304" pitchFamily="18" charset="0"/>
                        </a:rPr>
                        <a:t>参考見積書</a:t>
                      </a:r>
                      <a:r>
                        <a:rPr lang="en-US" altLang="ja-JP" sz="1050" kern="100">
                          <a:effectLst/>
                          <a:latin typeface="+mn-ea"/>
                          <a:ea typeface="+mn-ea"/>
                          <a:cs typeface="Times New Roman" panose="02020603050405020304" pitchFamily="18" charset="0"/>
                        </a:rPr>
                        <a:t>3</a:t>
                      </a:r>
                      <a:r>
                        <a:rPr lang="ja-JP" altLang="en-US" sz="1050" kern="100">
                          <a:effectLst/>
                          <a:latin typeface="+mn-ea"/>
                          <a:ea typeface="+mn-ea"/>
                          <a:cs typeface="Times New Roman" panose="02020603050405020304" pitchFamily="18" charset="0"/>
                        </a:rPr>
                        <a:t>（西部の更新・年額保守費用）</a:t>
                      </a:r>
                    </a:p>
                  </a:txBody>
                  <a:tcPr marL="36000" marR="36000" marT="36000" marB="36000"/>
                </a:tc>
                <a:extLst>
                  <a:ext uri="{0D108BD9-81ED-4DB2-BD59-A6C34878D82A}">
                    <a16:rowId xmlns:a16="http://schemas.microsoft.com/office/drawing/2014/main" val="2898504367"/>
                  </a:ext>
                </a:extLst>
              </a:tr>
            </a:tbl>
          </a:graphicData>
        </a:graphic>
      </p:graphicFrame>
      <p:sp>
        <p:nvSpPr>
          <p:cNvPr id="3" name="スライド番号プレースホルダー 2">
            <a:extLst>
              <a:ext uri="{FF2B5EF4-FFF2-40B4-BE49-F238E27FC236}">
                <a16:creationId xmlns:a16="http://schemas.microsoft.com/office/drawing/2014/main" id="{16605F1E-8DF2-98F5-0776-2FBA2CC9604C}"/>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5FCFE5-FE56-4EF1-80A8-07776887C2A1}" type="slidenum">
              <a:rPr kumimoji="0" lang="ja-JP" altLang="en-US" sz="900" b="0" i="0" u="none" strike="noStrike" kern="1200" cap="none" spc="0" normalizeH="0" baseline="0" noProof="0" smtClean="0">
                <a:ln>
                  <a:noFill/>
                </a:ln>
                <a:solidFill>
                  <a:prstClr val="black"/>
                </a:solidFill>
                <a:effectLst/>
                <a:uLnTx/>
                <a:uFillTx/>
                <a:latin typeface="Calibri Light"/>
                <a:ea typeface="Yu Gothic UI"/>
                <a:cs typeface="+mn-cs"/>
                <a:sym typeface="+mn-lt"/>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ja-JP" altLang="en-US" sz="900" b="0" i="0" u="none" strike="noStrike" kern="1200" cap="none" spc="0" normalizeH="0" baseline="0" noProof="0" dirty="0">
              <a:ln>
                <a:noFill/>
              </a:ln>
              <a:solidFill>
                <a:prstClr val="black"/>
              </a:solidFill>
              <a:effectLst/>
              <a:uLnTx/>
              <a:uFillTx/>
              <a:latin typeface="Calibri Light"/>
              <a:ea typeface="Yu Gothic UI"/>
              <a:cs typeface="+mn-cs"/>
              <a:sym typeface="+mn-lt"/>
            </a:endParaRPr>
          </a:p>
        </p:txBody>
      </p:sp>
      <p:sp>
        <p:nvSpPr>
          <p:cNvPr id="6" name="テキスト プレースホルダー 5">
            <a:extLst>
              <a:ext uri="{FF2B5EF4-FFF2-40B4-BE49-F238E27FC236}">
                <a16:creationId xmlns:a16="http://schemas.microsoft.com/office/drawing/2014/main" id="{8146CD83-B43D-AF72-F27F-AAE9429A559E}"/>
              </a:ext>
            </a:extLst>
          </p:cNvPr>
          <p:cNvSpPr>
            <a:spLocks noGrp="1"/>
          </p:cNvSpPr>
          <p:nvPr>
            <p:ph type="body" sz="quarter" idx="15"/>
          </p:nvPr>
        </p:nvSpPr>
        <p:spPr>
          <a:xfrm>
            <a:off x="417000" y="1008375"/>
            <a:ext cx="4356000" cy="468000"/>
          </a:xfrm>
        </p:spPr>
        <p:txBody>
          <a:bodyPr/>
          <a:lstStyle/>
          <a:p>
            <a:r>
              <a:rPr lang="ja-JP" altLang="en-US"/>
              <a:t>情報提供依頼事項一覧（</a:t>
            </a:r>
            <a:r>
              <a:rPr lang="en-US" altLang="ja-JP"/>
              <a:t>1/5</a:t>
            </a:r>
            <a:r>
              <a:rPr lang="ja-JP" altLang="en-US"/>
              <a:t>）</a:t>
            </a:r>
          </a:p>
        </p:txBody>
      </p:sp>
      <p:sp>
        <p:nvSpPr>
          <p:cNvPr id="4" name="タイトル 3">
            <a:extLst>
              <a:ext uri="{FF2B5EF4-FFF2-40B4-BE49-F238E27FC236}">
                <a16:creationId xmlns:a16="http://schemas.microsoft.com/office/drawing/2014/main" id="{61F09694-5356-11CF-5DE9-ADE19711B112}"/>
              </a:ext>
            </a:extLst>
          </p:cNvPr>
          <p:cNvSpPr>
            <a:spLocks noGrp="1"/>
          </p:cNvSpPr>
          <p:nvPr>
            <p:ph type="title"/>
          </p:nvPr>
        </p:nvSpPr>
        <p:spPr/>
        <p:txBody>
          <a:bodyPr/>
          <a:lstStyle/>
          <a:p>
            <a:r>
              <a:rPr lang="ja-JP" altLang="en-US"/>
              <a:t>情報提供依頼事項は下記の通り</a:t>
            </a:r>
          </a:p>
        </p:txBody>
      </p:sp>
    </p:spTree>
    <p:extLst>
      <p:ext uri="{BB962C8B-B14F-4D97-AF65-F5344CB8AC3E}">
        <p14:creationId xmlns:p14="http://schemas.microsoft.com/office/powerpoint/2010/main" val="1328850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コンテンツ プレースホルダー 1">
            <a:extLst>
              <a:ext uri="{FF2B5EF4-FFF2-40B4-BE49-F238E27FC236}">
                <a16:creationId xmlns:a16="http://schemas.microsoft.com/office/drawing/2014/main" id="{055F7351-CD5F-5A1E-800C-5A69F52E0E5E}"/>
              </a:ext>
            </a:extLst>
          </p:cNvPr>
          <p:cNvGraphicFramePr>
            <a:graphicFrameLocks noGrp="1"/>
          </p:cNvGraphicFramePr>
          <p:nvPr>
            <p:ph idx="1"/>
            <p:extLst>
              <p:ext uri="{D42A27DB-BD31-4B8C-83A1-F6EECF244321}">
                <p14:modId xmlns:p14="http://schemas.microsoft.com/office/powerpoint/2010/main" val="756645509"/>
              </p:ext>
            </p:extLst>
          </p:nvPr>
        </p:nvGraphicFramePr>
        <p:xfrm>
          <a:off x="417513" y="1476375"/>
          <a:ext cx="9071488" cy="4979054"/>
        </p:xfrm>
        <a:graphic>
          <a:graphicData uri="http://schemas.openxmlformats.org/drawingml/2006/table">
            <a:tbl>
              <a:tblPr firstRow="1" bandRow="1">
                <a:tableStyleId>{5C22544A-7EE6-4342-B048-85BDC9FD1C3A}</a:tableStyleId>
              </a:tblPr>
              <a:tblGrid>
                <a:gridCol w="1015048">
                  <a:extLst>
                    <a:ext uri="{9D8B030D-6E8A-4147-A177-3AD203B41FA5}">
                      <a16:colId xmlns:a16="http://schemas.microsoft.com/office/drawing/2014/main" val="3442601131"/>
                    </a:ext>
                  </a:extLst>
                </a:gridCol>
                <a:gridCol w="510540">
                  <a:extLst>
                    <a:ext uri="{9D8B030D-6E8A-4147-A177-3AD203B41FA5}">
                      <a16:colId xmlns:a16="http://schemas.microsoft.com/office/drawing/2014/main" val="1244328412"/>
                    </a:ext>
                  </a:extLst>
                </a:gridCol>
                <a:gridCol w="4341462">
                  <a:extLst>
                    <a:ext uri="{9D8B030D-6E8A-4147-A177-3AD203B41FA5}">
                      <a16:colId xmlns:a16="http://schemas.microsoft.com/office/drawing/2014/main" val="460267200"/>
                    </a:ext>
                  </a:extLst>
                </a:gridCol>
                <a:gridCol w="3204438">
                  <a:extLst>
                    <a:ext uri="{9D8B030D-6E8A-4147-A177-3AD203B41FA5}">
                      <a16:colId xmlns:a16="http://schemas.microsoft.com/office/drawing/2014/main" val="3156370569"/>
                    </a:ext>
                  </a:extLst>
                </a:gridCol>
              </a:tblGrid>
              <a:tr h="200025">
                <a:tc>
                  <a:txBody>
                    <a:bodyPr/>
                    <a:lstStyle/>
                    <a:p>
                      <a:pPr algn="ctr" fontAlgn="ctr"/>
                      <a:r>
                        <a:rPr lang="ja-JP" altLang="en-US" sz="1050" b="1" i="0" u="none" strike="noStrike">
                          <a:solidFill>
                            <a:srgbClr val="FFFFFF"/>
                          </a:solidFill>
                          <a:effectLst/>
                          <a:latin typeface="+mn-ea"/>
                          <a:ea typeface="+mn-ea"/>
                        </a:rPr>
                        <a:t>分類</a:t>
                      </a:r>
                      <a:r>
                        <a:rPr lang="en-US" altLang="ja-JP" sz="1050" b="1" i="0" u="none" strike="noStrike" dirty="0">
                          <a:solidFill>
                            <a:srgbClr val="FFFFFF"/>
                          </a:solidFill>
                          <a:effectLst/>
                          <a:latin typeface="+mn-ea"/>
                          <a:ea typeface="+mn-ea"/>
                        </a:rPr>
                        <a:t>1</a:t>
                      </a:r>
                      <a:endParaRPr lang="ja-JP" altLang="en-US" sz="1050" b="1" i="0" u="none" strike="noStrike" dirty="0">
                        <a:solidFill>
                          <a:srgbClr val="FFFFFF"/>
                        </a:solidFill>
                        <a:effectLst/>
                        <a:latin typeface="+mn-ea"/>
                        <a:ea typeface="+mn-ea"/>
                      </a:endParaRPr>
                    </a:p>
                  </a:txBody>
                  <a:tcPr marL="36000" marR="36000" marT="36000" marB="36000" anchor="ctr"/>
                </a:tc>
                <a:tc>
                  <a:txBody>
                    <a:bodyPr/>
                    <a:lstStyle/>
                    <a:p>
                      <a:pPr algn="ctr" fontAlgn="ctr"/>
                      <a:r>
                        <a:rPr lang="ja-JP" altLang="en-US" sz="1050" b="1" i="0" u="none" strike="noStrike">
                          <a:solidFill>
                            <a:srgbClr val="FFFFFF"/>
                          </a:solidFill>
                          <a:effectLst/>
                          <a:latin typeface="+mn-ea"/>
                          <a:ea typeface="+mn-ea"/>
                        </a:rPr>
                        <a:t>項番</a:t>
                      </a:r>
                      <a:endParaRPr lang="ja-JP" altLang="en-US" sz="1050" b="1" i="0" u="none" strike="noStrike" dirty="0">
                        <a:solidFill>
                          <a:srgbClr val="FFFFFF"/>
                        </a:solidFill>
                        <a:effectLst/>
                        <a:latin typeface="+mn-ea"/>
                        <a:ea typeface="+mn-ea"/>
                      </a:endParaRPr>
                    </a:p>
                  </a:txBody>
                  <a:tcPr marL="36000" marR="36000" marT="36000" marB="36000" anchor="ctr"/>
                </a:tc>
                <a:tc>
                  <a:txBody>
                    <a:bodyPr/>
                    <a:lstStyle/>
                    <a:p>
                      <a:pPr algn="ctr" fontAlgn="ctr"/>
                      <a:r>
                        <a:rPr lang="ja-JP" altLang="en-US" sz="1050" b="1" u="none" strike="noStrike">
                          <a:effectLst/>
                          <a:latin typeface="+mn-ea"/>
                          <a:ea typeface="+mn-ea"/>
                        </a:rPr>
                        <a:t>情報提供依頼事項</a:t>
                      </a:r>
                    </a:p>
                  </a:txBody>
                  <a:tcPr marL="36000" marR="36000" marT="36000" marB="36000" anchor="ctr"/>
                </a:tc>
                <a:tc>
                  <a:txBody>
                    <a:bodyPr/>
                    <a:lstStyle/>
                    <a:p>
                      <a:pPr algn="ctr" fontAlgn="ctr"/>
                      <a:r>
                        <a:rPr lang="ja-JP" altLang="en-US" sz="1050" b="1" u="none" strike="noStrike">
                          <a:effectLst/>
                          <a:latin typeface="+mn-ea"/>
                          <a:ea typeface="+mn-ea"/>
                        </a:rPr>
                        <a:t>回答様式</a:t>
                      </a:r>
                    </a:p>
                  </a:txBody>
                  <a:tcPr marL="36000" marR="36000" marT="36000" marB="36000" anchor="ctr"/>
                </a:tc>
                <a:extLst>
                  <a:ext uri="{0D108BD9-81ED-4DB2-BD59-A6C34878D82A}">
                    <a16:rowId xmlns:a16="http://schemas.microsoft.com/office/drawing/2014/main" val="3658320624"/>
                  </a:ext>
                </a:extLst>
              </a:tr>
              <a:tr h="1792615">
                <a:tc rowSpan="3">
                  <a:txBody>
                    <a:bodyPr/>
                    <a:lstStyle/>
                    <a:p>
                      <a:pPr marL="0" marR="0" lvl="0" indent="0" algn="l" defTabSz="990564" rtl="0" eaLnBrk="1" fontAlgn="ctr" latinLnBrk="0" hangingPunct="1">
                        <a:lnSpc>
                          <a:spcPct val="100000"/>
                        </a:lnSpc>
                        <a:spcBef>
                          <a:spcPts val="0"/>
                        </a:spcBef>
                        <a:spcAft>
                          <a:spcPts val="0"/>
                        </a:spcAft>
                        <a:buClrTx/>
                        <a:buSzTx/>
                        <a:buFontTx/>
                        <a:buNone/>
                        <a:tabLst/>
                        <a:defRPr/>
                      </a:pPr>
                      <a:r>
                        <a:rPr lang="en-US" altLang="ja-JP" sz="1050" b="0" i="0" u="none" strike="noStrike">
                          <a:effectLst/>
                          <a:latin typeface="+mn-ea"/>
                          <a:ea typeface="+mn-ea"/>
                        </a:rPr>
                        <a:t>(3)</a:t>
                      </a:r>
                      <a:r>
                        <a:rPr lang="ja-JP" altLang="en-US" sz="1050" b="0" i="0" u="none" strike="noStrike">
                          <a:effectLst/>
                          <a:latin typeface="+mn-ea"/>
                          <a:ea typeface="+mn-ea"/>
                        </a:rPr>
                        <a:t>個別事項</a:t>
                      </a:r>
                      <a:endParaRPr lang="en-US" altLang="ja-JP" sz="1050" b="0" i="0" u="none" strike="noStrike" dirty="0">
                        <a:effectLst/>
                        <a:latin typeface="+mn-ea"/>
                        <a:ea typeface="+mn-ea"/>
                      </a:endParaRPr>
                    </a:p>
                  </a:txBody>
                  <a:tcPr marL="36000" marR="36000" marT="36000" marB="36000">
                    <a:solidFill>
                      <a:srgbClr val="D9E7CD"/>
                    </a:solidFill>
                  </a:tcPr>
                </a:tc>
                <a:tc>
                  <a:txBody>
                    <a:bodyPr/>
                    <a:lstStyle/>
                    <a:p>
                      <a:pPr marL="0" marR="0" lvl="0" indent="0" algn="ctr" defTabSz="990564" rtl="0" eaLnBrk="1" fontAlgn="ctr" latinLnBrk="0" hangingPunct="1">
                        <a:lnSpc>
                          <a:spcPct val="100000"/>
                        </a:lnSpc>
                        <a:spcBef>
                          <a:spcPts val="600"/>
                        </a:spcBef>
                        <a:spcAft>
                          <a:spcPts val="0"/>
                        </a:spcAft>
                        <a:buClrTx/>
                        <a:buSzTx/>
                        <a:buFontTx/>
                        <a:buNone/>
                        <a:tabLst/>
                        <a:defRPr/>
                      </a:pPr>
                      <a:r>
                        <a:rPr lang="en-US" altLang="ja-JP" sz="1050" b="0" i="0" u="none" strike="noStrike">
                          <a:effectLst/>
                          <a:latin typeface="+mn-ea"/>
                          <a:ea typeface="+mn-ea"/>
                        </a:rPr>
                        <a:t>3-1</a:t>
                      </a:r>
                      <a:endParaRPr lang="en-US" altLang="ja-JP" sz="1050" b="0" i="0" u="none" strike="noStrike" dirty="0">
                        <a:effectLst/>
                        <a:latin typeface="+mn-ea"/>
                        <a:ea typeface="+mn-ea"/>
                      </a:endParaRPr>
                    </a:p>
                  </a:txBody>
                  <a:tcPr marL="36000" marR="36000" marT="36000" marB="36000" anchor="ctr"/>
                </a:tc>
                <a:tc>
                  <a:txBody>
                    <a:bodyPr/>
                    <a:lstStyle/>
                    <a:p>
                      <a:pPr marL="0" indent="0" algn="just">
                        <a:spcBef>
                          <a:spcPts val="600"/>
                        </a:spcBef>
                        <a:buFont typeface="Arial" panose="020B0604020202020204" pitchFamily="34" charset="0"/>
                        <a:buNone/>
                      </a:pPr>
                      <a:r>
                        <a:rPr lang="ja-JP" altLang="en-US" sz="1050" kern="100">
                          <a:effectLst/>
                          <a:latin typeface="+mn-ea"/>
                          <a:ea typeface="+mn-ea"/>
                          <a:cs typeface="Times New Roman" panose="02020603050405020304" pitchFamily="18" charset="0"/>
                        </a:rPr>
                        <a:t>次期病院システムでは職員間の連絡手段としてチャットを用いることを検討しているため、下記要件の実現可否・仕組みについて情報提供ください。（参考資料</a:t>
                      </a:r>
                      <a:r>
                        <a:rPr lang="en-US" altLang="ja-JP" sz="1050" kern="100">
                          <a:effectLst/>
                          <a:latin typeface="+mn-ea"/>
                          <a:ea typeface="+mn-ea"/>
                          <a:cs typeface="Times New Roman" panose="02020603050405020304" pitchFamily="18" charset="0"/>
                        </a:rPr>
                        <a:t>P14</a:t>
                      </a:r>
                      <a:r>
                        <a:rPr lang="ja-JP" altLang="en-US" sz="1050" kern="100">
                          <a:effectLst/>
                          <a:latin typeface="+mn-ea"/>
                          <a:ea typeface="+mn-ea"/>
                          <a:cs typeface="Times New Roman" panose="02020603050405020304" pitchFamily="18" charset="0"/>
                        </a:rPr>
                        <a:t>）</a:t>
                      </a:r>
                      <a:endParaRPr lang="en-US" altLang="ja-JP" sz="1050" kern="100" dirty="0">
                        <a:effectLst/>
                        <a:latin typeface="+mn-ea"/>
                        <a:ea typeface="+mn-ea"/>
                        <a:cs typeface="Times New Roman" panose="02020603050405020304" pitchFamily="18" charset="0"/>
                      </a:endParaRPr>
                    </a:p>
                    <a:p>
                      <a:pPr marL="171450" indent="-171450" algn="just">
                        <a:spcBef>
                          <a:spcPts val="600"/>
                        </a:spcBef>
                        <a:buFont typeface="Arial" panose="020B0604020202020204" pitchFamily="34" charset="0"/>
                        <a:buChar char="•"/>
                      </a:pPr>
                      <a:r>
                        <a:rPr lang="ja-JP" altLang="en-US" sz="1050"/>
                        <a:t>電子カルテ内の機能として職員間のチャットによる院内及び市大病院間の連絡ができること（カルテ内容のコピペができる）</a:t>
                      </a:r>
                      <a:endParaRPr lang="en-US" altLang="ja-JP" sz="1050" dirty="0"/>
                    </a:p>
                    <a:p>
                      <a:pPr marL="171450" indent="-171450" algn="just">
                        <a:spcBef>
                          <a:spcPts val="600"/>
                        </a:spcBef>
                        <a:buFont typeface="Arial" panose="020B0604020202020204" pitchFamily="34" charset="0"/>
                        <a:buChar char="•"/>
                      </a:pPr>
                      <a:r>
                        <a:rPr lang="ja-JP" altLang="en-US" sz="1050"/>
                        <a:t>チャット機能には市大病院群の組織体系に沿った連絡先が組み込まれていること</a:t>
                      </a:r>
                      <a:endParaRPr lang="en-US" altLang="ja-JP" sz="1050" dirty="0"/>
                    </a:p>
                    <a:p>
                      <a:pPr marL="171450" indent="-171450" algn="just">
                        <a:spcBef>
                          <a:spcPts val="600"/>
                        </a:spcBef>
                        <a:buFont typeface="Arial" panose="020B0604020202020204" pitchFamily="34" charset="0"/>
                        <a:buChar char="•"/>
                      </a:pPr>
                      <a:r>
                        <a:rPr lang="ja-JP" altLang="en-US" sz="1050"/>
                        <a:t>チャット機能では連絡先のログイン状況が確認できること。</a:t>
                      </a:r>
                      <a:endParaRPr lang="en-US" altLang="ja-JP" sz="1050" dirty="0"/>
                    </a:p>
                  </a:txBody>
                  <a:tcPr marL="36000" marR="36000" marT="36000" marB="36000"/>
                </a:tc>
                <a:tc>
                  <a:txBody>
                    <a:bodyPr/>
                    <a:lstStyle/>
                    <a:p>
                      <a:pPr marL="171450" indent="-171450" algn="just">
                        <a:spcBef>
                          <a:spcPts val="600"/>
                        </a:spcBef>
                        <a:buFont typeface="Arial" panose="020B0604020202020204" pitchFamily="34" charset="0"/>
                        <a:buChar char="•"/>
                      </a:pPr>
                      <a:r>
                        <a:rPr lang="ja-JP" altLang="en-US" sz="1050" kern="100">
                          <a:effectLst/>
                          <a:latin typeface="+mn-ea"/>
                          <a:ea typeface="+mn-ea"/>
                          <a:cs typeface="Times New Roman" panose="02020603050405020304" pitchFamily="18" charset="0"/>
                        </a:rPr>
                        <a:t>様式任意</a:t>
                      </a:r>
                      <a:endParaRPr lang="en-US" altLang="ja-JP" sz="1050" kern="100">
                        <a:effectLst/>
                        <a:latin typeface="+mn-ea"/>
                        <a:ea typeface="+mn-ea"/>
                        <a:cs typeface="Times New Roman" panose="02020603050405020304" pitchFamily="18" charset="0"/>
                      </a:endParaRPr>
                    </a:p>
                    <a:p>
                      <a:pPr marL="171450" marR="0" lvl="0" indent="-171450" algn="just" defTabSz="990564"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ja-JP" altLang="en-US" sz="1050" b="0" u="none" strike="noStrike">
                          <a:solidFill>
                            <a:schemeClr val="tx1"/>
                          </a:solidFill>
                          <a:effectLst/>
                        </a:rPr>
                        <a:t>「</a:t>
                      </a:r>
                      <a:r>
                        <a:rPr lang="en-US" altLang="ja-JP" sz="1050" b="0" u="none" strike="noStrike">
                          <a:solidFill>
                            <a:schemeClr val="tx1"/>
                          </a:solidFill>
                          <a:effectLst/>
                        </a:rPr>
                        <a:t>2-1_</a:t>
                      </a:r>
                      <a:r>
                        <a:rPr lang="zh-TW" altLang="en-US" sz="1050" b="0" u="none" strike="noStrike">
                          <a:solidFill>
                            <a:schemeClr val="tx1"/>
                          </a:solidFill>
                          <a:effectLst/>
                        </a:rPr>
                        <a:t>仕様書兼回答書</a:t>
                      </a:r>
                      <a:r>
                        <a:rPr lang="en-US" altLang="zh-TW" sz="1050" b="0" u="none" strike="noStrike">
                          <a:solidFill>
                            <a:schemeClr val="tx1"/>
                          </a:solidFill>
                          <a:effectLst/>
                        </a:rPr>
                        <a:t>1_</a:t>
                      </a:r>
                      <a:r>
                        <a:rPr lang="zh-TW" altLang="en-US" sz="1050" b="0" u="none" strike="noStrike">
                          <a:solidFill>
                            <a:schemeClr val="tx1"/>
                          </a:solidFill>
                          <a:effectLst/>
                        </a:rPr>
                        <a:t>共通部分</a:t>
                      </a:r>
                      <a:r>
                        <a:rPr lang="ja-JP" altLang="en-US" sz="1050" b="0" u="none" strike="noStrike" kern="1200">
                          <a:solidFill>
                            <a:schemeClr val="tx1"/>
                          </a:solidFill>
                          <a:effectLst/>
                          <a:latin typeface="+mn-lt"/>
                          <a:ea typeface="+mn-ea"/>
                          <a:cs typeface="+mn-cs"/>
                        </a:rPr>
                        <a:t>」</a:t>
                      </a:r>
                      <a:r>
                        <a:rPr lang="ja-JP" altLang="en-US" sz="1050" kern="100">
                          <a:effectLst/>
                          <a:latin typeface="+mn-ea"/>
                          <a:ea typeface="+mn-ea"/>
                          <a:cs typeface="Times New Roman" panose="02020603050405020304" pitchFamily="18" charset="0"/>
                        </a:rPr>
                        <a:t>の</a:t>
                      </a:r>
                      <a:r>
                        <a:rPr kumimoji="1" lang="ja-JP" altLang="en-US" sz="1050" kern="100">
                          <a:solidFill>
                            <a:schemeClr val="dk1"/>
                          </a:solidFill>
                          <a:effectLst/>
                          <a:latin typeface="+mn-ea"/>
                          <a:ea typeface="+mn-ea"/>
                          <a:cs typeface="Times New Roman" panose="02020603050405020304" pitchFamily="18" charset="0"/>
                        </a:rPr>
                        <a:t>シート「市大病院群の共通機能」の「市大病院間でのカルテの相互参照機能」</a:t>
                      </a:r>
                      <a:endParaRPr lang="en-US" altLang="ja-JP" sz="1050" kern="100" dirty="0">
                        <a:effectLst/>
                        <a:latin typeface="+mn-ea"/>
                        <a:ea typeface="+mn-ea"/>
                        <a:cs typeface="Times New Roman" panose="02020603050405020304" pitchFamily="18" charset="0"/>
                      </a:endParaRPr>
                    </a:p>
                  </a:txBody>
                  <a:tcPr marL="36000" marR="36000" marT="36000" marB="36000"/>
                </a:tc>
                <a:extLst>
                  <a:ext uri="{0D108BD9-81ED-4DB2-BD59-A6C34878D82A}">
                    <a16:rowId xmlns:a16="http://schemas.microsoft.com/office/drawing/2014/main" val="3209007137"/>
                  </a:ext>
                </a:extLst>
              </a:tr>
              <a:tr h="980338">
                <a:tc vMerge="1">
                  <a:txBody>
                    <a:bodyPr/>
                    <a:lstStyle/>
                    <a:p>
                      <a:pPr marL="0" marR="0" lvl="0" indent="0" algn="l" defTabSz="990564" rtl="0" eaLnBrk="1" fontAlgn="ctr" latinLnBrk="0" hangingPunct="1">
                        <a:lnSpc>
                          <a:spcPct val="100000"/>
                        </a:lnSpc>
                        <a:spcBef>
                          <a:spcPts val="0"/>
                        </a:spcBef>
                        <a:spcAft>
                          <a:spcPts val="0"/>
                        </a:spcAft>
                        <a:buClrTx/>
                        <a:buSzTx/>
                        <a:buFontTx/>
                        <a:buNone/>
                        <a:tabLst/>
                        <a:defRPr/>
                      </a:pPr>
                      <a:endParaRPr lang="en-US" altLang="ja-JP" sz="1100" b="0" i="0" u="none" strike="noStrike" dirty="0">
                        <a:effectLst/>
                        <a:latin typeface="+mn-ea"/>
                        <a:ea typeface="+mn-ea"/>
                      </a:endParaRPr>
                    </a:p>
                  </a:txBody>
                  <a:tcPr marL="36000" marR="36000" marT="36000" marB="36000">
                    <a:solidFill>
                      <a:srgbClr val="D9E7CD"/>
                    </a:solidFill>
                  </a:tcPr>
                </a:tc>
                <a:tc>
                  <a:txBody>
                    <a:bodyPr/>
                    <a:lstStyle/>
                    <a:p>
                      <a:pPr algn="ctr" fontAlgn="ctr">
                        <a:spcBef>
                          <a:spcPts val="600"/>
                        </a:spcBef>
                      </a:pPr>
                      <a:r>
                        <a:rPr lang="en-US" altLang="ja-JP" sz="1050" b="0" i="0" u="none" strike="noStrike">
                          <a:effectLst/>
                          <a:latin typeface="+mn-ea"/>
                          <a:ea typeface="+mn-ea"/>
                        </a:rPr>
                        <a:t>3-2</a:t>
                      </a:r>
                      <a:endParaRPr lang="en-US" altLang="ja-JP" sz="1050" b="0" i="0" u="none" strike="noStrike" dirty="0">
                        <a:effectLst/>
                        <a:latin typeface="+mn-ea"/>
                        <a:ea typeface="+mn-ea"/>
                      </a:endParaRPr>
                    </a:p>
                  </a:txBody>
                  <a:tcPr marL="36000" marR="36000" marT="36000" marB="36000" anchor="ctr"/>
                </a:tc>
                <a:tc>
                  <a:txBody>
                    <a:bodyPr/>
                    <a:lstStyle/>
                    <a:p>
                      <a:pPr algn="just">
                        <a:spcBef>
                          <a:spcPts val="600"/>
                        </a:spcBef>
                      </a:pPr>
                      <a:r>
                        <a:rPr lang="ja-JP" altLang="en-US" sz="1050" kern="100">
                          <a:effectLst/>
                          <a:latin typeface="+mn-ea"/>
                          <a:ea typeface="+mn-ea"/>
                          <a:cs typeface="Times New Roman" panose="02020603050405020304" pitchFamily="18" charset="0"/>
                        </a:rPr>
                        <a:t>市大病院群で共通診察券を実現したいと考えています。そのため、下記について情報提供ください。</a:t>
                      </a:r>
                      <a:endParaRPr lang="en-US" altLang="ja-JP" sz="1050" kern="100" dirty="0">
                        <a:effectLst/>
                        <a:latin typeface="+mn-ea"/>
                        <a:ea typeface="+mn-ea"/>
                        <a:cs typeface="Times New Roman" panose="02020603050405020304" pitchFamily="18" charset="0"/>
                      </a:endParaRPr>
                    </a:p>
                    <a:p>
                      <a:pPr marL="171450" indent="-171450" algn="just">
                        <a:spcBef>
                          <a:spcPts val="600"/>
                        </a:spcBef>
                        <a:buFont typeface="Arial" panose="020B0604020202020204" pitchFamily="34" charset="0"/>
                        <a:buChar char="•"/>
                      </a:pPr>
                      <a:r>
                        <a:rPr lang="ja-JP" altLang="en-US" sz="1050" kern="100">
                          <a:effectLst/>
                          <a:latin typeface="+mn-ea"/>
                          <a:ea typeface="+mn-ea"/>
                          <a:cs typeface="Times New Roman" panose="02020603050405020304" pitchFamily="18" charset="0"/>
                        </a:rPr>
                        <a:t>共通診察券の実現方式、費用</a:t>
                      </a:r>
                      <a:endParaRPr lang="en-US" altLang="ja-JP" sz="1050" kern="100" dirty="0">
                        <a:effectLst/>
                        <a:latin typeface="+mn-ea"/>
                        <a:ea typeface="+mn-ea"/>
                        <a:cs typeface="Times New Roman" panose="02020603050405020304" pitchFamily="18" charset="0"/>
                      </a:endParaRPr>
                    </a:p>
                    <a:p>
                      <a:pPr marL="171450" indent="-171450" algn="just">
                        <a:spcBef>
                          <a:spcPts val="600"/>
                        </a:spcBef>
                        <a:buFont typeface="Arial" panose="020B0604020202020204" pitchFamily="34" charset="0"/>
                        <a:buChar char="•"/>
                      </a:pPr>
                      <a:r>
                        <a:rPr lang="ja-JP" altLang="en-US" sz="1050" kern="100">
                          <a:effectLst/>
                          <a:latin typeface="+mn-ea"/>
                          <a:ea typeface="+mn-ea"/>
                          <a:cs typeface="Times New Roman" panose="02020603050405020304" pitchFamily="18" charset="0"/>
                        </a:rPr>
                        <a:t>構築時及び運用時における病院側の作業内容　等</a:t>
                      </a:r>
                      <a:endParaRPr lang="ja-JP" sz="1050" kern="100">
                        <a:effectLst/>
                        <a:latin typeface="+mn-ea"/>
                        <a:ea typeface="+mn-ea"/>
                        <a:cs typeface="Times New Roman" panose="02020603050405020304" pitchFamily="18" charset="0"/>
                      </a:endParaRPr>
                    </a:p>
                  </a:txBody>
                  <a:tcPr marL="36000" marR="36000" marT="36000" marB="36000"/>
                </a:tc>
                <a:tc>
                  <a:txBody>
                    <a:bodyPr/>
                    <a:lstStyle/>
                    <a:p>
                      <a:pPr marL="171450" indent="-171450" algn="just">
                        <a:spcBef>
                          <a:spcPts val="600"/>
                        </a:spcBef>
                        <a:buFont typeface="Arial" panose="020B0604020202020204" pitchFamily="34" charset="0"/>
                        <a:buChar char="•"/>
                      </a:pPr>
                      <a:r>
                        <a:rPr lang="ja-JP" altLang="en-US" sz="1050" kern="100">
                          <a:effectLst/>
                          <a:latin typeface="+mn-ea"/>
                          <a:ea typeface="+mn-ea"/>
                          <a:cs typeface="Times New Roman" panose="02020603050405020304" pitchFamily="18" charset="0"/>
                        </a:rPr>
                        <a:t>様式任意</a:t>
                      </a:r>
                      <a:endParaRPr lang="en-US" altLang="ja-JP" sz="1050" kern="100">
                        <a:effectLst/>
                        <a:latin typeface="+mn-ea"/>
                        <a:ea typeface="+mn-ea"/>
                        <a:cs typeface="Times New Roman" panose="02020603050405020304" pitchFamily="18" charset="0"/>
                      </a:endParaRPr>
                    </a:p>
                    <a:p>
                      <a:pPr marL="171450" marR="0" lvl="0" indent="-171450" algn="just" defTabSz="990564"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ja-JP" altLang="en-US" sz="1050" kern="100">
                          <a:effectLst/>
                          <a:latin typeface="+mn-ea"/>
                          <a:ea typeface="+mn-ea"/>
                          <a:cs typeface="Times New Roman" panose="02020603050405020304" pitchFamily="18" charset="0"/>
                        </a:rPr>
                        <a:t>費用は「</a:t>
                      </a:r>
                      <a:r>
                        <a:rPr lang="en-US" altLang="zh-TW" sz="1050" kern="100">
                          <a:effectLst/>
                          <a:latin typeface="+mn-ea"/>
                          <a:ea typeface="+mn-ea"/>
                          <a:cs typeface="Times New Roman" panose="02020603050405020304" pitchFamily="18" charset="0"/>
                        </a:rPr>
                        <a:t>2-2_</a:t>
                      </a:r>
                      <a:r>
                        <a:rPr lang="zh-TW" altLang="en-US" sz="1050" kern="100">
                          <a:effectLst/>
                          <a:latin typeface="+mn-ea"/>
                          <a:ea typeface="+mn-ea"/>
                          <a:cs typeface="Times New Roman" panose="02020603050405020304" pitchFamily="18" charset="0"/>
                        </a:rPr>
                        <a:t>参考見積書</a:t>
                      </a:r>
                      <a:r>
                        <a:rPr lang="en-US" altLang="zh-TW" sz="1050" kern="100">
                          <a:effectLst/>
                          <a:latin typeface="+mn-ea"/>
                          <a:ea typeface="+mn-ea"/>
                          <a:cs typeface="Times New Roman" panose="02020603050405020304" pitchFamily="18" charset="0"/>
                        </a:rPr>
                        <a:t>1</a:t>
                      </a:r>
                      <a:r>
                        <a:rPr lang="zh-TW" altLang="en-US" sz="1050" kern="100">
                          <a:effectLst/>
                          <a:latin typeface="+mn-ea"/>
                          <a:ea typeface="+mn-ea"/>
                          <a:cs typeface="Times New Roman" panose="02020603050405020304" pitchFamily="18" charset="0"/>
                        </a:rPr>
                        <a:t>（全体）</a:t>
                      </a:r>
                      <a:r>
                        <a:rPr lang="ja-JP" altLang="en-US" sz="1050" kern="100">
                          <a:effectLst/>
                          <a:latin typeface="+mn-ea"/>
                          <a:ea typeface="+mn-ea"/>
                          <a:cs typeface="Times New Roman" panose="02020603050405020304" pitchFamily="18" charset="0"/>
                        </a:rPr>
                        <a:t>」の項目</a:t>
                      </a:r>
                      <a:r>
                        <a:rPr kumimoji="1" lang="ja-JP" altLang="en-US" sz="1050" kern="100">
                          <a:solidFill>
                            <a:schemeClr val="dk1"/>
                          </a:solidFill>
                          <a:effectLst/>
                          <a:latin typeface="+mn-ea"/>
                          <a:ea typeface="+mn-ea"/>
                          <a:cs typeface="Times New Roman" panose="02020603050405020304" pitchFamily="18" charset="0"/>
                        </a:rPr>
                        <a:t>「共通診察券の実現」に含めること</a:t>
                      </a:r>
                      <a:endParaRPr kumimoji="1" lang="en-US" altLang="ja-JP" sz="1050" kern="100">
                        <a:solidFill>
                          <a:schemeClr val="dk1"/>
                        </a:solidFill>
                        <a:effectLst/>
                        <a:latin typeface="+mn-ea"/>
                        <a:ea typeface="+mn-ea"/>
                        <a:cs typeface="Times New Roman" panose="02020603050405020304" pitchFamily="18" charset="0"/>
                      </a:endParaRPr>
                    </a:p>
                    <a:p>
                      <a:pPr marL="0" marR="0" lvl="0" indent="0" algn="just" defTabSz="990564"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1" lang="ja-JP" altLang="ja-JP" sz="1050" kern="100">
                        <a:solidFill>
                          <a:schemeClr val="dk1"/>
                        </a:solidFill>
                        <a:effectLst/>
                        <a:latin typeface="+mn-ea"/>
                        <a:ea typeface="+mn-ea"/>
                        <a:cs typeface="Times New Roman" panose="02020603050405020304" pitchFamily="18" charset="0"/>
                      </a:endParaRPr>
                    </a:p>
                  </a:txBody>
                  <a:tcPr marL="36000" marR="36000" marT="36000" marB="36000"/>
                </a:tc>
                <a:extLst>
                  <a:ext uri="{0D108BD9-81ED-4DB2-BD59-A6C34878D82A}">
                    <a16:rowId xmlns:a16="http://schemas.microsoft.com/office/drawing/2014/main" val="287286842"/>
                  </a:ext>
                </a:extLst>
              </a:tr>
              <a:tr h="1974081">
                <a:tc vMerge="1">
                  <a:txBody>
                    <a:bodyPr/>
                    <a:lstStyle/>
                    <a:p>
                      <a:endParaRPr kumimoji="1" lang="ja-JP" altLang="en-US"/>
                    </a:p>
                  </a:txBody>
                  <a:tcPr/>
                </a:tc>
                <a:tc>
                  <a:txBody>
                    <a:bodyPr/>
                    <a:lstStyle/>
                    <a:p>
                      <a:pPr marL="0" marR="0" lvl="0" indent="0" algn="ctr" defTabSz="990564" rtl="0" eaLnBrk="1" fontAlgn="ctr" latinLnBrk="0" hangingPunct="1">
                        <a:lnSpc>
                          <a:spcPct val="100000"/>
                        </a:lnSpc>
                        <a:spcBef>
                          <a:spcPts val="600"/>
                        </a:spcBef>
                        <a:spcAft>
                          <a:spcPts val="0"/>
                        </a:spcAft>
                        <a:buClrTx/>
                        <a:buSzTx/>
                        <a:buFontTx/>
                        <a:buNone/>
                        <a:tabLst/>
                        <a:defRPr/>
                      </a:pPr>
                      <a:r>
                        <a:rPr lang="en-US" altLang="ja-JP" sz="1050" b="0" i="0" u="none" strike="noStrike">
                          <a:effectLst/>
                          <a:latin typeface="+mn-ea"/>
                          <a:ea typeface="+mn-ea"/>
                        </a:rPr>
                        <a:t>3-3</a:t>
                      </a:r>
                    </a:p>
                  </a:txBody>
                  <a:tcPr marL="36000" marR="36000" marT="36000" marB="36000" anchor="ctr"/>
                </a:tc>
                <a:tc>
                  <a:txBody>
                    <a:bodyPr/>
                    <a:lstStyle/>
                    <a:p>
                      <a:pPr marL="0" indent="0" algn="just">
                        <a:spcBef>
                          <a:spcPts val="600"/>
                        </a:spcBef>
                        <a:buFont typeface="Arial" panose="020B0604020202020204" pitchFamily="34" charset="0"/>
                        <a:buNone/>
                      </a:pPr>
                      <a:r>
                        <a:rPr lang="ja-JP" altLang="en-US" sz="1050" kern="100">
                          <a:effectLst/>
                          <a:latin typeface="+mn-ea"/>
                          <a:ea typeface="+mn-ea"/>
                          <a:cs typeface="Times New Roman" panose="02020603050405020304" pitchFamily="18" charset="0"/>
                        </a:rPr>
                        <a:t>市大病院群の全てのシステムのデータを対象に、患者を名寄せしてのデータ分析、リアルタイムの経営指標の把握等、研究・教育</a:t>
                      </a:r>
                      <a:r>
                        <a:rPr lang="en-US" altLang="ja-JP" sz="1050" kern="100">
                          <a:effectLst/>
                          <a:latin typeface="+mn-ea"/>
                          <a:ea typeface="+mn-ea"/>
                          <a:cs typeface="Times New Roman" panose="02020603050405020304" pitchFamily="18" charset="0"/>
                        </a:rPr>
                        <a:t>/</a:t>
                      </a:r>
                      <a:r>
                        <a:rPr lang="ja-JP" altLang="en-US" sz="1050" kern="100">
                          <a:effectLst/>
                          <a:latin typeface="+mn-ea"/>
                          <a:ea typeface="+mn-ea"/>
                          <a:cs typeface="Times New Roman" panose="02020603050405020304" pitchFamily="18" charset="0"/>
                        </a:rPr>
                        <a:t>育成・経営にデータ利活用できる市大病院群の統合</a:t>
                      </a:r>
                      <a:r>
                        <a:rPr lang="en-US" altLang="ja-JP" sz="1050" kern="100">
                          <a:effectLst/>
                          <a:latin typeface="+mn-ea"/>
                          <a:ea typeface="+mn-ea"/>
                          <a:cs typeface="Times New Roman" panose="02020603050405020304" pitchFamily="18" charset="0"/>
                        </a:rPr>
                        <a:t>DWH</a:t>
                      </a:r>
                      <a:r>
                        <a:rPr lang="ja-JP" altLang="en-US" sz="1050" kern="100">
                          <a:effectLst/>
                          <a:latin typeface="+mn-ea"/>
                          <a:ea typeface="+mn-ea"/>
                          <a:cs typeface="Times New Roman" panose="02020603050405020304" pitchFamily="18" charset="0"/>
                        </a:rPr>
                        <a:t>を実現したいと考えています。そのため、下記について情報提供ください。</a:t>
                      </a:r>
                      <a:endParaRPr lang="en-US" altLang="ja-JP" sz="1050" kern="100">
                        <a:effectLst/>
                        <a:latin typeface="+mn-ea"/>
                        <a:ea typeface="+mn-ea"/>
                        <a:cs typeface="Times New Roman" panose="02020603050405020304" pitchFamily="18" charset="0"/>
                      </a:endParaRPr>
                    </a:p>
                    <a:p>
                      <a:pPr marL="171450" indent="-171450" algn="just">
                        <a:spcBef>
                          <a:spcPts val="600"/>
                        </a:spcBef>
                        <a:buFont typeface="Arial" panose="020B0604020202020204" pitchFamily="34" charset="0"/>
                        <a:buChar char="•"/>
                      </a:pPr>
                      <a:r>
                        <a:rPr lang="ja-JP" altLang="en-US" sz="1050" kern="100">
                          <a:effectLst/>
                          <a:latin typeface="+mn-ea"/>
                          <a:ea typeface="+mn-ea"/>
                          <a:cs typeface="Times New Roman" panose="02020603050405020304" pitchFamily="18" charset="0"/>
                        </a:rPr>
                        <a:t>市大病院群で実現する統合</a:t>
                      </a:r>
                      <a:r>
                        <a:rPr lang="en-US" altLang="ja-JP" sz="1050" kern="100">
                          <a:effectLst/>
                          <a:latin typeface="+mn-ea"/>
                          <a:ea typeface="+mn-ea"/>
                          <a:cs typeface="Times New Roman" panose="02020603050405020304" pitchFamily="18" charset="0"/>
                        </a:rPr>
                        <a:t>DWH</a:t>
                      </a:r>
                      <a:r>
                        <a:rPr lang="ja-JP" altLang="en-US" sz="1050" kern="100">
                          <a:effectLst/>
                          <a:latin typeface="+mn-ea"/>
                          <a:ea typeface="+mn-ea"/>
                          <a:cs typeface="Times New Roman" panose="02020603050405020304" pitchFamily="18" charset="0"/>
                        </a:rPr>
                        <a:t>の仕組み</a:t>
                      </a:r>
                      <a:endParaRPr lang="en-US" altLang="ja-JP" sz="1050" kern="100">
                        <a:effectLst/>
                        <a:latin typeface="+mn-ea"/>
                        <a:ea typeface="+mn-ea"/>
                        <a:cs typeface="Times New Roman" panose="02020603050405020304" pitchFamily="18" charset="0"/>
                      </a:endParaRPr>
                    </a:p>
                    <a:p>
                      <a:pPr marL="171450" indent="-171450" algn="just">
                        <a:spcBef>
                          <a:spcPts val="600"/>
                        </a:spcBef>
                        <a:buFont typeface="Arial" panose="020B0604020202020204" pitchFamily="34" charset="0"/>
                        <a:buChar char="•"/>
                      </a:pPr>
                      <a:r>
                        <a:rPr lang="ja-JP" altLang="en-US" sz="1050" kern="100">
                          <a:effectLst/>
                          <a:latin typeface="+mn-ea"/>
                          <a:ea typeface="+mn-ea"/>
                          <a:cs typeface="Times New Roman" panose="02020603050405020304" pitchFamily="18" charset="0"/>
                        </a:rPr>
                        <a:t>提案する市大病院群の統合</a:t>
                      </a:r>
                      <a:r>
                        <a:rPr lang="en-US" altLang="ja-JP" sz="1050" kern="100">
                          <a:effectLst/>
                          <a:latin typeface="+mn-ea"/>
                          <a:ea typeface="+mn-ea"/>
                          <a:cs typeface="Times New Roman" panose="02020603050405020304" pitchFamily="18" charset="0"/>
                        </a:rPr>
                        <a:t>DWH</a:t>
                      </a:r>
                      <a:r>
                        <a:rPr lang="ja-JP" altLang="en-US" sz="1050" kern="100">
                          <a:effectLst/>
                          <a:latin typeface="+mn-ea"/>
                          <a:ea typeface="+mn-ea"/>
                          <a:cs typeface="Times New Roman" panose="02020603050405020304" pitchFamily="18" charset="0"/>
                        </a:rPr>
                        <a:t>を実現するにあたっての条件・制約事項（各施設で共通の</a:t>
                      </a:r>
                      <a:r>
                        <a:rPr lang="en-US" altLang="ja-JP" sz="1050" kern="100">
                          <a:effectLst/>
                          <a:latin typeface="+mn-ea"/>
                          <a:ea typeface="+mn-ea"/>
                          <a:cs typeface="Times New Roman" panose="02020603050405020304" pitchFamily="18" charset="0"/>
                        </a:rPr>
                        <a:t>DWH</a:t>
                      </a:r>
                      <a:r>
                        <a:rPr lang="ja-JP" altLang="en-US" sz="1050" kern="100">
                          <a:effectLst/>
                          <a:latin typeface="+mn-ea"/>
                          <a:ea typeface="+mn-ea"/>
                          <a:cs typeface="Times New Roman" panose="02020603050405020304" pitchFamily="18" charset="0"/>
                        </a:rPr>
                        <a:t>を導入する必要がある等）</a:t>
                      </a:r>
                      <a:endParaRPr lang="en-US" altLang="ja-JP" sz="1050" kern="100">
                        <a:effectLst/>
                        <a:latin typeface="+mn-ea"/>
                        <a:ea typeface="+mn-ea"/>
                        <a:cs typeface="Times New Roman" panose="02020603050405020304" pitchFamily="18" charset="0"/>
                      </a:endParaRPr>
                    </a:p>
                    <a:p>
                      <a:pPr marL="171450" indent="-171450" algn="just">
                        <a:spcBef>
                          <a:spcPts val="600"/>
                        </a:spcBef>
                        <a:buFont typeface="Arial" panose="020B0604020202020204" pitchFamily="34" charset="0"/>
                        <a:buChar char="•"/>
                      </a:pPr>
                      <a:r>
                        <a:rPr lang="ja-JP" altLang="en-US" sz="1050" kern="100">
                          <a:effectLst/>
                          <a:latin typeface="+mn-ea"/>
                          <a:ea typeface="+mn-ea"/>
                          <a:cs typeface="Times New Roman" panose="02020603050405020304" pitchFamily="18" charset="0"/>
                        </a:rPr>
                        <a:t>提案する市大病院群の統合</a:t>
                      </a:r>
                      <a:r>
                        <a:rPr lang="en-US" altLang="ja-JP" sz="1050" kern="100">
                          <a:effectLst/>
                          <a:latin typeface="+mn-ea"/>
                          <a:ea typeface="+mn-ea"/>
                          <a:cs typeface="Times New Roman" panose="02020603050405020304" pitchFamily="18" charset="0"/>
                        </a:rPr>
                        <a:t>DWH</a:t>
                      </a:r>
                      <a:r>
                        <a:rPr lang="ja-JP" altLang="en-US" sz="1050" kern="100">
                          <a:effectLst/>
                          <a:latin typeface="+mn-ea"/>
                          <a:ea typeface="+mn-ea"/>
                          <a:cs typeface="Times New Roman" panose="02020603050405020304" pitchFamily="18" charset="0"/>
                        </a:rPr>
                        <a:t>において、構築前の各施設のデータを統合</a:t>
                      </a:r>
                      <a:r>
                        <a:rPr lang="en-US" altLang="ja-JP" sz="1050" kern="100">
                          <a:effectLst/>
                          <a:latin typeface="+mn-ea"/>
                          <a:ea typeface="+mn-ea"/>
                          <a:cs typeface="Times New Roman" panose="02020603050405020304" pitchFamily="18" charset="0"/>
                        </a:rPr>
                        <a:t>DWH</a:t>
                      </a:r>
                      <a:r>
                        <a:rPr lang="ja-JP" altLang="en-US" sz="1050" kern="100">
                          <a:effectLst/>
                          <a:latin typeface="+mn-ea"/>
                          <a:ea typeface="+mn-ea"/>
                          <a:cs typeface="Times New Roman" panose="02020603050405020304" pitchFamily="18" charset="0"/>
                        </a:rPr>
                        <a:t>に格納し分析することの可否及び、実現方法</a:t>
                      </a:r>
                      <a:endParaRPr lang="ja-JP" sz="1050" kern="100">
                        <a:effectLst/>
                        <a:latin typeface="+mn-ea"/>
                        <a:ea typeface="+mn-ea"/>
                        <a:cs typeface="Times New Roman" panose="02020603050405020304" pitchFamily="18" charset="0"/>
                      </a:endParaRPr>
                    </a:p>
                  </a:txBody>
                  <a:tcPr marL="36000" marR="36000" marT="36000" marB="36000"/>
                </a:tc>
                <a:tc>
                  <a:txBody>
                    <a:bodyPr/>
                    <a:lstStyle/>
                    <a:p>
                      <a:pPr marL="171450" marR="0" lvl="0" indent="-171450" algn="just" defTabSz="990564"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ja-JP" altLang="en-US" sz="1050" kern="100">
                          <a:effectLst/>
                          <a:latin typeface="+mn-ea"/>
                          <a:ea typeface="+mn-ea"/>
                          <a:cs typeface="Times New Roman" panose="02020603050405020304" pitchFamily="18" charset="0"/>
                        </a:rPr>
                        <a:t>様式任意</a:t>
                      </a:r>
                      <a:endParaRPr lang="en-US" altLang="ja-JP" sz="1050" kern="100">
                        <a:effectLst/>
                        <a:latin typeface="+mn-ea"/>
                        <a:ea typeface="+mn-ea"/>
                        <a:cs typeface="Times New Roman" panose="02020603050405020304" pitchFamily="18" charset="0"/>
                      </a:endParaRPr>
                    </a:p>
                    <a:p>
                      <a:pPr marL="171450" marR="0" lvl="0" indent="-171450" algn="just" defTabSz="990564"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ja-JP" altLang="en-US" sz="1050" kern="100">
                          <a:effectLst/>
                          <a:latin typeface="+mn-ea"/>
                          <a:ea typeface="+mn-ea"/>
                          <a:cs typeface="Times New Roman" panose="02020603050405020304" pitchFamily="18" charset="0"/>
                        </a:rPr>
                        <a:t>仕様書</a:t>
                      </a:r>
                      <a:r>
                        <a:rPr lang="en-US" altLang="ja-JP" sz="1050" kern="100">
                          <a:effectLst/>
                          <a:latin typeface="+mn-ea"/>
                          <a:ea typeface="+mn-ea"/>
                          <a:cs typeface="Times New Roman" panose="02020603050405020304" pitchFamily="18" charset="0"/>
                        </a:rPr>
                        <a:t>1</a:t>
                      </a:r>
                      <a:r>
                        <a:rPr lang="ja-JP" altLang="en-US" sz="1050" kern="100">
                          <a:effectLst/>
                          <a:latin typeface="+mn-ea"/>
                          <a:ea typeface="+mn-ea"/>
                          <a:cs typeface="Times New Roman" panose="02020603050405020304" pitchFamily="18" charset="0"/>
                        </a:rPr>
                        <a:t>の</a:t>
                      </a:r>
                      <a:r>
                        <a:rPr kumimoji="1" lang="ja-JP" altLang="en-US" sz="1050" kern="100">
                          <a:solidFill>
                            <a:schemeClr val="dk1"/>
                          </a:solidFill>
                          <a:effectLst/>
                          <a:latin typeface="+mn-ea"/>
                          <a:ea typeface="+mn-ea"/>
                          <a:cs typeface="Times New Roman" panose="02020603050405020304" pitchFamily="18" charset="0"/>
                        </a:rPr>
                        <a:t>シート「統合</a:t>
                      </a:r>
                      <a:r>
                        <a:rPr kumimoji="1" lang="en-US" altLang="ja-JP" sz="1050" kern="100">
                          <a:solidFill>
                            <a:schemeClr val="dk1"/>
                          </a:solidFill>
                          <a:effectLst/>
                          <a:latin typeface="+mn-ea"/>
                          <a:ea typeface="+mn-ea"/>
                          <a:cs typeface="Times New Roman" panose="02020603050405020304" pitchFamily="18" charset="0"/>
                        </a:rPr>
                        <a:t>DWH</a:t>
                      </a:r>
                      <a:r>
                        <a:rPr kumimoji="1" lang="ja-JP" altLang="en-US" sz="1050" kern="100">
                          <a:solidFill>
                            <a:schemeClr val="dk1"/>
                          </a:solidFill>
                          <a:effectLst/>
                          <a:latin typeface="+mn-ea"/>
                          <a:ea typeface="+mn-ea"/>
                          <a:cs typeface="Times New Roman" panose="02020603050405020304" pitchFamily="18" charset="0"/>
                        </a:rPr>
                        <a:t>」</a:t>
                      </a:r>
                      <a:endParaRPr kumimoji="1" lang="en-US" altLang="ja-JP" sz="1050" kern="100">
                        <a:solidFill>
                          <a:schemeClr val="dk1"/>
                        </a:solidFill>
                        <a:effectLst/>
                        <a:latin typeface="+mn-ea"/>
                        <a:ea typeface="+mn-ea"/>
                        <a:cs typeface="Times New Roman" panose="02020603050405020304" pitchFamily="18" charset="0"/>
                      </a:endParaRPr>
                    </a:p>
                    <a:p>
                      <a:pPr marL="171450" marR="0" lvl="0" indent="-171450" algn="just" defTabSz="990564"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ja-JP" altLang="en-US" sz="1050" kern="100">
                          <a:solidFill>
                            <a:schemeClr val="dk1"/>
                          </a:solidFill>
                          <a:effectLst/>
                          <a:latin typeface="+mn-ea"/>
                          <a:ea typeface="+mn-ea"/>
                          <a:cs typeface="Times New Roman" panose="02020603050405020304" pitchFamily="18" charset="0"/>
                        </a:rPr>
                        <a:t>費用は「</a:t>
                      </a:r>
                      <a:r>
                        <a:rPr lang="en-US" altLang="zh-TW" sz="1050" kern="100">
                          <a:effectLst/>
                          <a:latin typeface="+mn-ea"/>
                          <a:ea typeface="+mn-ea"/>
                          <a:cs typeface="Times New Roman" panose="02020603050405020304" pitchFamily="18" charset="0"/>
                        </a:rPr>
                        <a:t>2-2_</a:t>
                      </a:r>
                      <a:r>
                        <a:rPr lang="zh-TW" altLang="en-US" sz="1050" kern="100">
                          <a:effectLst/>
                          <a:latin typeface="+mn-ea"/>
                          <a:ea typeface="+mn-ea"/>
                          <a:cs typeface="Times New Roman" panose="02020603050405020304" pitchFamily="18" charset="0"/>
                        </a:rPr>
                        <a:t>参考見積書</a:t>
                      </a:r>
                      <a:r>
                        <a:rPr lang="en-US" altLang="zh-TW" sz="1050" kern="100">
                          <a:effectLst/>
                          <a:latin typeface="+mn-ea"/>
                          <a:ea typeface="+mn-ea"/>
                          <a:cs typeface="Times New Roman" panose="02020603050405020304" pitchFamily="18" charset="0"/>
                        </a:rPr>
                        <a:t>1</a:t>
                      </a:r>
                      <a:r>
                        <a:rPr lang="zh-TW" altLang="en-US" sz="1050" kern="100">
                          <a:effectLst/>
                          <a:latin typeface="+mn-ea"/>
                          <a:ea typeface="+mn-ea"/>
                          <a:cs typeface="Times New Roman" panose="02020603050405020304" pitchFamily="18" charset="0"/>
                        </a:rPr>
                        <a:t>（全体）</a:t>
                      </a:r>
                      <a:r>
                        <a:rPr kumimoji="1" lang="ja-JP" altLang="en-US" sz="1050" kern="100">
                          <a:solidFill>
                            <a:schemeClr val="dk1"/>
                          </a:solidFill>
                          <a:effectLst/>
                          <a:latin typeface="+mn-ea"/>
                          <a:ea typeface="+mn-ea"/>
                          <a:cs typeface="Times New Roman" panose="02020603050405020304" pitchFamily="18" charset="0"/>
                        </a:rPr>
                        <a:t>」の項目「統合</a:t>
                      </a:r>
                      <a:r>
                        <a:rPr kumimoji="1" lang="en-US" altLang="ja-JP" sz="1050" kern="100">
                          <a:solidFill>
                            <a:schemeClr val="dk1"/>
                          </a:solidFill>
                          <a:effectLst/>
                          <a:latin typeface="+mn-ea"/>
                          <a:ea typeface="+mn-ea"/>
                          <a:cs typeface="Times New Roman" panose="02020603050405020304" pitchFamily="18" charset="0"/>
                        </a:rPr>
                        <a:t>DWH</a:t>
                      </a:r>
                      <a:r>
                        <a:rPr kumimoji="1" lang="ja-JP" altLang="en-US" sz="1050" kern="100">
                          <a:solidFill>
                            <a:schemeClr val="dk1"/>
                          </a:solidFill>
                          <a:effectLst/>
                          <a:latin typeface="+mn-ea"/>
                          <a:ea typeface="+mn-ea"/>
                          <a:cs typeface="Times New Roman" panose="02020603050405020304" pitchFamily="18" charset="0"/>
                        </a:rPr>
                        <a:t>」に含めること</a:t>
                      </a:r>
                      <a:endParaRPr lang="ja-JP" altLang="ja-JP" sz="1050" kern="100">
                        <a:effectLst/>
                        <a:latin typeface="+mn-ea"/>
                        <a:ea typeface="+mn-ea"/>
                        <a:cs typeface="Times New Roman" panose="02020603050405020304" pitchFamily="18" charset="0"/>
                      </a:endParaRPr>
                    </a:p>
                  </a:txBody>
                  <a:tcPr marL="36000" marR="36000" marT="36000" marB="36000"/>
                </a:tc>
                <a:extLst>
                  <a:ext uri="{0D108BD9-81ED-4DB2-BD59-A6C34878D82A}">
                    <a16:rowId xmlns:a16="http://schemas.microsoft.com/office/drawing/2014/main" val="2729415686"/>
                  </a:ext>
                </a:extLst>
              </a:tr>
            </a:tbl>
          </a:graphicData>
        </a:graphic>
      </p:graphicFrame>
      <p:sp>
        <p:nvSpPr>
          <p:cNvPr id="3" name="スライド番号プレースホルダー 2">
            <a:extLst>
              <a:ext uri="{FF2B5EF4-FFF2-40B4-BE49-F238E27FC236}">
                <a16:creationId xmlns:a16="http://schemas.microsoft.com/office/drawing/2014/main" id="{16605F1E-8DF2-98F5-0776-2FBA2CC9604C}"/>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5FCFE5-FE56-4EF1-80A8-07776887C2A1}" type="slidenum">
              <a:rPr kumimoji="0" lang="ja-JP" altLang="en-US" sz="900" b="0" i="0" u="none" strike="noStrike" kern="1200" cap="none" spc="0" normalizeH="0" baseline="0" noProof="0" smtClean="0">
                <a:ln>
                  <a:noFill/>
                </a:ln>
                <a:solidFill>
                  <a:prstClr val="black"/>
                </a:solidFill>
                <a:effectLst/>
                <a:uLnTx/>
                <a:uFillTx/>
                <a:latin typeface="Calibri Light"/>
                <a:ea typeface="Yu Gothic UI"/>
                <a:cs typeface="+mn-cs"/>
                <a:sym typeface="+mn-lt"/>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ja-JP" altLang="en-US" sz="900" b="0" i="0" u="none" strike="noStrike" kern="1200" cap="none" spc="0" normalizeH="0" baseline="0" noProof="0" dirty="0">
              <a:ln>
                <a:noFill/>
              </a:ln>
              <a:solidFill>
                <a:prstClr val="black"/>
              </a:solidFill>
              <a:effectLst/>
              <a:uLnTx/>
              <a:uFillTx/>
              <a:latin typeface="Calibri Light"/>
              <a:ea typeface="Yu Gothic UI"/>
              <a:cs typeface="+mn-cs"/>
              <a:sym typeface="+mn-lt"/>
            </a:endParaRPr>
          </a:p>
        </p:txBody>
      </p:sp>
      <p:sp>
        <p:nvSpPr>
          <p:cNvPr id="6" name="テキスト プレースホルダー 5">
            <a:extLst>
              <a:ext uri="{FF2B5EF4-FFF2-40B4-BE49-F238E27FC236}">
                <a16:creationId xmlns:a16="http://schemas.microsoft.com/office/drawing/2014/main" id="{8146CD83-B43D-AF72-F27F-AAE9429A559E}"/>
              </a:ext>
            </a:extLst>
          </p:cNvPr>
          <p:cNvSpPr>
            <a:spLocks noGrp="1"/>
          </p:cNvSpPr>
          <p:nvPr>
            <p:ph type="body" sz="quarter" idx="15"/>
          </p:nvPr>
        </p:nvSpPr>
        <p:spPr/>
        <p:txBody>
          <a:bodyPr/>
          <a:lstStyle/>
          <a:p>
            <a:r>
              <a:rPr lang="ja-JP" altLang="en-US"/>
              <a:t>情報提供依頼事項一覧（</a:t>
            </a:r>
            <a:r>
              <a:rPr lang="en-US" altLang="ja-JP"/>
              <a:t>2/5</a:t>
            </a:r>
            <a:r>
              <a:rPr lang="ja-JP" altLang="en-US"/>
              <a:t>）</a:t>
            </a:r>
          </a:p>
        </p:txBody>
      </p:sp>
      <p:sp>
        <p:nvSpPr>
          <p:cNvPr id="4" name="タイトル 3">
            <a:extLst>
              <a:ext uri="{FF2B5EF4-FFF2-40B4-BE49-F238E27FC236}">
                <a16:creationId xmlns:a16="http://schemas.microsoft.com/office/drawing/2014/main" id="{61F09694-5356-11CF-5DE9-ADE19711B112}"/>
              </a:ext>
            </a:extLst>
          </p:cNvPr>
          <p:cNvSpPr>
            <a:spLocks noGrp="1"/>
          </p:cNvSpPr>
          <p:nvPr>
            <p:ph type="title"/>
          </p:nvPr>
        </p:nvSpPr>
        <p:spPr/>
        <p:txBody>
          <a:bodyPr/>
          <a:lstStyle/>
          <a:p>
            <a:r>
              <a:rPr lang="ja-JP" altLang="en-US"/>
              <a:t>（続き）</a:t>
            </a:r>
          </a:p>
        </p:txBody>
      </p:sp>
    </p:spTree>
    <p:extLst>
      <p:ext uri="{BB962C8B-B14F-4D97-AF65-F5344CB8AC3E}">
        <p14:creationId xmlns:p14="http://schemas.microsoft.com/office/powerpoint/2010/main" val="28862788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T Template_A4_J_202301">
  <a:themeElements>
    <a:clrScheme name="DT">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DT">
      <a:majorFont>
        <a:latin typeface="Calibri"/>
        <a:ea typeface="Yu Gothic UI"/>
        <a:cs typeface=""/>
      </a:majorFont>
      <a:minorFont>
        <a:latin typeface="Calibri Light"/>
        <a:ea typeface="Yu Gothic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kumimoji="1" sz="1200" b="0" i="0" u="none" strike="noStrike" kern="1200" cap="none" spc="0" normalizeH="0" baseline="0" noProof="0" dirty="0" smtClean="0">
            <a:ln>
              <a:noFill/>
            </a:ln>
            <a:solidFill>
              <a:prstClr val="black"/>
            </a:solidFill>
            <a:effectLst/>
            <a:uLnTx/>
            <a:uFillTx/>
            <a:latin typeface="+mn-lt"/>
            <a:ea typeface="+mn-ea"/>
            <a:cs typeface="+mn-cs"/>
          </a:defRPr>
        </a:defPPr>
      </a:lstStyle>
    </a:spDef>
    <a:lnDef>
      <a:spPr bwMode="gray">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0" tIns="0" rIns="0" bIns="0" rtlCol="0">
        <a:spAutoFit/>
      </a:bodyPr>
      <a:lstStyle>
        <a:defPPr marL="0" marR="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kumimoji="1" sz="1200" b="0" i="0" u="none" strike="noStrike" kern="1200" cap="none" spc="0" normalizeH="0" baseline="0" noProof="0" dirty="0" smtClean="0">
            <a:ln>
              <a:noFill/>
            </a:ln>
            <a:solidFill>
              <a:prstClr val="black"/>
            </a:solidFill>
            <a:effectLst/>
            <a:uLnTx/>
            <a:uFillTx/>
            <a:latin typeface="+mn-lt"/>
            <a:ea typeface="+mn-ea"/>
            <a:cs typeface="+mn-cs"/>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Template_A4_J.pptx" id="{DF3E2873-99C5-4412-BA67-B919DD0D1179}" vid="{E53C3066-FC7D-4E0B-BCDA-B34E3925283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B1879332C4A74490544507C6086C68" ma:contentTypeVersion="" ma:contentTypeDescription="Create a new document." ma:contentTypeScope="" ma:versionID="a56734eb9d48e38e4be31617852c8b7e">
  <xsd:schema xmlns:xsd="http://www.w3.org/2001/XMLSchema" xmlns:xs="http://www.w3.org/2001/XMLSchema" xmlns:p="http://schemas.microsoft.com/office/2006/metadata/properties" xmlns:ns2="897a26f0-b6a9-4653-abe4-4e5040116819" targetNamespace="http://schemas.microsoft.com/office/2006/metadata/properties" ma:root="true" ma:fieldsID="aabe1b1a4432348873bc6c15330cc0c1" ns2:_="">
    <xsd:import namespace="897a26f0-b6a9-4653-abe4-4e5040116819"/>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7a26f0-b6a9-4653-abe4-4e5040116819"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26FA84-D7A4-4CFA-B2C6-6DF5A4A6BBF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EA1F8A7-D1D3-4D7C-BE9B-CCD39BB5FF38}">
  <ds:schemaRefs>
    <ds:schemaRef ds:uri="http://schemas.microsoft.com/sharepoint/v3/contenttype/forms"/>
  </ds:schemaRefs>
</ds:datastoreItem>
</file>

<file path=customXml/itemProps3.xml><?xml version="1.0" encoding="utf-8"?>
<ds:datastoreItem xmlns:ds="http://schemas.openxmlformats.org/officeDocument/2006/customXml" ds:itemID="{C5FA4C16-99C3-4D22-A484-692ECF560F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7a26f0-b6a9-4653-abe4-4e50401168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DT Template_A4_J (1)</Template>
  <TotalTime>0</TotalTime>
  <Words>5447</Words>
  <Application>Microsoft Office PowerPoint</Application>
  <PresentationFormat>A4 210 x 297 mm</PresentationFormat>
  <Paragraphs>523</Paragraphs>
  <Slides>23</Slides>
  <Notes>2</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2</vt:i4>
      </vt:variant>
      <vt:variant>
        <vt:lpstr>スライド タイトル</vt:lpstr>
      </vt:variant>
      <vt:variant>
        <vt:i4>23</vt:i4>
      </vt:variant>
    </vt:vector>
  </HeadingPairs>
  <TitlesOfParts>
    <vt:vector size="35" baseType="lpstr">
      <vt:lpstr>ＭＳ Ｐゴシック</vt:lpstr>
      <vt:lpstr>Yu Gothic UI</vt:lpstr>
      <vt:lpstr>游ゴシック</vt:lpstr>
      <vt:lpstr>游ゴシック</vt:lpstr>
      <vt:lpstr>Arial</vt:lpstr>
      <vt:lpstr>Calibri</vt:lpstr>
      <vt:lpstr>Calibri Light</vt:lpstr>
      <vt:lpstr>Verdana</vt:lpstr>
      <vt:lpstr>Wingdings</vt:lpstr>
      <vt:lpstr>DT Template_A4_J_202301</vt:lpstr>
      <vt:lpstr>think-cell スライド</vt:lpstr>
      <vt:lpstr>think-cell Slide</vt:lpstr>
      <vt:lpstr>PowerPoint プレゼンテーション</vt:lpstr>
      <vt:lpstr>PowerPoint プレゼンテーション</vt:lpstr>
      <vt:lpstr>情報提供依頼（RFI）に係る配布資料は下記の通り</vt:lpstr>
      <vt:lpstr>（続き）</vt:lpstr>
      <vt:lpstr>PowerPoint プレゼンテーション</vt:lpstr>
      <vt:lpstr>今回の病院情報システムの更新範囲は下記の通り</vt:lpstr>
      <vt:lpstr>PowerPoint プレゼンテーション</vt:lpstr>
      <vt:lpstr>情報提供依頼事項は下記の通り</vt:lpstr>
      <vt:lpstr>（続き）</vt:lpstr>
      <vt:lpstr>（続き）</vt:lpstr>
      <vt:lpstr>（続き）</vt:lpstr>
      <vt:lpstr>（続き）</vt:lpstr>
      <vt:lpstr>PowerPoint プレゼンテーション</vt:lpstr>
      <vt:lpstr>【参考資料　(3) 個別事項3-1】 市大病院群の職員間の連絡手段としてチャットを連絡手段とすることの実現可否・仕組み</vt:lpstr>
      <vt:lpstr>【参考資料　(3) 個別事項3-5】 名寄せ・紐づけの効率的な方法、病院側の作業内容、当該作業を委託する場合の費用</vt:lpstr>
      <vt:lpstr>【参考資料　(3) 個別事項3-7】 全施設の病院情報システム共通化までの過渡期における相互参照環境について（1/2）</vt:lpstr>
      <vt:lpstr>【参考資料　(3) 個別事項3-7】 全施設の病院情報システム共通化までの過渡期における相互参照について（2/2）</vt:lpstr>
      <vt:lpstr>【参考資料　(3) 個別事項3-8】 名古屋市立大学病院における2025年（令和7年）夏にオープン予定の救急災害医療センターへ導入する端末の活用について</vt:lpstr>
      <vt:lpstr>【参考資料　(3) 個別事項3-9】 西部医療センターにおける電子カルテシステムでの重症経過表の参照、及び指示出し</vt:lpstr>
      <vt:lpstr>【参考資料　(3) 個別事項3-10】 西部医療センターにおける治療RISによる各種調査データの作成・管理</vt:lpstr>
      <vt:lpstr>【参考資料　(3) 個別事項3-11】 西部医療センターにおける病床予約調整室の新設に伴う機能強化</vt:lpstr>
      <vt:lpstr>【参考資料　(3) 個別事項3-12】 西部医療センターにおける担当看護師の割当・連絡に係る業務改善</vt:lpstr>
      <vt:lpstr>【参考資料　(3) 個別事項3-13】 西部医療センターにおける踏台用サーバを経由したリモート保守環境の構築</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dc:description/>
  <cp:lastModifiedBy/>
  <cp:revision>1</cp:revision>
  <dcterms:created xsi:type="dcterms:W3CDTF">2024-06-03T07:57:03Z</dcterms:created>
  <dcterms:modified xsi:type="dcterms:W3CDTF">2024-07-01T00:12:55Z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2024-06-03T07:57:52Z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08ce2d89-ba35-42ac-b115-d9d8e7bbd226</vt:lpwstr>
  </property>
  <property fmtid="{D5CDD505-2E9C-101B-9397-08002B2CF9AE}" pid="8" name="MSIP_Label_ea60d57e-af5b-4752-ac57-3e4f28ca11dc_ContentBits">
    <vt:lpwstr>0</vt:lpwstr>
  </property>
  <property fmtid="{D5CDD505-2E9C-101B-9397-08002B2CF9AE}" pid="9" name="ContentTypeId">
    <vt:lpwstr>0x01010076B1879332C4A74490544507C6086C68</vt:lpwstr>
  </property>
</Properties>
</file>